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4" r:id="rId1"/>
  </p:sldMasterIdLst>
  <p:notesMasterIdLst>
    <p:notesMasterId r:id="rId25"/>
  </p:notesMasterIdLst>
  <p:sldIdLst>
    <p:sldId id="300" r:id="rId2"/>
    <p:sldId id="1739" r:id="rId3"/>
    <p:sldId id="2755" r:id="rId4"/>
    <p:sldId id="2756" r:id="rId5"/>
    <p:sldId id="1694" r:id="rId6"/>
    <p:sldId id="1697" r:id="rId7"/>
    <p:sldId id="2733" r:id="rId8"/>
    <p:sldId id="2738" r:id="rId9"/>
    <p:sldId id="2737" r:id="rId10"/>
    <p:sldId id="2745" r:id="rId11"/>
    <p:sldId id="2746" r:id="rId12"/>
    <p:sldId id="2736" r:id="rId13"/>
    <p:sldId id="2742" r:id="rId14"/>
    <p:sldId id="2743" r:id="rId15"/>
    <p:sldId id="2744" r:id="rId16"/>
    <p:sldId id="2739" r:id="rId17"/>
    <p:sldId id="321" r:id="rId18"/>
    <p:sldId id="2747" r:id="rId19"/>
    <p:sldId id="2748" r:id="rId20"/>
    <p:sldId id="2750" r:id="rId21"/>
    <p:sldId id="2740" r:id="rId22"/>
    <p:sldId id="2751" r:id="rId23"/>
    <p:sldId id="2752" r:id="rId24"/>
  </p:sldIdLst>
  <p:sldSz cx="12192000" cy="6858000"/>
  <p:notesSz cx="6950075" cy="9236075"/>
  <p:embeddedFontLst>
    <p:embeddedFont>
      <p:font typeface="Antonio" panose="020B0604020202020204" charset="0"/>
      <p:regular r:id="rId26"/>
      <p:bold r:id="rId27"/>
    </p:embeddedFont>
    <p:embeddedFont>
      <p:font typeface="Antonio Light" panose="020B0604020202020204" charset="0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Roboto" panose="02000000000000000000" pitchFamily="2" charset="0"/>
      <p:regular r:id="rId33"/>
      <p:bold r:id="rId34"/>
      <p:italic r:id="rId35"/>
      <p:boldItalic r:id="rId36"/>
    </p:embeddedFont>
    <p:embeddedFont>
      <p:font typeface="Roboto Black" panose="02000000000000000000" pitchFamily="2" charset="0"/>
      <p:bold r:id="rId37"/>
      <p:italic r:id="rId38"/>
      <p:boldItalic r:id="rId39"/>
    </p:embeddedFont>
    <p:embeddedFont>
      <p:font typeface="Roboto Medium" panose="02000000000000000000" pitchFamily="2" charset="0"/>
      <p:regular r:id="rId40"/>
      <p:italic r:id="rId4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ittney Gordon" initials="BG" lastIdx="20" clrIdx="0"/>
  <p:cmAuthor id="2" name="O Nicole Holden" initials="ONH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931D"/>
    <a:srgbClr val="F9F5FB"/>
    <a:srgbClr val="D8E7EB"/>
    <a:srgbClr val="074356"/>
    <a:srgbClr val="7CB4C1"/>
    <a:srgbClr val="EB8B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B64E81-C521-4FC4-880B-2D1B2D66415C}" v="7" dt="2023-10-15T01:52:05.23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97" autoAdjust="0"/>
    <p:restoredTop sz="96357" autoAdjust="0"/>
  </p:normalViewPr>
  <p:slideViewPr>
    <p:cSldViewPr snapToGrid="0">
      <p:cViewPr varScale="1">
        <p:scale>
          <a:sx n="72" d="100"/>
          <a:sy n="72" d="100"/>
        </p:scale>
        <p:origin x="344" y="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69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3828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commentAuthors" Target="commentAuthors.xml"/><Relationship Id="rId47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6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use, Daniel (Dan)" userId="5f9f49d6-f155-420b-8ec1-dc752b57c2df" providerId="ADAL" clId="{40B64E81-C521-4FC4-880B-2D1B2D66415C}"/>
    <pc:docChg chg="undo custSel addSld delSld modSld">
      <pc:chgData name="Muse, Daniel (Dan)" userId="5f9f49d6-f155-420b-8ec1-dc752b57c2df" providerId="ADAL" clId="{40B64E81-C521-4FC4-880B-2D1B2D66415C}" dt="2023-10-15T01:56:19.702" v="1418" actId="207"/>
      <pc:docMkLst>
        <pc:docMk/>
      </pc:docMkLst>
      <pc:sldChg chg="modSp mod">
        <pc:chgData name="Muse, Daniel (Dan)" userId="5f9f49d6-f155-420b-8ec1-dc752b57c2df" providerId="ADAL" clId="{40B64E81-C521-4FC4-880B-2D1B2D66415C}" dt="2023-10-12T18:20:57.191" v="1088" actId="20577"/>
        <pc:sldMkLst>
          <pc:docMk/>
          <pc:sldMk cId="3432303432" sldId="300"/>
        </pc:sldMkLst>
        <pc:spChg chg="mod">
          <ac:chgData name="Muse, Daniel (Dan)" userId="5f9f49d6-f155-420b-8ec1-dc752b57c2df" providerId="ADAL" clId="{40B64E81-C521-4FC4-880B-2D1B2D66415C}" dt="2023-10-12T18:20:57.191" v="1088" actId="20577"/>
          <ac:spMkLst>
            <pc:docMk/>
            <pc:sldMk cId="3432303432" sldId="300"/>
            <ac:spMk id="9" creationId="{9998C626-F944-0D49-B3EB-716DEC13BB0A}"/>
          </ac:spMkLst>
        </pc:spChg>
      </pc:sldChg>
      <pc:sldChg chg="addSp delSp modSp mod">
        <pc:chgData name="Muse, Daniel (Dan)" userId="5f9f49d6-f155-420b-8ec1-dc752b57c2df" providerId="ADAL" clId="{40B64E81-C521-4FC4-880B-2D1B2D66415C}" dt="2023-10-15T01:52:52.958" v="1395" actId="207"/>
        <pc:sldMkLst>
          <pc:docMk/>
          <pc:sldMk cId="999232992" sldId="321"/>
        </pc:sldMkLst>
        <pc:spChg chg="mod">
          <ac:chgData name="Muse, Daniel (Dan)" userId="5f9f49d6-f155-420b-8ec1-dc752b57c2df" providerId="ADAL" clId="{40B64E81-C521-4FC4-880B-2D1B2D66415C}" dt="2023-10-15T01:49:21.832" v="1315" actId="207"/>
          <ac:spMkLst>
            <pc:docMk/>
            <pc:sldMk cId="999232992" sldId="321"/>
            <ac:spMk id="7" creationId="{6E9966B2-EB89-264D-86A9-BB17C13FC148}"/>
          </ac:spMkLst>
        </pc:spChg>
        <pc:graphicFrameChg chg="add del mod modGraphic">
          <ac:chgData name="Muse, Daniel (Dan)" userId="5f9f49d6-f155-420b-8ec1-dc752b57c2df" providerId="ADAL" clId="{40B64E81-C521-4FC4-880B-2D1B2D66415C}" dt="2023-10-15T01:52:52.958" v="1395" actId="207"/>
          <ac:graphicFrameMkLst>
            <pc:docMk/>
            <pc:sldMk cId="999232992" sldId="321"/>
            <ac:graphicFrameMk id="10" creationId="{DA0F7B25-9FED-4991-B18D-90D205844DF4}"/>
          </ac:graphicFrameMkLst>
        </pc:graphicFrameChg>
      </pc:sldChg>
      <pc:sldChg chg="modSp mod">
        <pc:chgData name="Muse, Daniel (Dan)" userId="5f9f49d6-f155-420b-8ec1-dc752b57c2df" providerId="ADAL" clId="{40B64E81-C521-4FC4-880B-2D1B2D66415C}" dt="2023-10-15T01:56:19.702" v="1418" actId="207"/>
        <pc:sldMkLst>
          <pc:docMk/>
          <pc:sldMk cId="654394311" sldId="1697"/>
        </pc:sldMkLst>
        <pc:spChg chg="mod">
          <ac:chgData name="Muse, Daniel (Dan)" userId="5f9f49d6-f155-420b-8ec1-dc752b57c2df" providerId="ADAL" clId="{40B64E81-C521-4FC4-880B-2D1B2D66415C}" dt="2023-10-15T01:56:19.702" v="1418" actId="207"/>
          <ac:spMkLst>
            <pc:docMk/>
            <pc:sldMk cId="654394311" sldId="1697"/>
            <ac:spMk id="3" creationId="{7808BB72-5F23-44A4-BE08-CBFF3D592792}"/>
          </ac:spMkLst>
        </pc:spChg>
      </pc:sldChg>
      <pc:sldChg chg="del">
        <pc:chgData name="Muse, Daniel (Dan)" userId="5f9f49d6-f155-420b-8ec1-dc752b57c2df" providerId="ADAL" clId="{40B64E81-C521-4FC4-880B-2D1B2D66415C}" dt="2023-10-15T01:51:23.004" v="1388" actId="47"/>
        <pc:sldMkLst>
          <pc:docMk/>
          <pc:sldMk cId="4113240898" sldId="2725"/>
        </pc:sldMkLst>
      </pc:sldChg>
      <pc:sldChg chg="modSp mod">
        <pc:chgData name="Muse, Daniel (Dan)" userId="5f9f49d6-f155-420b-8ec1-dc752b57c2df" providerId="ADAL" clId="{40B64E81-C521-4FC4-880B-2D1B2D66415C}" dt="2023-10-13T16:17:55.234" v="1176" actId="20577"/>
        <pc:sldMkLst>
          <pc:docMk/>
          <pc:sldMk cId="3219802386" sldId="2733"/>
        </pc:sldMkLst>
        <pc:spChg chg="mod">
          <ac:chgData name="Muse, Daniel (Dan)" userId="5f9f49d6-f155-420b-8ec1-dc752b57c2df" providerId="ADAL" clId="{40B64E81-C521-4FC4-880B-2D1B2D66415C}" dt="2023-10-13T16:17:55.234" v="1176" actId="20577"/>
          <ac:spMkLst>
            <pc:docMk/>
            <pc:sldMk cId="3219802386" sldId="2733"/>
            <ac:spMk id="11" creationId="{23BFCB3C-B9FC-CC40-9F96-0E483E5B2315}"/>
          </ac:spMkLst>
        </pc:spChg>
        <pc:picChg chg="mod modCrop">
          <ac:chgData name="Muse, Daniel (Dan)" userId="5f9f49d6-f155-420b-8ec1-dc752b57c2df" providerId="ADAL" clId="{40B64E81-C521-4FC4-880B-2D1B2D66415C}" dt="2023-10-12T18:23:35.361" v="1091" actId="732"/>
          <ac:picMkLst>
            <pc:docMk/>
            <pc:sldMk cId="3219802386" sldId="2733"/>
            <ac:picMk id="5" creationId="{93BB6567-89D5-4E65-F9B7-13AF25EC39E0}"/>
          </ac:picMkLst>
        </pc:picChg>
      </pc:sldChg>
      <pc:sldChg chg="modSp mod">
        <pc:chgData name="Muse, Daniel (Dan)" userId="5f9f49d6-f155-420b-8ec1-dc752b57c2df" providerId="ADAL" clId="{40B64E81-C521-4FC4-880B-2D1B2D66415C}" dt="2023-10-15T01:55:35.295" v="1412" actId="207"/>
        <pc:sldMkLst>
          <pc:docMk/>
          <pc:sldMk cId="3334897759" sldId="2736"/>
        </pc:sldMkLst>
        <pc:spChg chg="mod">
          <ac:chgData name="Muse, Daniel (Dan)" userId="5f9f49d6-f155-420b-8ec1-dc752b57c2df" providerId="ADAL" clId="{40B64E81-C521-4FC4-880B-2D1B2D66415C}" dt="2023-10-15T01:55:35.295" v="1412" actId="207"/>
          <ac:spMkLst>
            <pc:docMk/>
            <pc:sldMk cId="3334897759" sldId="2736"/>
            <ac:spMk id="7" creationId="{0A433938-EC44-2A48-8F5A-DEBB4F63A8F9}"/>
          </ac:spMkLst>
        </pc:spChg>
        <pc:spChg chg="mod">
          <ac:chgData name="Muse, Daniel (Dan)" userId="5f9f49d6-f155-420b-8ec1-dc752b57c2df" providerId="ADAL" clId="{40B64E81-C521-4FC4-880B-2D1B2D66415C}" dt="2023-10-15T01:55:16.301" v="1411" actId="207"/>
          <ac:spMkLst>
            <pc:docMk/>
            <pc:sldMk cId="3334897759" sldId="2736"/>
            <ac:spMk id="8" creationId="{76B883D3-0884-0940-968F-B01909F65876}"/>
          </ac:spMkLst>
        </pc:spChg>
      </pc:sldChg>
      <pc:sldChg chg="modSp mod">
        <pc:chgData name="Muse, Daniel (Dan)" userId="5f9f49d6-f155-420b-8ec1-dc752b57c2df" providerId="ADAL" clId="{40B64E81-C521-4FC4-880B-2D1B2D66415C}" dt="2023-10-15T01:56:03.056" v="1416" actId="207"/>
        <pc:sldMkLst>
          <pc:docMk/>
          <pc:sldMk cId="998168547" sldId="2737"/>
        </pc:sldMkLst>
        <pc:spChg chg="mod">
          <ac:chgData name="Muse, Daniel (Dan)" userId="5f9f49d6-f155-420b-8ec1-dc752b57c2df" providerId="ADAL" clId="{40B64E81-C521-4FC4-880B-2D1B2D66415C}" dt="2023-10-15T01:56:03.056" v="1416" actId="207"/>
          <ac:spMkLst>
            <pc:docMk/>
            <pc:sldMk cId="998168547" sldId="2737"/>
            <ac:spMk id="6" creationId="{711DA451-961C-6046-9ED6-0311723794DE}"/>
          </ac:spMkLst>
        </pc:spChg>
      </pc:sldChg>
      <pc:sldChg chg="modSp mod">
        <pc:chgData name="Muse, Daniel (Dan)" userId="5f9f49d6-f155-420b-8ec1-dc752b57c2df" providerId="ADAL" clId="{40B64E81-C521-4FC4-880B-2D1B2D66415C}" dt="2023-10-15T01:56:08.448" v="1417" actId="207"/>
        <pc:sldMkLst>
          <pc:docMk/>
          <pc:sldMk cId="3658385561" sldId="2738"/>
        </pc:sldMkLst>
        <pc:spChg chg="mod">
          <ac:chgData name="Muse, Daniel (Dan)" userId="5f9f49d6-f155-420b-8ec1-dc752b57c2df" providerId="ADAL" clId="{40B64E81-C521-4FC4-880B-2D1B2D66415C}" dt="2023-10-15T01:56:08.448" v="1417" actId="207"/>
          <ac:spMkLst>
            <pc:docMk/>
            <pc:sldMk cId="3658385561" sldId="2738"/>
            <ac:spMk id="5" creationId="{FCED665A-9251-6945-A58E-133CB4A2B4C2}"/>
          </ac:spMkLst>
        </pc:spChg>
      </pc:sldChg>
      <pc:sldChg chg="addSp delSp modSp mod">
        <pc:chgData name="Muse, Daniel (Dan)" userId="5f9f49d6-f155-420b-8ec1-dc752b57c2df" providerId="ADAL" clId="{40B64E81-C521-4FC4-880B-2D1B2D66415C}" dt="2023-10-15T01:54:27.091" v="1405" actId="207"/>
        <pc:sldMkLst>
          <pc:docMk/>
          <pc:sldMk cId="1843821180" sldId="2739"/>
        </pc:sldMkLst>
        <pc:spChg chg="add mod">
          <ac:chgData name="Muse, Daniel (Dan)" userId="5f9f49d6-f155-420b-8ec1-dc752b57c2df" providerId="ADAL" clId="{40B64E81-C521-4FC4-880B-2D1B2D66415C}" dt="2023-10-15T01:53:29.671" v="1401" actId="207"/>
          <ac:spMkLst>
            <pc:docMk/>
            <pc:sldMk cId="1843821180" sldId="2739"/>
            <ac:spMk id="3" creationId="{23036B45-E777-49C3-7DFF-319E1A89138C}"/>
          </ac:spMkLst>
        </pc:spChg>
        <pc:spChg chg="mod">
          <ac:chgData name="Muse, Daniel (Dan)" userId="5f9f49d6-f155-420b-8ec1-dc752b57c2df" providerId="ADAL" clId="{40B64E81-C521-4FC4-880B-2D1B2D66415C}" dt="2023-10-15T01:53:58.095" v="1403" actId="207"/>
          <ac:spMkLst>
            <pc:docMk/>
            <pc:sldMk cId="1843821180" sldId="2739"/>
            <ac:spMk id="37" creationId="{99A5B411-2E1B-48AA-A8F2-B5727E97A637}"/>
          </ac:spMkLst>
        </pc:spChg>
        <pc:spChg chg="mod">
          <ac:chgData name="Muse, Daniel (Dan)" userId="5f9f49d6-f155-420b-8ec1-dc752b57c2df" providerId="ADAL" clId="{40B64E81-C521-4FC4-880B-2D1B2D66415C}" dt="2023-10-15T01:53:58.095" v="1403" actId="207"/>
          <ac:spMkLst>
            <pc:docMk/>
            <pc:sldMk cId="1843821180" sldId="2739"/>
            <ac:spMk id="39" creationId="{0644EB2D-92A0-444A-97D2-A0AAA91245E2}"/>
          </ac:spMkLst>
        </pc:spChg>
        <pc:spChg chg="mod">
          <ac:chgData name="Muse, Daniel (Dan)" userId="5f9f49d6-f155-420b-8ec1-dc752b57c2df" providerId="ADAL" clId="{40B64E81-C521-4FC4-880B-2D1B2D66415C}" dt="2023-10-15T01:53:58.095" v="1403" actId="207"/>
          <ac:spMkLst>
            <pc:docMk/>
            <pc:sldMk cId="1843821180" sldId="2739"/>
            <ac:spMk id="41" creationId="{A616F762-1E33-4162-ABE2-4A95C81F4B59}"/>
          </ac:spMkLst>
        </pc:spChg>
        <pc:spChg chg="mod">
          <ac:chgData name="Muse, Daniel (Dan)" userId="5f9f49d6-f155-420b-8ec1-dc752b57c2df" providerId="ADAL" clId="{40B64E81-C521-4FC4-880B-2D1B2D66415C}" dt="2023-10-15T01:53:58.095" v="1403" actId="207"/>
          <ac:spMkLst>
            <pc:docMk/>
            <pc:sldMk cId="1843821180" sldId="2739"/>
            <ac:spMk id="43" creationId="{24D129A2-AEFB-450F-B251-2378E27DF9BE}"/>
          </ac:spMkLst>
        </pc:spChg>
        <pc:spChg chg="mod">
          <ac:chgData name="Muse, Daniel (Dan)" userId="5f9f49d6-f155-420b-8ec1-dc752b57c2df" providerId="ADAL" clId="{40B64E81-C521-4FC4-880B-2D1B2D66415C}" dt="2023-10-15T01:53:58.095" v="1403" actId="207"/>
          <ac:spMkLst>
            <pc:docMk/>
            <pc:sldMk cId="1843821180" sldId="2739"/>
            <ac:spMk id="45" creationId="{46A1FBE0-0F21-470E-9C9C-C163EC96E6A7}"/>
          </ac:spMkLst>
        </pc:spChg>
        <pc:spChg chg="mod">
          <ac:chgData name="Muse, Daniel (Dan)" userId="5f9f49d6-f155-420b-8ec1-dc752b57c2df" providerId="ADAL" clId="{40B64E81-C521-4FC4-880B-2D1B2D66415C}" dt="2023-10-15T01:53:58.095" v="1403" actId="207"/>
          <ac:spMkLst>
            <pc:docMk/>
            <pc:sldMk cId="1843821180" sldId="2739"/>
            <ac:spMk id="47" creationId="{9E07DAC5-7D70-4AC9-925D-552093B10A16}"/>
          </ac:spMkLst>
        </pc:spChg>
        <pc:spChg chg="mod">
          <ac:chgData name="Muse, Daniel (Dan)" userId="5f9f49d6-f155-420b-8ec1-dc752b57c2df" providerId="ADAL" clId="{40B64E81-C521-4FC4-880B-2D1B2D66415C}" dt="2023-10-15T01:53:58.095" v="1403" actId="207"/>
          <ac:spMkLst>
            <pc:docMk/>
            <pc:sldMk cId="1843821180" sldId="2739"/>
            <ac:spMk id="49" creationId="{6656B524-F836-4251-8D4C-184375133DCA}"/>
          </ac:spMkLst>
        </pc:spChg>
        <pc:spChg chg="mod">
          <ac:chgData name="Muse, Daniel (Dan)" userId="5f9f49d6-f155-420b-8ec1-dc752b57c2df" providerId="ADAL" clId="{40B64E81-C521-4FC4-880B-2D1B2D66415C}" dt="2023-10-15T01:53:49.134" v="1402" actId="207"/>
          <ac:spMkLst>
            <pc:docMk/>
            <pc:sldMk cId="1843821180" sldId="2739"/>
            <ac:spMk id="53" creationId="{E1564A2B-CAF8-4F50-9160-60B6CEEE118C}"/>
          </ac:spMkLst>
        </pc:spChg>
        <pc:spChg chg="mod">
          <ac:chgData name="Muse, Daniel (Dan)" userId="5f9f49d6-f155-420b-8ec1-dc752b57c2df" providerId="ADAL" clId="{40B64E81-C521-4FC4-880B-2D1B2D66415C}" dt="2023-10-15T01:53:49.134" v="1402" actId="207"/>
          <ac:spMkLst>
            <pc:docMk/>
            <pc:sldMk cId="1843821180" sldId="2739"/>
            <ac:spMk id="55" creationId="{96598E52-053B-4003-B5E1-2427E7DB7370}"/>
          </ac:spMkLst>
        </pc:spChg>
        <pc:spChg chg="mod">
          <ac:chgData name="Muse, Daniel (Dan)" userId="5f9f49d6-f155-420b-8ec1-dc752b57c2df" providerId="ADAL" clId="{40B64E81-C521-4FC4-880B-2D1B2D66415C}" dt="2023-10-15T01:53:49.134" v="1402" actId="207"/>
          <ac:spMkLst>
            <pc:docMk/>
            <pc:sldMk cId="1843821180" sldId="2739"/>
            <ac:spMk id="57" creationId="{BD3367C7-F788-4BFF-8DF3-EAD96483285A}"/>
          </ac:spMkLst>
        </pc:spChg>
        <pc:spChg chg="mod">
          <ac:chgData name="Muse, Daniel (Dan)" userId="5f9f49d6-f155-420b-8ec1-dc752b57c2df" providerId="ADAL" clId="{40B64E81-C521-4FC4-880B-2D1B2D66415C}" dt="2023-10-15T01:53:49.134" v="1402" actId="207"/>
          <ac:spMkLst>
            <pc:docMk/>
            <pc:sldMk cId="1843821180" sldId="2739"/>
            <ac:spMk id="59" creationId="{DDF6C0DA-0E94-4221-A267-869F55C57C8D}"/>
          </ac:spMkLst>
        </pc:spChg>
        <pc:spChg chg="mod">
          <ac:chgData name="Muse, Daniel (Dan)" userId="5f9f49d6-f155-420b-8ec1-dc752b57c2df" providerId="ADAL" clId="{40B64E81-C521-4FC4-880B-2D1B2D66415C}" dt="2023-10-15T01:53:49.134" v="1402" actId="207"/>
          <ac:spMkLst>
            <pc:docMk/>
            <pc:sldMk cId="1843821180" sldId="2739"/>
            <ac:spMk id="61" creationId="{B449DD68-6D0A-4ADE-949B-5C0000B0199B}"/>
          </ac:spMkLst>
        </pc:spChg>
        <pc:spChg chg="mod">
          <ac:chgData name="Muse, Daniel (Dan)" userId="5f9f49d6-f155-420b-8ec1-dc752b57c2df" providerId="ADAL" clId="{40B64E81-C521-4FC4-880B-2D1B2D66415C}" dt="2023-10-15T01:53:49.134" v="1402" actId="207"/>
          <ac:spMkLst>
            <pc:docMk/>
            <pc:sldMk cId="1843821180" sldId="2739"/>
            <ac:spMk id="63" creationId="{397C2DA5-2609-4388-B896-3D9E8E9DCD38}"/>
          </ac:spMkLst>
        </pc:spChg>
        <pc:spChg chg="mod">
          <ac:chgData name="Muse, Daniel (Dan)" userId="5f9f49d6-f155-420b-8ec1-dc752b57c2df" providerId="ADAL" clId="{40B64E81-C521-4FC4-880B-2D1B2D66415C}" dt="2023-10-15T01:54:18.604" v="1404" actId="207"/>
          <ac:spMkLst>
            <pc:docMk/>
            <pc:sldMk cId="1843821180" sldId="2739"/>
            <ac:spMk id="67" creationId="{475E9B2F-C623-49FB-B734-D5ACED91E201}"/>
          </ac:spMkLst>
        </pc:spChg>
        <pc:spChg chg="mod">
          <ac:chgData name="Muse, Daniel (Dan)" userId="5f9f49d6-f155-420b-8ec1-dc752b57c2df" providerId="ADAL" clId="{40B64E81-C521-4FC4-880B-2D1B2D66415C}" dt="2023-10-15T01:53:29.671" v="1401" actId="207"/>
          <ac:spMkLst>
            <pc:docMk/>
            <pc:sldMk cId="1843821180" sldId="2739"/>
            <ac:spMk id="68" creationId="{CC4BF938-74F2-4543-9616-069825B31086}"/>
          </ac:spMkLst>
        </pc:spChg>
        <pc:spChg chg="mod">
          <ac:chgData name="Muse, Daniel (Dan)" userId="5f9f49d6-f155-420b-8ec1-dc752b57c2df" providerId="ADAL" clId="{40B64E81-C521-4FC4-880B-2D1B2D66415C}" dt="2023-10-15T01:53:29.671" v="1401" actId="207"/>
          <ac:spMkLst>
            <pc:docMk/>
            <pc:sldMk cId="1843821180" sldId="2739"/>
            <ac:spMk id="69" creationId="{31892875-BD84-44F4-BCF1-980D30762F19}"/>
          </ac:spMkLst>
        </pc:spChg>
        <pc:spChg chg="mod">
          <ac:chgData name="Muse, Daniel (Dan)" userId="5f9f49d6-f155-420b-8ec1-dc752b57c2df" providerId="ADAL" clId="{40B64E81-C521-4FC4-880B-2D1B2D66415C}" dt="2023-10-15T01:53:29.671" v="1401" actId="207"/>
          <ac:spMkLst>
            <pc:docMk/>
            <pc:sldMk cId="1843821180" sldId="2739"/>
            <ac:spMk id="70" creationId="{21FE176C-D181-4E49-8D31-43EEC707095F}"/>
          </ac:spMkLst>
        </pc:spChg>
        <pc:spChg chg="mod">
          <ac:chgData name="Muse, Daniel (Dan)" userId="5f9f49d6-f155-420b-8ec1-dc752b57c2df" providerId="ADAL" clId="{40B64E81-C521-4FC4-880B-2D1B2D66415C}" dt="2023-10-15T01:53:29.671" v="1401" actId="207"/>
          <ac:spMkLst>
            <pc:docMk/>
            <pc:sldMk cId="1843821180" sldId="2739"/>
            <ac:spMk id="71" creationId="{A6606E48-1FF9-4D08-943F-53F677058E61}"/>
          </ac:spMkLst>
        </pc:spChg>
        <pc:spChg chg="del">
          <ac:chgData name="Muse, Daniel (Dan)" userId="5f9f49d6-f155-420b-8ec1-dc752b57c2df" providerId="ADAL" clId="{40B64E81-C521-4FC4-880B-2D1B2D66415C}" dt="2023-10-12T13:05:57.800" v="62" actId="478"/>
          <ac:spMkLst>
            <pc:docMk/>
            <pc:sldMk cId="1843821180" sldId="2739"/>
            <ac:spMk id="72" creationId="{E1844626-7C16-48B3-A158-FEF541F79759}"/>
          </ac:spMkLst>
        </pc:spChg>
        <pc:spChg chg="add del mod">
          <ac:chgData name="Muse, Daniel (Dan)" userId="5f9f49d6-f155-420b-8ec1-dc752b57c2df" providerId="ADAL" clId="{40B64E81-C521-4FC4-880B-2D1B2D66415C}" dt="2023-10-12T13:05:09.024" v="57" actId="478"/>
          <ac:spMkLst>
            <pc:docMk/>
            <pc:sldMk cId="1843821180" sldId="2739"/>
            <ac:spMk id="73" creationId="{0ECA047E-BD17-40EC-801B-231BBD6F1376}"/>
          </ac:spMkLst>
        </pc:spChg>
        <pc:spChg chg="del">
          <ac:chgData name="Muse, Daniel (Dan)" userId="5f9f49d6-f155-420b-8ec1-dc752b57c2df" providerId="ADAL" clId="{40B64E81-C521-4FC4-880B-2D1B2D66415C}" dt="2023-10-12T13:05:54.466" v="61" actId="478"/>
          <ac:spMkLst>
            <pc:docMk/>
            <pc:sldMk cId="1843821180" sldId="2739"/>
            <ac:spMk id="74" creationId="{8C2E7C38-D078-4DEE-8EC1-96A7B4616EDB}"/>
          </ac:spMkLst>
        </pc:spChg>
        <pc:spChg chg="del mod">
          <ac:chgData name="Muse, Daniel (Dan)" userId="5f9f49d6-f155-420b-8ec1-dc752b57c2df" providerId="ADAL" clId="{40B64E81-C521-4FC4-880B-2D1B2D66415C}" dt="2023-10-12T13:05:04.385" v="54" actId="478"/>
          <ac:spMkLst>
            <pc:docMk/>
            <pc:sldMk cId="1843821180" sldId="2739"/>
            <ac:spMk id="75" creationId="{C7A25A91-7743-486F-B0A3-855556AFCFED}"/>
          </ac:spMkLst>
        </pc:spChg>
        <pc:spChg chg="del">
          <ac:chgData name="Muse, Daniel (Dan)" userId="5f9f49d6-f155-420b-8ec1-dc752b57c2df" providerId="ADAL" clId="{40B64E81-C521-4FC4-880B-2D1B2D66415C}" dt="2023-10-12T13:05:51.051" v="60" actId="478"/>
          <ac:spMkLst>
            <pc:docMk/>
            <pc:sldMk cId="1843821180" sldId="2739"/>
            <ac:spMk id="76" creationId="{17C92EBF-DDFC-48AB-A4B5-168EAB1ACE8B}"/>
          </ac:spMkLst>
        </pc:spChg>
        <pc:spChg chg="del mod">
          <ac:chgData name="Muse, Daniel (Dan)" userId="5f9f49d6-f155-420b-8ec1-dc752b57c2df" providerId="ADAL" clId="{40B64E81-C521-4FC4-880B-2D1B2D66415C}" dt="2023-10-12T13:05:01.016" v="52" actId="478"/>
          <ac:spMkLst>
            <pc:docMk/>
            <pc:sldMk cId="1843821180" sldId="2739"/>
            <ac:spMk id="77" creationId="{F27AEA8C-B1B1-4E6F-9C26-3620985E9C69}"/>
          </ac:spMkLst>
        </pc:spChg>
        <pc:spChg chg="del mod">
          <ac:chgData name="Muse, Daniel (Dan)" userId="5f9f49d6-f155-420b-8ec1-dc752b57c2df" providerId="ADAL" clId="{40B64E81-C521-4FC4-880B-2D1B2D66415C}" dt="2023-10-12T13:05:42.802" v="59" actId="478"/>
          <ac:spMkLst>
            <pc:docMk/>
            <pc:sldMk cId="1843821180" sldId="2739"/>
            <ac:spMk id="78" creationId="{FE99F77A-47E1-4727-ADD3-5490C0D965D3}"/>
          </ac:spMkLst>
        </pc:spChg>
        <pc:spChg chg="del">
          <ac:chgData name="Muse, Daniel (Dan)" userId="5f9f49d6-f155-420b-8ec1-dc752b57c2df" providerId="ADAL" clId="{40B64E81-C521-4FC4-880B-2D1B2D66415C}" dt="2023-10-12T13:04:57.714" v="50" actId="478"/>
          <ac:spMkLst>
            <pc:docMk/>
            <pc:sldMk cId="1843821180" sldId="2739"/>
            <ac:spMk id="79" creationId="{593BD199-2510-4CB4-AEF3-B9517AA07154}"/>
          </ac:spMkLst>
        </pc:spChg>
        <pc:spChg chg="mod">
          <ac:chgData name="Muse, Daniel (Dan)" userId="5f9f49d6-f155-420b-8ec1-dc752b57c2df" providerId="ADAL" clId="{40B64E81-C521-4FC4-880B-2D1B2D66415C}" dt="2023-10-15T01:53:21.873" v="1400" actId="207"/>
          <ac:spMkLst>
            <pc:docMk/>
            <pc:sldMk cId="1843821180" sldId="2739"/>
            <ac:spMk id="85" creationId="{502150FD-429F-4FEA-B8D0-ED6A498CD8A0}"/>
          </ac:spMkLst>
        </pc:spChg>
        <pc:spChg chg="mod">
          <ac:chgData name="Muse, Daniel (Dan)" userId="5f9f49d6-f155-420b-8ec1-dc752b57c2df" providerId="ADAL" clId="{40B64E81-C521-4FC4-880B-2D1B2D66415C}" dt="2023-10-15T01:53:21.873" v="1400" actId="207"/>
          <ac:spMkLst>
            <pc:docMk/>
            <pc:sldMk cId="1843821180" sldId="2739"/>
            <ac:spMk id="87" creationId="{0AE3F960-F801-424E-AF3E-95E37AD2AD1C}"/>
          </ac:spMkLst>
        </pc:spChg>
        <pc:spChg chg="mod">
          <ac:chgData name="Muse, Daniel (Dan)" userId="5f9f49d6-f155-420b-8ec1-dc752b57c2df" providerId="ADAL" clId="{40B64E81-C521-4FC4-880B-2D1B2D66415C}" dt="2023-10-15T01:53:21.873" v="1400" actId="207"/>
          <ac:spMkLst>
            <pc:docMk/>
            <pc:sldMk cId="1843821180" sldId="2739"/>
            <ac:spMk id="89" creationId="{51DDCEB3-0C73-4951-8F1C-1EEE31E8F035}"/>
          </ac:spMkLst>
        </pc:spChg>
        <pc:spChg chg="mod">
          <ac:chgData name="Muse, Daniel (Dan)" userId="5f9f49d6-f155-420b-8ec1-dc752b57c2df" providerId="ADAL" clId="{40B64E81-C521-4FC4-880B-2D1B2D66415C}" dt="2023-10-15T01:53:21.873" v="1400" actId="207"/>
          <ac:spMkLst>
            <pc:docMk/>
            <pc:sldMk cId="1843821180" sldId="2739"/>
            <ac:spMk id="91" creationId="{070D8857-FBB5-48FE-BA4C-28D5C387B212}"/>
          </ac:spMkLst>
        </pc:spChg>
        <pc:spChg chg="mod">
          <ac:chgData name="Muse, Daniel (Dan)" userId="5f9f49d6-f155-420b-8ec1-dc752b57c2df" providerId="ADAL" clId="{40B64E81-C521-4FC4-880B-2D1B2D66415C}" dt="2023-10-15T01:54:27.091" v="1405" actId="207"/>
          <ac:spMkLst>
            <pc:docMk/>
            <pc:sldMk cId="1843821180" sldId="2739"/>
            <ac:spMk id="98" creationId="{E2B77E64-9C8D-4D53-92FF-7058FBA69A39}"/>
          </ac:spMkLst>
        </pc:spChg>
        <pc:spChg chg="mod">
          <ac:chgData name="Muse, Daniel (Dan)" userId="5f9f49d6-f155-420b-8ec1-dc752b57c2df" providerId="ADAL" clId="{40B64E81-C521-4FC4-880B-2D1B2D66415C}" dt="2023-10-12T13:06:19.563" v="69" actId="1076"/>
          <ac:spMkLst>
            <pc:docMk/>
            <pc:sldMk cId="1843821180" sldId="2739"/>
            <ac:spMk id="102" creationId="{65BF9FA4-A054-40D1-927B-961D54E6D828}"/>
          </ac:spMkLst>
        </pc:spChg>
        <pc:grpChg chg="add del">
          <ac:chgData name="Muse, Daniel (Dan)" userId="5f9f49d6-f155-420b-8ec1-dc752b57c2df" providerId="ADAL" clId="{40B64E81-C521-4FC4-880B-2D1B2D66415C}" dt="2023-10-12T13:04:38.725" v="48" actId="478"/>
          <ac:grpSpMkLst>
            <pc:docMk/>
            <pc:sldMk cId="1843821180" sldId="2739"/>
            <ac:grpSpMk id="66" creationId="{05CD3BE2-43AD-466A-8275-D89E6D2E59A4}"/>
          </ac:grpSpMkLst>
        </pc:grpChg>
        <pc:grpChg chg="mod">
          <ac:chgData name="Muse, Daniel (Dan)" userId="5f9f49d6-f155-420b-8ec1-dc752b57c2df" providerId="ADAL" clId="{40B64E81-C521-4FC4-880B-2D1B2D66415C}" dt="2023-10-15T01:53:08.418" v="1397" actId="1076"/>
          <ac:grpSpMkLst>
            <pc:docMk/>
            <pc:sldMk cId="1843821180" sldId="2739"/>
            <ac:grpSpMk id="82" creationId="{506C506F-007D-4E9A-96D4-5E7771CEB366}"/>
          </ac:grpSpMkLst>
        </pc:grpChg>
        <pc:cxnChg chg="add mod">
          <ac:chgData name="Muse, Daniel (Dan)" userId="5f9f49d6-f155-420b-8ec1-dc752b57c2df" providerId="ADAL" clId="{40B64E81-C521-4FC4-880B-2D1B2D66415C}" dt="2023-10-15T01:43:51.874" v="1263" actId="1076"/>
          <ac:cxnSpMkLst>
            <pc:docMk/>
            <pc:sldMk cId="1843821180" sldId="2739"/>
            <ac:cxnSpMk id="6" creationId="{01B3D206-19A7-B7FC-76A4-227606F26FE0}"/>
          </ac:cxnSpMkLst>
        </pc:cxnChg>
      </pc:sldChg>
      <pc:sldChg chg="modSp mod">
        <pc:chgData name="Muse, Daniel (Dan)" userId="5f9f49d6-f155-420b-8ec1-dc752b57c2df" providerId="ADAL" clId="{40B64E81-C521-4FC4-880B-2D1B2D66415C}" dt="2023-10-15T01:52:19.358" v="1391" actId="207"/>
        <pc:sldMkLst>
          <pc:docMk/>
          <pc:sldMk cId="2229164853" sldId="2740"/>
        </pc:sldMkLst>
        <pc:spChg chg="mod">
          <ac:chgData name="Muse, Daniel (Dan)" userId="5f9f49d6-f155-420b-8ec1-dc752b57c2df" providerId="ADAL" clId="{40B64E81-C521-4FC4-880B-2D1B2D66415C}" dt="2023-10-15T01:52:19.358" v="1391" actId="207"/>
          <ac:spMkLst>
            <pc:docMk/>
            <pc:sldMk cId="2229164853" sldId="2740"/>
            <ac:spMk id="6" creationId="{8D00D68F-D07D-4144-9E39-A3A231C9C849}"/>
          </ac:spMkLst>
        </pc:spChg>
      </pc:sldChg>
      <pc:sldChg chg="modSp mod">
        <pc:chgData name="Muse, Daniel (Dan)" userId="5f9f49d6-f155-420b-8ec1-dc752b57c2df" providerId="ADAL" clId="{40B64E81-C521-4FC4-880B-2D1B2D66415C}" dt="2023-10-15T01:54:46.200" v="1408" actId="207"/>
        <pc:sldMkLst>
          <pc:docMk/>
          <pc:sldMk cId="4005064790" sldId="2742"/>
        </pc:sldMkLst>
        <pc:spChg chg="mod">
          <ac:chgData name="Muse, Daniel (Dan)" userId="5f9f49d6-f155-420b-8ec1-dc752b57c2df" providerId="ADAL" clId="{40B64E81-C521-4FC4-880B-2D1B2D66415C}" dt="2023-10-15T01:54:46.200" v="1408" actId="207"/>
          <ac:spMkLst>
            <pc:docMk/>
            <pc:sldMk cId="4005064790" sldId="2742"/>
            <ac:spMk id="11" creationId="{1ED99578-76D9-4327-855F-F26202BDB006}"/>
          </ac:spMkLst>
        </pc:spChg>
      </pc:sldChg>
      <pc:sldChg chg="modSp mod">
        <pc:chgData name="Muse, Daniel (Dan)" userId="5f9f49d6-f155-420b-8ec1-dc752b57c2df" providerId="ADAL" clId="{40B64E81-C521-4FC4-880B-2D1B2D66415C}" dt="2023-10-15T01:54:41.113" v="1407" actId="207"/>
        <pc:sldMkLst>
          <pc:docMk/>
          <pc:sldMk cId="1810158023" sldId="2743"/>
        </pc:sldMkLst>
        <pc:spChg chg="mod">
          <ac:chgData name="Muse, Daniel (Dan)" userId="5f9f49d6-f155-420b-8ec1-dc752b57c2df" providerId="ADAL" clId="{40B64E81-C521-4FC4-880B-2D1B2D66415C}" dt="2023-10-15T01:54:41.113" v="1407" actId="207"/>
          <ac:spMkLst>
            <pc:docMk/>
            <pc:sldMk cId="1810158023" sldId="2743"/>
            <ac:spMk id="12" creationId="{C88E7C6F-CE10-4B36-9D5F-C4F32E2A7440}"/>
          </ac:spMkLst>
        </pc:spChg>
      </pc:sldChg>
      <pc:sldChg chg="modSp mod">
        <pc:chgData name="Muse, Daniel (Dan)" userId="5f9f49d6-f155-420b-8ec1-dc752b57c2df" providerId="ADAL" clId="{40B64E81-C521-4FC4-880B-2D1B2D66415C}" dt="2023-10-15T01:54:33.235" v="1406" actId="207"/>
        <pc:sldMkLst>
          <pc:docMk/>
          <pc:sldMk cId="4163545439" sldId="2744"/>
        </pc:sldMkLst>
        <pc:spChg chg="mod">
          <ac:chgData name="Muse, Daniel (Dan)" userId="5f9f49d6-f155-420b-8ec1-dc752b57c2df" providerId="ADAL" clId="{40B64E81-C521-4FC4-880B-2D1B2D66415C}" dt="2023-10-15T01:54:33.235" v="1406" actId="207"/>
          <ac:spMkLst>
            <pc:docMk/>
            <pc:sldMk cId="4163545439" sldId="2744"/>
            <ac:spMk id="10" creationId="{6FDFE90C-A54F-409A-8952-45B528FBBDBE}"/>
          </ac:spMkLst>
        </pc:spChg>
      </pc:sldChg>
      <pc:sldChg chg="modSp mod">
        <pc:chgData name="Muse, Daniel (Dan)" userId="5f9f49d6-f155-420b-8ec1-dc752b57c2df" providerId="ADAL" clId="{40B64E81-C521-4FC4-880B-2D1B2D66415C}" dt="2023-10-15T01:55:57.344" v="1415" actId="207"/>
        <pc:sldMkLst>
          <pc:docMk/>
          <pc:sldMk cId="2685037501" sldId="2745"/>
        </pc:sldMkLst>
        <pc:spChg chg="mod">
          <ac:chgData name="Muse, Daniel (Dan)" userId="5f9f49d6-f155-420b-8ec1-dc752b57c2df" providerId="ADAL" clId="{40B64E81-C521-4FC4-880B-2D1B2D66415C}" dt="2023-10-15T01:55:53.378" v="1414" actId="207"/>
          <ac:spMkLst>
            <pc:docMk/>
            <pc:sldMk cId="2685037501" sldId="2745"/>
            <ac:spMk id="5" creationId="{FCED665A-9251-6945-A58E-133CB4A2B4C2}"/>
          </ac:spMkLst>
        </pc:spChg>
        <pc:spChg chg="mod">
          <ac:chgData name="Muse, Daniel (Dan)" userId="5f9f49d6-f155-420b-8ec1-dc752b57c2df" providerId="ADAL" clId="{40B64E81-C521-4FC4-880B-2D1B2D66415C}" dt="2023-10-15T01:55:57.344" v="1415" actId="207"/>
          <ac:spMkLst>
            <pc:docMk/>
            <pc:sldMk cId="2685037501" sldId="2745"/>
            <ac:spMk id="7" creationId="{E19C3EB2-7CD6-4A2C-9B5D-545966D7ED8A}"/>
          </ac:spMkLst>
        </pc:spChg>
      </pc:sldChg>
      <pc:sldChg chg="modSp mod">
        <pc:chgData name="Muse, Daniel (Dan)" userId="5f9f49d6-f155-420b-8ec1-dc752b57c2df" providerId="ADAL" clId="{40B64E81-C521-4FC4-880B-2D1B2D66415C}" dt="2023-10-15T01:55:46.443" v="1413" actId="207"/>
        <pc:sldMkLst>
          <pc:docMk/>
          <pc:sldMk cId="1974493753" sldId="2746"/>
        </pc:sldMkLst>
        <pc:spChg chg="mod">
          <ac:chgData name="Muse, Daniel (Dan)" userId="5f9f49d6-f155-420b-8ec1-dc752b57c2df" providerId="ADAL" clId="{40B64E81-C521-4FC4-880B-2D1B2D66415C}" dt="2023-10-15T01:55:46.443" v="1413" actId="207"/>
          <ac:spMkLst>
            <pc:docMk/>
            <pc:sldMk cId="1974493753" sldId="2746"/>
            <ac:spMk id="10" creationId="{1FD42B98-7F8C-4FBF-8428-280F26BB6BF8}"/>
          </ac:spMkLst>
        </pc:spChg>
      </pc:sldChg>
      <pc:sldChg chg="modSp mod">
        <pc:chgData name="Muse, Daniel (Dan)" userId="5f9f49d6-f155-420b-8ec1-dc752b57c2df" providerId="ADAL" clId="{40B64E81-C521-4FC4-880B-2D1B2D66415C}" dt="2023-10-15T01:49:14.545" v="1314" actId="207"/>
        <pc:sldMkLst>
          <pc:docMk/>
          <pc:sldMk cId="2400707704" sldId="2747"/>
        </pc:sldMkLst>
        <pc:spChg chg="mod">
          <ac:chgData name="Muse, Daniel (Dan)" userId="5f9f49d6-f155-420b-8ec1-dc752b57c2df" providerId="ADAL" clId="{40B64E81-C521-4FC4-880B-2D1B2D66415C}" dt="2023-10-15T01:49:14.545" v="1314" actId="207"/>
          <ac:spMkLst>
            <pc:docMk/>
            <pc:sldMk cId="2400707704" sldId="2747"/>
            <ac:spMk id="18" creationId="{C9A56B63-B0A9-9347-9B44-5EC4BE180734}"/>
          </ac:spMkLst>
        </pc:spChg>
      </pc:sldChg>
      <pc:sldChg chg="modSp mod">
        <pc:chgData name="Muse, Daniel (Dan)" userId="5f9f49d6-f155-420b-8ec1-dc752b57c2df" providerId="ADAL" clId="{40B64E81-C521-4FC4-880B-2D1B2D66415C}" dt="2023-10-15T01:52:34.291" v="1394" actId="207"/>
        <pc:sldMkLst>
          <pc:docMk/>
          <pc:sldMk cId="3079459645" sldId="2748"/>
        </pc:sldMkLst>
        <pc:spChg chg="mod">
          <ac:chgData name="Muse, Daniel (Dan)" userId="5f9f49d6-f155-420b-8ec1-dc752b57c2df" providerId="ADAL" clId="{40B64E81-C521-4FC4-880B-2D1B2D66415C}" dt="2023-10-15T01:52:34.291" v="1394" actId="207"/>
          <ac:spMkLst>
            <pc:docMk/>
            <pc:sldMk cId="3079459645" sldId="2748"/>
            <ac:spMk id="6" creationId="{8D00D68F-D07D-4144-9E39-A3A231C9C849}"/>
          </ac:spMkLst>
        </pc:spChg>
      </pc:sldChg>
      <pc:sldChg chg="del">
        <pc:chgData name="Muse, Daniel (Dan)" userId="5f9f49d6-f155-420b-8ec1-dc752b57c2df" providerId="ADAL" clId="{40B64E81-C521-4FC4-880B-2D1B2D66415C}" dt="2023-10-12T12:54:27.809" v="0" actId="47"/>
        <pc:sldMkLst>
          <pc:docMk/>
          <pc:sldMk cId="2874922505" sldId="2749"/>
        </pc:sldMkLst>
      </pc:sldChg>
      <pc:sldChg chg="modSp mod">
        <pc:chgData name="Muse, Daniel (Dan)" userId="5f9f49d6-f155-420b-8ec1-dc752b57c2df" providerId="ADAL" clId="{40B64E81-C521-4FC4-880B-2D1B2D66415C}" dt="2023-10-15T01:52:29.508" v="1393" actId="207"/>
        <pc:sldMkLst>
          <pc:docMk/>
          <pc:sldMk cId="2535695316" sldId="2750"/>
        </pc:sldMkLst>
        <pc:spChg chg="mod">
          <ac:chgData name="Muse, Daniel (Dan)" userId="5f9f49d6-f155-420b-8ec1-dc752b57c2df" providerId="ADAL" clId="{40B64E81-C521-4FC4-880B-2D1B2D66415C}" dt="2023-10-12T13:27:13.952" v="1079" actId="20577"/>
          <ac:spMkLst>
            <pc:docMk/>
            <pc:sldMk cId="2535695316" sldId="2750"/>
            <ac:spMk id="2" creationId="{D7FD95E5-D7F9-4EE1-BBA1-9BC8D13938A9}"/>
          </ac:spMkLst>
        </pc:spChg>
        <pc:spChg chg="mod">
          <ac:chgData name="Muse, Daniel (Dan)" userId="5f9f49d6-f155-420b-8ec1-dc752b57c2df" providerId="ADAL" clId="{40B64E81-C521-4FC4-880B-2D1B2D66415C}" dt="2023-10-12T13:24:12.336" v="1032" actId="20577"/>
          <ac:spMkLst>
            <pc:docMk/>
            <pc:sldMk cId="2535695316" sldId="2750"/>
            <ac:spMk id="3" creationId="{4ECF3BA6-392B-43B7-AD6E-BC2C4B1B0B3B}"/>
          </ac:spMkLst>
        </pc:spChg>
        <pc:spChg chg="mod">
          <ac:chgData name="Muse, Daniel (Dan)" userId="5f9f49d6-f155-420b-8ec1-dc752b57c2df" providerId="ADAL" clId="{40B64E81-C521-4FC4-880B-2D1B2D66415C}" dt="2023-10-15T01:52:26.259" v="1392" actId="207"/>
          <ac:spMkLst>
            <pc:docMk/>
            <pc:sldMk cId="2535695316" sldId="2750"/>
            <ac:spMk id="5" creationId="{FC959CA9-F5B8-4C0F-84C4-59AE59DACC5E}"/>
          </ac:spMkLst>
        </pc:spChg>
        <pc:spChg chg="mod">
          <ac:chgData name="Muse, Daniel (Dan)" userId="5f9f49d6-f155-420b-8ec1-dc752b57c2df" providerId="ADAL" clId="{40B64E81-C521-4FC4-880B-2D1B2D66415C}" dt="2023-10-15T01:52:29.508" v="1393" actId="207"/>
          <ac:spMkLst>
            <pc:docMk/>
            <pc:sldMk cId="2535695316" sldId="2750"/>
            <ac:spMk id="6" creationId="{8D00D68F-D07D-4144-9E39-A3A231C9C849}"/>
          </ac:spMkLst>
        </pc:spChg>
      </pc:sldChg>
      <pc:sldChg chg="modSp mod">
        <pc:chgData name="Muse, Daniel (Dan)" userId="5f9f49d6-f155-420b-8ec1-dc752b57c2df" providerId="ADAL" clId="{40B64E81-C521-4FC4-880B-2D1B2D66415C}" dt="2023-10-15T01:52:13.340" v="1390" actId="207"/>
        <pc:sldMkLst>
          <pc:docMk/>
          <pc:sldMk cId="3395582391" sldId="2751"/>
        </pc:sldMkLst>
        <pc:spChg chg="mod">
          <ac:chgData name="Muse, Daniel (Dan)" userId="5f9f49d6-f155-420b-8ec1-dc752b57c2df" providerId="ADAL" clId="{40B64E81-C521-4FC4-880B-2D1B2D66415C}" dt="2023-10-15T01:52:13.340" v="1390" actId="207"/>
          <ac:spMkLst>
            <pc:docMk/>
            <pc:sldMk cId="3395582391" sldId="2751"/>
            <ac:spMk id="6" creationId="{8D00D68F-D07D-4144-9E39-A3A231C9C849}"/>
          </ac:spMkLst>
        </pc:spChg>
        <pc:spChg chg="mod">
          <ac:chgData name="Muse, Daniel (Dan)" userId="5f9f49d6-f155-420b-8ec1-dc752b57c2df" providerId="ADAL" clId="{40B64E81-C521-4FC4-880B-2D1B2D66415C}" dt="2023-10-15T01:50:08.784" v="1318" actId="20577"/>
          <ac:spMkLst>
            <pc:docMk/>
            <pc:sldMk cId="3395582391" sldId="2751"/>
            <ac:spMk id="8" creationId="{66FA5111-43BD-4B07-A4F0-006555BFA868}"/>
          </ac:spMkLst>
        </pc:spChg>
        <pc:spChg chg="mod">
          <ac:chgData name="Muse, Daniel (Dan)" userId="5f9f49d6-f155-420b-8ec1-dc752b57c2df" providerId="ADAL" clId="{40B64E81-C521-4FC4-880B-2D1B2D66415C}" dt="2023-10-12T21:29:45.077" v="1151" actId="1076"/>
          <ac:spMkLst>
            <pc:docMk/>
            <pc:sldMk cId="3395582391" sldId="2751"/>
            <ac:spMk id="10" creationId="{4155ACCA-AA27-4AFD-BF42-7EC1DB63AC96}"/>
          </ac:spMkLst>
        </pc:spChg>
      </pc:sldChg>
      <pc:sldChg chg="addSp delSp modSp new mod">
        <pc:chgData name="Muse, Daniel (Dan)" userId="5f9f49d6-f155-420b-8ec1-dc752b57c2df" providerId="ADAL" clId="{40B64E81-C521-4FC4-880B-2D1B2D66415C}" dt="2023-10-15T01:51:17.718" v="1387" actId="207"/>
        <pc:sldMkLst>
          <pc:docMk/>
          <pc:sldMk cId="251207430" sldId="2752"/>
        </pc:sldMkLst>
        <pc:spChg chg="add del mod">
          <ac:chgData name="Muse, Daniel (Dan)" userId="5f9f49d6-f155-420b-8ec1-dc752b57c2df" providerId="ADAL" clId="{40B64E81-C521-4FC4-880B-2D1B2D66415C}" dt="2023-10-15T01:51:00.649" v="1382" actId="20577"/>
          <ac:spMkLst>
            <pc:docMk/>
            <pc:sldMk cId="251207430" sldId="2752"/>
            <ac:spMk id="2" creationId="{69C66C98-8043-C27D-9B86-D73DF16B7425}"/>
          </ac:spMkLst>
        </pc:spChg>
        <pc:spChg chg="del">
          <ac:chgData name="Muse, Daniel (Dan)" userId="5f9f49d6-f155-420b-8ec1-dc752b57c2df" providerId="ADAL" clId="{40B64E81-C521-4FC4-880B-2D1B2D66415C}" dt="2023-10-15T01:50:32.073" v="1320" actId="478"/>
          <ac:spMkLst>
            <pc:docMk/>
            <pc:sldMk cId="251207430" sldId="2752"/>
            <ac:spMk id="3" creationId="{148558AF-D165-E571-5F08-F664F29CC358}"/>
          </ac:spMkLst>
        </pc:spChg>
        <pc:spChg chg="add del mod">
          <ac:chgData name="Muse, Daniel (Dan)" userId="5f9f49d6-f155-420b-8ec1-dc752b57c2df" providerId="ADAL" clId="{40B64E81-C521-4FC4-880B-2D1B2D66415C}" dt="2023-10-15T01:50:43.194" v="1322"/>
          <ac:spMkLst>
            <pc:docMk/>
            <pc:sldMk cId="251207430" sldId="2752"/>
            <ac:spMk id="5" creationId="{91BD9301-FE9E-9481-F4B8-7D0A1DB46637}"/>
          </ac:spMkLst>
        </pc:spChg>
        <pc:spChg chg="add mod">
          <ac:chgData name="Muse, Daniel (Dan)" userId="5f9f49d6-f155-420b-8ec1-dc752b57c2df" providerId="ADAL" clId="{40B64E81-C521-4FC4-880B-2D1B2D66415C}" dt="2023-10-15T01:51:17.718" v="1387" actId="207"/>
          <ac:spMkLst>
            <pc:docMk/>
            <pc:sldMk cId="251207430" sldId="2752"/>
            <ac:spMk id="6" creationId="{B32DA619-6CBC-5417-0225-81A0E9F328AC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0868556605557831E-2"/>
          <c:y val="0.12973921013242079"/>
          <c:w val="0.98913144339444214"/>
          <c:h val="0.69194586926695867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Recurring Functions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Early Career</c:v>
                </c:pt>
                <c:pt idx="1">
                  <c:v>Mid-Manager</c:v>
                </c:pt>
                <c:pt idx="2">
                  <c:v>Sr. Manager</c:v>
                </c:pt>
                <c:pt idx="3">
                  <c:v>Executive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80</c:v>
                </c:pt>
                <c:pt idx="1">
                  <c:v>60</c:v>
                </c:pt>
                <c:pt idx="2">
                  <c:v>40</c:v>
                </c:pt>
                <c:pt idx="3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2D-4077-961F-587BE2FFC2E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Reactive Issues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Early Career</c:v>
                </c:pt>
                <c:pt idx="1">
                  <c:v>Mid-Manager</c:v>
                </c:pt>
                <c:pt idx="2">
                  <c:v>Sr. Manager</c:v>
                </c:pt>
                <c:pt idx="3">
                  <c:v>Executive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15</c:v>
                </c:pt>
                <c:pt idx="1">
                  <c:v>25</c:v>
                </c:pt>
                <c:pt idx="2">
                  <c:v>30</c:v>
                </c:pt>
                <c:pt idx="3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62D-4077-961F-587BE2FFC2E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Strategic Initiatives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Early Career</c:v>
                </c:pt>
                <c:pt idx="1">
                  <c:v>Mid-Manager</c:v>
                </c:pt>
                <c:pt idx="2">
                  <c:v>Sr. Manager</c:v>
                </c:pt>
                <c:pt idx="3">
                  <c:v>Executive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5</c:v>
                </c:pt>
                <c:pt idx="1">
                  <c:v>15</c:v>
                </c:pt>
                <c:pt idx="2">
                  <c:v>30</c:v>
                </c:pt>
                <c:pt idx="3">
                  <c:v>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62D-4077-961F-587BE2FFC2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384405440"/>
        <c:axId val="1376672496"/>
      </c:barChart>
      <c:catAx>
        <c:axId val="1384405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76672496"/>
        <c:crosses val="autoZero"/>
        <c:auto val="1"/>
        <c:lblAlgn val="ctr"/>
        <c:lblOffset val="100"/>
        <c:noMultiLvlLbl val="0"/>
      </c:catAx>
      <c:valAx>
        <c:axId val="1376672496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384405440"/>
        <c:crosses val="autoZero"/>
        <c:crossBetween val="between"/>
        <c:majorUnit val="0.5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8609E532-3F8F-45F8-A5B2-E66BE3CCA33F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11932C19-31E0-4F7C-8543-AC495E8FA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390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932C19-31E0-4F7C-8543-AC495E8FA56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9243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932C19-31E0-4F7C-8543-AC495E8FA56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3392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Mandatory slide of the presenter’s Bio.  Presenter to craft as they see fit.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932C19-31E0-4F7C-8543-AC495E8FA5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5647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Mandatory Slide to introduce the next topic/session.  To be briefed by the MC.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932C19-31E0-4F7C-8543-AC495E8FA5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79114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Mandatory slide to suggest the Goals for the Session.  White space at right is flexible as needed.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932C19-31E0-4F7C-8543-AC495E8FA56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1379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932C19-31E0-4F7C-8543-AC495E8FA56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7739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Rich leads a general overview of “becoming a CFO”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932C19-31E0-4F7C-8543-AC495E8FA56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6850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Give quick overview of the different types of CFOs and lay groundwork of how we are going to focus on working to become an Operational CFO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932C19-31E0-4F7C-8543-AC495E8FA56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9128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Dan/Rich ask for several examples from current/new CFOs on their first role and how they felt, what they did.</a:t>
            </a:r>
          </a:p>
          <a:p>
            <a:endParaRPr lang="en-US" dirty="0"/>
          </a:p>
          <a:p>
            <a:r>
              <a:rPr lang="en-US" dirty="0"/>
              <a:t>End with Dan briefly describing his first week as a CFO and asking Rich to lunch (while switching to next slide)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932C19-31E0-4F7C-8543-AC495E8FA56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3374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932C19-31E0-4F7C-8543-AC495E8FA56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327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CCD77FAA-CC40-A348-B5D9-86F3CC4409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3068" y="2338085"/>
            <a:ext cx="9057929" cy="2158189"/>
          </a:xfrm>
        </p:spPr>
        <p:txBody>
          <a:bodyPr anchor="t">
            <a:normAutofit/>
          </a:bodyPr>
          <a:lstStyle>
            <a:lvl1pPr algn="l">
              <a:lnSpc>
                <a:spcPts val="5200"/>
              </a:lnSpc>
              <a:defRPr sz="4800" spc="-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0301" y="155563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b="1" i="0" cap="all" spc="0" baseline="0">
                <a:solidFill>
                  <a:schemeClr val="bg1"/>
                </a:solidFill>
                <a:latin typeface="Antonio" panose="02000503000000000000" pitchFamily="2" charset="77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902067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A45A0-4AD1-4694-A07F-B3BA13B983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86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A45A0-4AD1-4694-A07F-B3BA13B983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5371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E0968B-3B4D-F840-A583-643A0EF4DE03}"/>
              </a:ext>
            </a:extLst>
          </p:cNvPr>
          <p:cNvSpPr/>
          <p:nvPr userDrawn="1"/>
        </p:nvSpPr>
        <p:spPr>
          <a:xfrm>
            <a:off x="0" y="6177410"/>
            <a:ext cx="12192000" cy="680590"/>
          </a:xfrm>
          <a:prstGeom prst="rect">
            <a:avLst/>
          </a:prstGeom>
          <a:solidFill>
            <a:srgbClr val="0743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897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>
            <a:extLst>
              <a:ext uri="{FF2B5EF4-FFF2-40B4-BE49-F238E27FC236}">
                <a16:creationId xmlns:a16="http://schemas.microsoft.com/office/drawing/2014/main" id="{8AC08DB4-F441-3D4C-B5F8-D4CA62638472}"/>
              </a:ext>
            </a:extLst>
          </p:cNvPr>
          <p:cNvSpPr/>
          <p:nvPr userDrawn="1"/>
        </p:nvSpPr>
        <p:spPr>
          <a:xfrm flipH="1">
            <a:off x="4120587" y="6174123"/>
            <a:ext cx="8071410" cy="683877"/>
          </a:xfrm>
          <a:prstGeom prst="rtTriangle">
            <a:avLst/>
          </a:prstGeom>
          <a:solidFill>
            <a:srgbClr val="0743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24FB34-7C03-A249-86E3-654B54063A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18031" y="6516061"/>
            <a:ext cx="634158" cy="14699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1521" y="1670446"/>
            <a:ext cx="10426474" cy="4023360"/>
          </a:xfrm>
        </p:spPr>
        <p:txBody>
          <a:bodyPr/>
          <a:lstStyle>
            <a:lvl4pPr marL="91440" indent="0">
              <a:spcBef>
                <a:spcPts val="1200"/>
              </a:spcBef>
              <a:spcAft>
                <a:spcPts val="200"/>
              </a:spcAft>
              <a:buNone/>
              <a:defRPr sz="2000" b="1" i="0">
                <a:solidFill>
                  <a:srgbClr val="074356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91440" indent="0">
              <a:spcBef>
                <a:spcPts val="300"/>
              </a:spcBef>
              <a:buNone/>
              <a:defRPr b="1" i="0">
                <a:solidFill>
                  <a:srgbClr val="F7931D"/>
                </a:solidFill>
                <a:latin typeface="Antonio" panose="02000503000000000000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808069" y="6414488"/>
            <a:ext cx="1312025" cy="365125"/>
          </a:xfrm>
        </p:spPr>
        <p:txBody>
          <a:bodyPr/>
          <a:lstStyle>
            <a:lvl1pPr algn="l">
              <a:defRPr sz="1100" b="0" i="0">
                <a:latin typeface="Antonio Light" panose="02000303000000000000" pitchFamily="2" charset="77"/>
                <a:ea typeface="Roboto" panose="02000000000000000000" pitchFamily="2" charset="0"/>
              </a:defRPr>
            </a:lvl1pPr>
          </a:lstStyle>
          <a:p>
            <a:fld id="{B66A45A0-4AD1-4694-A07F-B3BA13B983E2}" type="slidenum">
              <a:rPr lang="en-US" smtClean="0"/>
              <a:pPr/>
              <a:t>‹#›</a:t>
            </a:fld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4037988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01734BF-C224-A545-822F-E81B44972259}"/>
              </a:ext>
            </a:extLst>
          </p:cNvPr>
          <p:cNvSpPr/>
          <p:nvPr userDrawn="1"/>
        </p:nvSpPr>
        <p:spPr>
          <a:xfrm>
            <a:off x="8641080" y="0"/>
            <a:ext cx="3550920" cy="687137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8AC08DB4-F441-3D4C-B5F8-D4CA62638472}"/>
              </a:ext>
            </a:extLst>
          </p:cNvPr>
          <p:cNvSpPr/>
          <p:nvPr userDrawn="1"/>
        </p:nvSpPr>
        <p:spPr>
          <a:xfrm flipH="1">
            <a:off x="4120587" y="6174123"/>
            <a:ext cx="8071410" cy="683877"/>
          </a:xfrm>
          <a:prstGeom prst="rtTriangle">
            <a:avLst/>
          </a:prstGeom>
          <a:solidFill>
            <a:srgbClr val="0743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24FB34-7C03-A249-86E3-654B54063A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18031" y="6516061"/>
            <a:ext cx="634158" cy="14699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1521" y="1670446"/>
            <a:ext cx="5650991" cy="402336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4pPr marL="91440" indent="0">
              <a:spcBef>
                <a:spcPts val="1200"/>
              </a:spcBef>
              <a:spcAft>
                <a:spcPts val="200"/>
              </a:spcAft>
              <a:buNone/>
              <a:defRPr sz="2000" b="1" i="0">
                <a:solidFill>
                  <a:srgbClr val="074356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91440" indent="0">
              <a:spcBef>
                <a:spcPts val="300"/>
              </a:spcBef>
              <a:buNone/>
              <a:defRPr b="1" i="0">
                <a:solidFill>
                  <a:srgbClr val="F7931D"/>
                </a:solidFill>
                <a:latin typeface="Antonio" panose="02000503000000000000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808069" y="6414488"/>
            <a:ext cx="1312025" cy="365125"/>
          </a:xfrm>
        </p:spPr>
        <p:txBody>
          <a:bodyPr/>
          <a:lstStyle>
            <a:lvl1pPr algn="l">
              <a:defRPr sz="1100" b="0" i="0">
                <a:latin typeface="Antonio Light" panose="02000303000000000000" pitchFamily="2" charset="77"/>
                <a:ea typeface="Roboto" panose="02000000000000000000" pitchFamily="2" charset="0"/>
              </a:defRPr>
            </a:lvl1pPr>
          </a:lstStyle>
          <a:p>
            <a:fld id="{B66A45A0-4AD1-4694-A07F-B3BA13B983E2}" type="slidenum">
              <a:rPr lang="en-US" smtClean="0"/>
              <a:pPr/>
              <a:t>‹#›</a:t>
            </a:fld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849566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01734BF-C224-A545-822F-E81B44972259}"/>
              </a:ext>
            </a:extLst>
          </p:cNvPr>
          <p:cNvSpPr/>
          <p:nvPr userDrawn="1"/>
        </p:nvSpPr>
        <p:spPr>
          <a:xfrm>
            <a:off x="0" y="2944906"/>
            <a:ext cx="12192000" cy="3926463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8AC08DB4-F441-3D4C-B5F8-D4CA62638472}"/>
              </a:ext>
            </a:extLst>
          </p:cNvPr>
          <p:cNvSpPr/>
          <p:nvPr userDrawn="1"/>
        </p:nvSpPr>
        <p:spPr>
          <a:xfrm flipH="1">
            <a:off x="4120587" y="6174123"/>
            <a:ext cx="8071410" cy="683877"/>
          </a:xfrm>
          <a:prstGeom prst="rtTriangle">
            <a:avLst/>
          </a:prstGeom>
          <a:solidFill>
            <a:srgbClr val="0743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24FB34-7C03-A249-86E3-654B54063A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18031" y="6516061"/>
            <a:ext cx="634158" cy="14699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1521" y="1670446"/>
            <a:ext cx="5650991" cy="402336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4pPr marL="91440" indent="0">
              <a:spcBef>
                <a:spcPts val="1200"/>
              </a:spcBef>
              <a:spcAft>
                <a:spcPts val="200"/>
              </a:spcAft>
              <a:buNone/>
              <a:defRPr sz="2000" b="1" i="0">
                <a:solidFill>
                  <a:srgbClr val="074356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91440" indent="0">
              <a:spcBef>
                <a:spcPts val="300"/>
              </a:spcBef>
              <a:buNone/>
              <a:defRPr b="1" i="0">
                <a:solidFill>
                  <a:srgbClr val="F7931D"/>
                </a:solidFill>
                <a:latin typeface="Antonio" panose="02000503000000000000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808069" y="6414488"/>
            <a:ext cx="1312025" cy="365125"/>
          </a:xfrm>
        </p:spPr>
        <p:txBody>
          <a:bodyPr/>
          <a:lstStyle>
            <a:lvl1pPr algn="l">
              <a:defRPr sz="1100" b="0" i="0">
                <a:latin typeface="Antonio Light" panose="02000303000000000000" pitchFamily="2" charset="77"/>
                <a:ea typeface="Roboto" panose="02000000000000000000" pitchFamily="2" charset="0"/>
              </a:defRPr>
            </a:lvl1pPr>
          </a:lstStyle>
          <a:p>
            <a:fld id="{B66A45A0-4AD1-4694-A07F-B3BA13B983E2}" type="slidenum">
              <a:rPr lang="en-US" smtClean="0"/>
              <a:pPr/>
              <a:t>‹#›</a:t>
            </a:fld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4224858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415DDBB-72B2-2943-B02A-ED7C249C5E1A}"/>
              </a:ext>
            </a:extLst>
          </p:cNvPr>
          <p:cNvSpPr/>
          <p:nvPr userDrawn="1"/>
        </p:nvSpPr>
        <p:spPr>
          <a:xfrm>
            <a:off x="0" y="2137410"/>
            <a:ext cx="12192000" cy="472059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8AC08DB4-F441-3D4C-B5F8-D4CA62638472}"/>
              </a:ext>
            </a:extLst>
          </p:cNvPr>
          <p:cNvSpPr/>
          <p:nvPr userDrawn="1"/>
        </p:nvSpPr>
        <p:spPr>
          <a:xfrm flipH="1">
            <a:off x="4120587" y="6174123"/>
            <a:ext cx="8071410" cy="683877"/>
          </a:xfrm>
          <a:prstGeom prst="rtTriangle">
            <a:avLst/>
          </a:prstGeom>
          <a:solidFill>
            <a:srgbClr val="0743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24FB34-7C03-A249-86E3-654B54063A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18031" y="6516061"/>
            <a:ext cx="634158" cy="14699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1521" y="1670446"/>
            <a:ext cx="5650991" cy="402336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4pPr marL="91440" indent="0">
              <a:spcBef>
                <a:spcPts val="1200"/>
              </a:spcBef>
              <a:spcAft>
                <a:spcPts val="200"/>
              </a:spcAft>
              <a:buNone/>
              <a:defRPr sz="2000" b="1" i="0">
                <a:solidFill>
                  <a:srgbClr val="074356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91440" indent="0">
              <a:spcBef>
                <a:spcPts val="300"/>
              </a:spcBef>
              <a:buNone/>
              <a:defRPr b="1" i="0">
                <a:solidFill>
                  <a:srgbClr val="F7931D"/>
                </a:solidFill>
                <a:latin typeface="Antonio" panose="02000503000000000000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808069" y="6414488"/>
            <a:ext cx="1312025" cy="365125"/>
          </a:xfrm>
        </p:spPr>
        <p:txBody>
          <a:bodyPr/>
          <a:lstStyle>
            <a:lvl1pPr algn="l">
              <a:defRPr sz="1100" b="0" i="0">
                <a:latin typeface="Antonio Light" panose="02000303000000000000" pitchFamily="2" charset="77"/>
                <a:ea typeface="Roboto" panose="02000000000000000000" pitchFamily="2" charset="0"/>
              </a:defRPr>
            </a:lvl1pPr>
          </a:lstStyle>
          <a:p>
            <a:fld id="{B66A45A0-4AD1-4694-A07F-B3BA13B983E2}" type="slidenum">
              <a:rPr lang="en-US" smtClean="0"/>
              <a:pPr/>
              <a:t>‹#›</a:t>
            </a:fld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1848508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A45A0-4AD1-4694-A07F-B3BA13B983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454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97B0E8C-8423-4F46-B5D4-548F4E85319C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EB8B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915657" y="-204314"/>
            <a:ext cx="10058400" cy="1450757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ntonio" panose="02000503000000000000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16" y="1693038"/>
            <a:ext cx="4443984" cy="4023360"/>
          </a:xfrm>
        </p:spPr>
        <p:txBody>
          <a:bodyPr/>
          <a:lstStyle>
            <a:lvl1pPr>
              <a:defRPr sz="1600"/>
            </a:lvl1pPr>
            <a:lvl2pPr>
              <a:spcBef>
                <a:spcPts val="600"/>
              </a:spcBef>
              <a:defRPr sz="1600"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A45A0-4AD1-4694-A07F-B3BA13B983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07ECC452-A831-7146-8B58-D2953FA73B74}"/>
              </a:ext>
            </a:extLst>
          </p:cNvPr>
          <p:cNvSpPr/>
          <p:nvPr userDrawn="1"/>
        </p:nvSpPr>
        <p:spPr>
          <a:xfrm flipH="1">
            <a:off x="4120587" y="6174123"/>
            <a:ext cx="8071410" cy="683877"/>
          </a:xfrm>
          <a:prstGeom prst="rtTriangle">
            <a:avLst/>
          </a:prstGeom>
          <a:solidFill>
            <a:srgbClr val="0743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5E59FDE-4636-DE4E-BB78-856B294B50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18031" y="6516061"/>
            <a:ext cx="634158" cy="146990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79619" y="1638174"/>
            <a:ext cx="4533629" cy="4023360"/>
          </a:xfrm>
        </p:spPr>
        <p:txBody>
          <a:bodyPr/>
          <a:lstStyle>
            <a:lvl1pPr marL="91440" indent="-91440">
              <a:lnSpc>
                <a:spcPct val="100000"/>
              </a:lnSpc>
              <a:defRPr sz="26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  <a:lvl2pPr marL="91440" indent="0">
              <a:buNone/>
              <a:defRPr>
                <a:solidFill>
                  <a:schemeClr val="bg1"/>
                </a:solidFill>
              </a:defRPr>
            </a:lvl2pPr>
            <a:lvl3pPr marL="395478" indent="-194310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88A0C76-6690-6B46-8297-CEAC03A89F97}"/>
              </a:ext>
            </a:extLst>
          </p:cNvPr>
          <p:cNvSpPr txBox="1">
            <a:spLocks/>
          </p:cNvSpPr>
          <p:nvPr userDrawn="1"/>
        </p:nvSpPr>
        <p:spPr>
          <a:xfrm>
            <a:off x="11808069" y="6414488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100" b="0" i="0" kern="1200">
                <a:solidFill>
                  <a:srgbClr val="FFFFFF"/>
                </a:solidFill>
                <a:latin typeface="Antonio Light" panose="02000303000000000000" pitchFamily="2" charset="77"/>
                <a:ea typeface="Roboto" panose="02000000000000000000" pitchFamily="2" charset="0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6A45A0-4AD1-4694-A07F-B3BA13B983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614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97B0E8C-8423-4F46-B5D4-548F4E85319C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7CB4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915657" y="-204314"/>
            <a:ext cx="10058400" cy="1450757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ntonio" panose="02000503000000000000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16" y="1693038"/>
            <a:ext cx="4443984" cy="4023360"/>
          </a:xfrm>
        </p:spPr>
        <p:txBody>
          <a:bodyPr/>
          <a:lstStyle>
            <a:lvl1pPr>
              <a:defRPr sz="1600"/>
            </a:lvl1pPr>
            <a:lvl2pPr>
              <a:spcBef>
                <a:spcPts val="600"/>
              </a:spcBef>
              <a:defRPr sz="1600"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A45A0-4AD1-4694-A07F-B3BA13B983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07ECC452-A831-7146-8B58-D2953FA73B74}"/>
              </a:ext>
            </a:extLst>
          </p:cNvPr>
          <p:cNvSpPr/>
          <p:nvPr userDrawn="1"/>
        </p:nvSpPr>
        <p:spPr>
          <a:xfrm flipH="1">
            <a:off x="4120587" y="6174123"/>
            <a:ext cx="8071410" cy="683877"/>
          </a:xfrm>
          <a:prstGeom prst="rtTriangle">
            <a:avLst/>
          </a:prstGeom>
          <a:solidFill>
            <a:srgbClr val="0743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5E59FDE-4636-DE4E-BB78-856B294B50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18031" y="6516061"/>
            <a:ext cx="634158" cy="146990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79619" y="1638174"/>
            <a:ext cx="4533629" cy="4023360"/>
          </a:xfrm>
        </p:spPr>
        <p:txBody>
          <a:bodyPr/>
          <a:lstStyle>
            <a:lvl1pPr marL="91440" indent="-91440">
              <a:lnSpc>
                <a:spcPct val="100000"/>
              </a:lnSpc>
              <a:defRPr sz="26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  <a:lvl2pPr marL="91440" indent="0">
              <a:buNone/>
              <a:defRPr>
                <a:solidFill>
                  <a:schemeClr val="bg1"/>
                </a:solidFill>
              </a:defRPr>
            </a:lvl2pPr>
            <a:lvl3pPr marL="395478" indent="-194310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88A0C76-6690-6B46-8297-CEAC03A89F97}"/>
              </a:ext>
            </a:extLst>
          </p:cNvPr>
          <p:cNvSpPr txBox="1">
            <a:spLocks/>
          </p:cNvSpPr>
          <p:nvPr userDrawn="1"/>
        </p:nvSpPr>
        <p:spPr>
          <a:xfrm>
            <a:off x="11808069" y="6414488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100" b="0" i="0" kern="1200">
                <a:solidFill>
                  <a:srgbClr val="FFFFFF"/>
                </a:solidFill>
                <a:latin typeface="Antonio Light" panose="02000303000000000000" pitchFamily="2" charset="77"/>
                <a:ea typeface="Roboto" panose="02000000000000000000" pitchFamily="2" charset="0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6A45A0-4AD1-4694-A07F-B3BA13B983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884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97B0E8C-8423-4F46-B5D4-548F4E85319C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915657" y="-204314"/>
            <a:ext cx="10058400" cy="1450757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ntonio" panose="02000503000000000000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16" y="1693038"/>
            <a:ext cx="4443984" cy="4023360"/>
          </a:xfrm>
        </p:spPr>
        <p:txBody>
          <a:bodyPr/>
          <a:lstStyle>
            <a:lvl1pPr>
              <a:defRPr sz="1600"/>
            </a:lvl1pPr>
            <a:lvl2pPr>
              <a:spcBef>
                <a:spcPts val="600"/>
              </a:spcBef>
              <a:defRPr sz="1600"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A45A0-4AD1-4694-A07F-B3BA13B983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07ECC452-A831-7146-8B58-D2953FA73B74}"/>
              </a:ext>
            </a:extLst>
          </p:cNvPr>
          <p:cNvSpPr/>
          <p:nvPr userDrawn="1"/>
        </p:nvSpPr>
        <p:spPr>
          <a:xfrm flipH="1">
            <a:off x="4120587" y="6174123"/>
            <a:ext cx="8071410" cy="683877"/>
          </a:xfrm>
          <a:prstGeom prst="rtTriangle">
            <a:avLst/>
          </a:prstGeom>
          <a:solidFill>
            <a:srgbClr val="0743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5E59FDE-4636-DE4E-BB78-856B294B50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18031" y="6516061"/>
            <a:ext cx="634158" cy="146990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79619" y="1638174"/>
            <a:ext cx="4533629" cy="4023360"/>
          </a:xfrm>
        </p:spPr>
        <p:txBody>
          <a:bodyPr/>
          <a:lstStyle>
            <a:lvl1pPr marL="91440" indent="-91440">
              <a:lnSpc>
                <a:spcPct val="100000"/>
              </a:lnSpc>
              <a:defRPr sz="2600" b="0" i="0">
                <a:solidFill>
                  <a:schemeClr val="tx2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  <a:lvl2pPr marL="91440" indent="0">
              <a:buNone/>
              <a:defRPr>
                <a:solidFill>
                  <a:schemeClr val="tx2"/>
                </a:solidFill>
              </a:defRPr>
            </a:lvl2pPr>
            <a:lvl3pPr marL="395478" indent="-194310">
              <a:buClr>
                <a:schemeClr val="bg1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88A0C76-6690-6B46-8297-CEAC03A89F97}"/>
              </a:ext>
            </a:extLst>
          </p:cNvPr>
          <p:cNvSpPr txBox="1">
            <a:spLocks/>
          </p:cNvSpPr>
          <p:nvPr userDrawn="1"/>
        </p:nvSpPr>
        <p:spPr>
          <a:xfrm>
            <a:off x="11808069" y="6414488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100" b="0" i="0" kern="1200">
                <a:solidFill>
                  <a:srgbClr val="FFFFFF"/>
                </a:solidFill>
                <a:latin typeface="Antonio Light" panose="02000303000000000000" pitchFamily="2" charset="77"/>
                <a:ea typeface="Roboto" panose="02000000000000000000" pitchFamily="2" charset="0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6A45A0-4AD1-4694-A07F-B3BA13B983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643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1521" y="509716"/>
            <a:ext cx="10194981" cy="8284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7268" y="1670446"/>
            <a:ext cx="10426474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marL="852678" marR="0" lvl="3" indent="-28575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EB8B3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Fourth level</a:t>
            </a:r>
          </a:p>
          <a:p>
            <a:pPr marL="1035558" marR="0" lvl="4" indent="-28575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EB8B3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80134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B66A45A0-4AD1-4694-A07F-B3BA13B983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235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46" r:id="rId2"/>
    <p:sldLayoutId id="2147483759" r:id="rId3"/>
    <p:sldLayoutId id="2147483761" r:id="rId4"/>
    <p:sldLayoutId id="2147483762" r:id="rId5"/>
    <p:sldLayoutId id="2147483748" r:id="rId6"/>
    <p:sldLayoutId id="2147483757" r:id="rId7"/>
    <p:sldLayoutId id="2147483758" r:id="rId8"/>
    <p:sldLayoutId id="2147483760" r:id="rId9"/>
    <p:sldLayoutId id="2147483749" r:id="rId10"/>
    <p:sldLayoutId id="2147483750" r:id="rId11"/>
    <p:sldLayoutId id="2147483751" r:id="rId12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b="1" i="0" kern="1200" spc="-50" baseline="0">
          <a:solidFill>
            <a:schemeClr val="accent2"/>
          </a:solidFill>
          <a:latin typeface="Roboto Black" panose="02000000000000000000" pitchFamily="2" charset="0"/>
          <a:ea typeface="Roboto Black" panose="02000000000000000000" pitchFamily="2" charset="0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600" kern="1200">
          <a:solidFill>
            <a:schemeClr val="tx1">
              <a:lumMod val="75000"/>
              <a:lumOff val="25000"/>
            </a:schemeClr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1pPr>
      <a:lvl2pPr marL="486918" indent="-28575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EB8B30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2pPr>
      <a:lvl3pPr marL="669798" indent="-28575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EB8B30"/>
        </a:buClr>
        <a:buSzPct val="100000"/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3pPr>
      <a:lvl4pPr marL="91440" marR="0" indent="0" algn="l" defTabSz="914400" rtl="0" eaLnBrk="1" fontAlgn="auto" latinLnBrk="0" hangingPunct="1">
        <a:lnSpc>
          <a:spcPct val="90000"/>
        </a:lnSpc>
        <a:spcBef>
          <a:spcPts val="1200"/>
        </a:spcBef>
        <a:spcAft>
          <a:spcPts val="0"/>
        </a:spcAft>
        <a:buClr>
          <a:srgbClr val="EB8B30"/>
        </a:buClr>
        <a:buSzPct val="100000"/>
        <a:buFont typeface="Arial" panose="020B0604020202020204" pitchFamily="34" charset="0"/>
        <a:buNone/>
        <a:tabLst/>
        <a:defRPr sz="2000" b="1" i="0" kern="1200">
          <a:solidFill>
            <a:srgbClr val="074356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4pPr>
      <a:lvl5pPr marL="91440" marR="0" indent="0" algn="l" defTabSz="914400" rtl="0" eaLnBrk="1" fontAlgn="auto" latinLnBrk="0" hangingPunct="1">
        <a:lnSpc>
          <a:spcPct val="90000"/>
        </a:lnSpc>
        <a:spcBef>
          <a:spcPts val="300"/>
        </a:spcBef>
        <a:spcAft>
          <a:spcPts val="400"/>
        </a:spcAft>
        <a:buClr>
          <a:srgbClr val="EB8B30"/>
        </a:buClr>
        <a:buSzPct val="100000"/>
        <a:buFont typeface="Arial" panose="020B0604020202020204" pitchFamily="34" charset="0"/>
        <a:buNone/>
        <a:tabLst/>
        <a:defRPr sz="1400" b="1" i="0" kern="1200">
          <a:solidFill>
            <a:srgbClr val="F7931D"/>
          </a:solidFill>
          <a:latin typeface="Antonio" panose="02000503000000000000" pitchFamily="2" charset="77"/>
          <a:ea typeface="Roboto" panose="02000000000000000000" pitchFamily="2" charset="0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view.ceros.com/brandywine/discovery-point-presentation-2023/p/1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869EA8E-2A23-C942-983A-1D470AA2719C}"/>
              </a:ext>
            </a:extLst>
          </p:cNvPr>
          <p:cNvSpPr/>
          <p:nvPr/>
        </p:nvSpPr>
        <p:spPr>
          <a:xfrm>
            <a:off x="0" y="-103644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0C906C6-8A7D-8943-8812-21FE75F3ECF1}"/>
              </a:ext>
            </a:extLst>
          </p:cNvPr>
          <p:cNvSpPr/>
          <p:nvPr/>
        </p:nvSpPr>
        <p:spPr>
          <a:xfrm>
            <a:off x="0" y="6177410"/>
            <a:ext cx="12192000" cy="68059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DD454A-E053-1545-855E-CDFA193A31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6385" y="663514"/>
            <a:ext cx="4039228" cy="477363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998C626-F944-0D49-B3EB-716DEC13BB0A}"/>
              </a:ext>
            </a:extLst>
          </p:cNvPr>
          <p:cNvSpPr/>
          <p:nvPr/>
        </p:nvSpPr>
        <p:spPr>
          <a:xfrm>
            <a:off x="3526534" y="6383625"/>
            <a:ext cx="51389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2"/>
                </a:solidFill>
                <a:latin typeface="Antonio" panose="02000503000000000000" pitchFamily="2" charset="77"/>
                <a:ea typeface="Roboto Black" panose="02000000000000000000" pitchFamily="2" charset="0"/>
              </a:rPr>
              <a:t>Session 2    The Evolving Role of the CFO  </a:t>
            </a:r>
            <a:r>
              <a:rPr lang="en-US" sz="1600" dirty="0">
                <a:solidFill>
                  <a:schemeClr val="accent2"/>
                </a:solidFill>
                <a:latin typeface="Antonio Light" panose="02000303000000000000" pitchFamily="2" charset="77"/>
                <a:ea typeface="Roboto Black" panose="02000000000000000000" pitchFamily="2" charset="0"/>
              </a:rPr>
              <a:t>|</a:t>
            </a:r>
            <a:r>
              <a:rPr lang="en-US" sz="1600" b="1" dirty="0">
                <a:solidFill>
                  <a:schemeClr val="accent2"/>
                </a:solidFill>
                <a:latin typeface="Antonio" panose="02000503000000000000" pitchFamily="2" charset="77"/>
                <a:ea typeface="Roboto Black" panose="02000000000000000000" pitchFamily="2" charset="0"/>
              </a:rPr>
              <a:t>  </a:t>
            </a:r>
            <a:r>
              <a:rPr lang="en-US" sz="1600" b="1" dirty="0">
                <a:solidFill>
                  <a:schemeClr val="bg2"/>
                </a:solidFill>
                <a:latin typeface="Antonio" panose="02000503000000000000" pitchFamily="2" charset="77"/>
                <a:ea typeface="Roboto Black" panose="02000000000000000000" pitchFamily="2" charset="0"/>
              </a:rPr>
              <a:t>October 18, 2023</a:t>
            </a:r>
          </a:p>
        </p:txBody>
      </p:sp>
    </p:spTree>
    <p:extLst>
      <p:ext uri="{BB962C8B-B14F-4D97-AF65-F5344CB8AC3E}">
        <p14:creationId xmlns:p14="http://schemas.microsoft.com/office/powerpoint/2010/main" val="34323034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D95E5-D7F9-4EE1-BBA1-9BC8D1393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1" y="304236"/>
            <a:ext cx="10728958" cy="828418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New CFO Experiences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13581F-115B-4711-9DEF-44602F00D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A45A0-4AD1-4694-A07F-B3BA13B983E2}" type="slidenum">
              <a:rPr lang="en-US" smtClean="0"/>
              <a:pPr/>
              <a:t>10</a:t>
            </a:fld>
            <a:endParaRPr lang="en-US" sz="1100" dirty="0"/>
          </a:p>
        </p:txBody>
      </p:sp>
      <p:sp>
        <p:nvSpPr>
          <p:cNvPr id="5" name="Google Shape;83;p10">
            <a:extLst>
              <a:ext uri="{FF2B5EF4-FFF2-40B4-BE49-F238E27FC236}">
                <a16:creationId xmlns:a16="http://schemas.microsoft.com/office/drawing/2014/main" id="{FCED665A-9251-6945-A58E-133CB4A2B4C2}"/>
              </a:ext>
            </a:extLst>
          </p:cNvPr>
          <p:cNvSpPr txBox="1"/>
          <p:nvPr/>
        </p:nvSpPr>
        <p:spPr>
          <a:xfrm>
            <a:off x="567746" y="1455464"/>
            <a:ext cx="8071285" cy="4820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203200" fontAlgn="base"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Font typeface="Helvetica Neue"/>
              <a:buChar char="•"/>
              <a:defRPr/>
            </a:pP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Anyone feel like an imposter?</a:t>
            </a:r>
          </a:p>
          <a:p>
            <a:pPr marL="342900" indent="-203200" fontAlgn="base"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Font typeface="Helvetica Neue"/>
              <a:buChar char="•"/>
              <a:defRPr/>
            </a:pPr>
            <a:endParaRPr lang="en-US" sz="1200" dirty="0">
              <a:solidFill>
                <a:schemeClr val="tx2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marL="342900" indent="-203200" fontAlgn="base"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Font typeface="Helvetica Neue"/>
              <a:buChar char="•"/>
              <a:defRPr/>
            </a:pP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Where to start?  </a:t>
            </a:r>
          </a:p>
          <a:p>
            <a:pPr marL="342900" indent="-203200" fontAlgn="base"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Font typeface="Helvetica Neue"/>
              <a:buChar char="•"/>
              <a:defRPr/>
            </a:pPr>
            <a:endParaRPr lang="en-US" sz="1200" dirty="0">
              <a:solidFill>
                <a:schemeClr val="tx2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marL="342900" indent="-203200" fontAlgn="base"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Font typeface="Helvetica Neue"/>
              <a:buChar char="•"/>
              <a:defRPr/>
            </a:pP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What do you spend your first few weeks doing?</a:t>
            </a:r>
            <a:endParaRPr lang="en-US" sz="24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203200" fontAlgn="base"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Font typeface="Helvetica Neue"/>
              <a:buChar char="•"/>
              <a:defRPr/>
            </a:pPr>
            <a:endParaRPr lang="en-US" sz="12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203200" fontAlgn="base"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Font typeface="Helvetica Neue"/>
              <a:buChar char="•"/>
              <a:defRPr/>
            </a:pP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do you prioritize responsibilities and initiatives?</a:t>
            </a:r>
          </a:p>
          <a:p>
            <a:pPr marL="342900" indent="-203200" fontAlgn="base"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Font typeface="Helvetica Neue"/>
              <a:buChar char="•"/>
              <a:defRPr/>
            </a:pPr>
            <a:endParaRPr lang="en-US" sz="12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203200" fontAlgn="base"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Font typeface="Helvetica Neue"/>
              <a:buChar char="•"/>
              <a:defRPr/>
            </a:pP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do you develop relationships with your team, your CEO, and key executive leaders throughout of the company?</a:t>
            </a:r>
          </a:p>
          <a:p>
            <a:pPr marL="342900" indent="-203200" fontAlgn="base"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Font typeface="Helvetica Neue"/>
              <a:buChar char="•"/>
              <a:defRPr/>
            </a:pPr>
            <a:endParaRPr lang="en-US" sz="2400" dirty="0">
              <a:solidFill>
                <a:schemeClr val="tx2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marL="139700" fontAlgn="base"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defRPr/>
            </a:pPr>
            <a:endParaRPr lang="en-US" sz="1200" dirty="0">
              <a:solidFill>
                <a:schemeClr val="tx2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5B90CB7-A252-4263-ACE0-322F8DFC3B12}"/>
              </a:ext>
            </a:extLst>
          </p:cNvPr>
          <p:cNvSpPr/>
          <p:nvPr/>
        </p:nvSpPr>
        <p:spPr>
          <a:xfrm>
            <a:off x="698604" y="5832145"/>
            <a:ext cx="7885518" cy="400110"/>
          </a:xfrm>
          <a:prstGeom prst="roundRect">
            <a:avLst/>
          </a:prstGeom>
          <a:solidFill>
            <a:srgbClr val="EB8B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Explosion of Responsibility happens with you become a CFO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7" name="Google Shape;83;p10">
            <a:extLst>
              <a:ext uri="{FF2B5EF4-FFF2-40B4-BE49-F238E27FC236}">
                <a16:creationId xmlns:a16="http://schemas.microsoft.com/office/drawing/2014/main" id="{E19C3EB2-7CD6-4A2C-9B5D-545966D7ED8A}"/>
              </a:ext>
            </a:extLst>
          </p:cNvPr>
          <p:cNvSpPr txBox="1"/>
          <p:nvPr/>
        </p:nvSpPr>
        <p:spPr>
          <a:xfrm>
            <a:off x="8639031" y="1733226"/>
            <a:ext cx="3427713" cy="4820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39700" fontAlgn="base"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defRPr/>
            </a:pPr>
            <a:r>
              <a:rPr lang="en-US" i="1" dirty="0">
                <a:solidFill>
                  <a:schemeClr val="tx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Imposter Syndrome:  </a:t>
            </a: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Fear of being found out</a:t>
            </a:r>
          </a:p>
          <a:p>
            <a:pPr marL="139700" fontAlgn="base"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defRPr/>
            </a:pPr>
            <a:endParaRPr lang="en-US" i="1" dirty="0">
              <a:solidFill>
                <a:schemeClr val="tx2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marL="139700" fontAlgn="base"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defRPr/>
            </a:pPr>
            <a:r>
              <a:rPr lang="en-US" i="1" dirty="0">
                <a:solidFill>
                  <a:schemeClr val="tx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Growth Mindset:  </a:t>
            </a: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Seeking out what you need to know to fill the knowledge gaps</a:t>
            </a:r>
            <a:endParaRPr lang="en-US" i="1" dirty="0">
              <a:solidFill>
                <a:schemeClr val="tx2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marL="139700" fontAlgn="base"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defRPr/>
            </a:pPr>
            <a:endParaRPr lang="en-US" i="1" dirty="0">
              <a:solidFill>
                <a:schemeClr val="tx2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50375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13581F-115B-4711-9DEF-44602F00D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A45A0-4AD1-4694-A07F-B3BA13B983E2}" type="slidenum">
              <a:rPr lang="en-US" smtClean="0"/>
              <a:pPr/>
              <a:t>11</a:t>
            </a:fld>
            <a:endParaRPr lang="en-US" sz="1100" dirty="0"/>
          </a:p>
        </p:txBody>
      </p:sp>
      <p:sp>
        <p:nvSpPr>
          <p:cNvPr id="10" name="Google Shape;83;p10">
            <a:extLst>
              <a:ext uri="{FF2B5EF4-FFF2-40B4-BE49-F238E27FC236}">
                <a16:creationId xmlns:a16="http://schemas.microsoft.com/office/drawing/2014/main" id="{1FD42B98-7F8C-4FBF-8428-280F26BB6BF8}"/>
              </a:ext>
            </a:extLst>
          </p:cNvPr>
          <p:cNvSpPr txBox="1"/>
          <p:nvPr/>
        </p:nvSpPr>
        <p:spPr>
          <a:xfrm>
            <a:off x="8661777" y="161680"/>
            <a:ext cx="3390885" cy="6055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39700" algn="ctr" fontAlgn="base"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defRPr/>
            </a:pPr>
            <a:r>
              <a:rPr lang="en-US" b="1" dirty="0">
                <a:solidFill>
                  <a:schemeClr val="tx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Dan’s First CFO Role – Week 1</a:t>
            </a:r>
            <a:br>
              <a:rPr lang="en-US" b="1" dirty="0">
                <a:solidFill>
                  <a:schemeClr val="tx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r>
              <a:rPr lang="en-US" b="1" i="1" dirty="0">
                <a:solidFill>
                  <a:schemeClr val="tx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Circa 2015</a:t>
            </a:r>
          </a:p>
          <a:p>
            <a:pPr marL="139700" fontAlgn="base"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defRPr/>
            </a:pPr>
            <a:endParaRPr lang="en-US" dirty="0">
              <a:solidFill>
                <a:schemeClr val="tx2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marL="173038" fontAlgn="base"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defRPr/>
            </a:pP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“Phone </a:t>
            </a: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friend”</a:t>
            </a:r>
          </a:p>
          <a:p>
            <a:pPr marL="173038" fontAlgn="base"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defRPr/>
            </a:pPr>
            <a:endParaRPr lang="en-US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3038" fontAlgn="base"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defRPr/>
            </a:pP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Organize areas of responsibility</a:t>
            </a:r>
          </a:p>
          <a:p>
            <a:pPr marL="173038" fontAlgn="base"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defRPr/>
            </a:pPr>
            <a:endParaRPr lang="en-US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3038" fontAlgn="base"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defRPr/>
            </a:pP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There are no dumb questions…</a:t>
            </a:r>
            <a:br>
              <a:rPr lang="en-US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…at least not if asking the right person</a:t>
            </a:r>
          </a:p>
          <a:p>
            <a:pPr marL="173038" fontAlgn="base"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defRPr/>
            </a:pPr>
            <a:endParaRPr lang="en-US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3038" fontAlgn="base"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defRPr/>
            </a:pP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Remember to focus on why you were hired – what did the CEO/Board see in you and want you to achieve</a:t>
            </a:r>
          </a:p>
          <a:p>
            <a:pPr marL="173038" fontAlgn="base"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defRPr/>
            </a:pPr>
            <a:endParaRPr lang="en-US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F85D76-4ACD-4CF7-97DC-E9C45CCFAD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338" y="222131"/>
            <a:ext cx="8561696" cy="619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4937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D95E5-D7F9-4EE1-BBA1-9BC8D1393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853" y="304236"/>
            <a:ext cx="10728958" cy="828418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CFO are Responsible for Three Primary Areas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13581F-115B-4711-9DEF-44602F00D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A45A0-4AD1-4694-A07F-B3BA13B983E2}" type="slidenum">
              <a:rPr lang="en-US" smtClean="0"/>
              <a:pPr/>
              <a:t>12</a:t>
            </a:fld>
            <a:endParaRPr lang="en-US" sz="1100" dirty="0"/>
          </a:p>
        </p:txBody>
      </p:sp>
      <p:sp>
        <p:nvSpPr>
          <p:cNvPr id="7" name="Google Shape;83;p10">
            <a:extLst>
              <a:ext uri="{FF2B5EF4-FFF2-40B4-BE49-F238E27FC236}">
                <a16:creationId xmlns:a16="http://schemas.microsoft.com/office/drawing/2014/main" id="{0A433938-EC44-2A48-8F5A-DEBB4F63A8F9}"/>
              </a:ext>
            </a:extLst>
          </p:cNvPr>
          <p:cNvSpPr txBox="1"/>
          <p:nvPr/>
        </p:nvSpPr>
        <p:spPr>
          <a:xfrm>
            <a:off x="615854" y="1506833"/>
            <a:ext cx="7952794" cy="4820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96900" indent="-457200" fontAlgn="base"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ct val="100000"/>
              <a:buFont typeface="+mj-lt"/>
              <a:buAutoNum type="arabicPeriod"/>
              <a:defRPr/>
            </a:pP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Installing controls and protecting the assets of the company (physical, intellectual and human)</a:t>
            </a:r>
          </a:p>
          <a:p>
            <a:pPr marL="368300" indent="-228600" fontAlgn="base"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ct val="100000"/>
              <a:buFont typeface="+mj-lt"/>
              <a:buAutoNum type="arabicPeriod"/>
              <a:defRPr/>
            </a:pPr>
            <a:endParaRPr lang="en-US" sz="1200" dirty="0">
              <a:solidFill>
                <a:schemeClr val="tx2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marL="596900" indent="-457200" fontAlgn="base"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ct val="100000"/>
              <a:buFont typeface="+mj-lt"/>
              <a:buAutoNum type="arabicPeriod"/>
              <a:defRPr/>
            </a:pP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Providing analysis of and insight into financial performance and operational objectives of the company</a:t>
            </a:r>
          </a:p>
          <a:p>
            <a:pPr marL="368300" indent="-228600" fontAlgn="base"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ct val="100000"/>
              <a:buFont typeface="+mj-lt"/>
              <a:buAutoNum type="arabicPeriod"/>
              <a:defRPr/>
            </a:pPr>
            <a:endParaRPr lang="en-US" sz="1200" dirty="0">
              <a:solidFill>
                <a:schemeClr val="tx2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marL="596900" indent="-457200" fontAlgn="base"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ct val="100000"/>
              <a:buFont typeface="+mj-lt"/>
              <a:buAutoNum type="arabicPeriod"/>
              <a:defRPr/>
            </a:pP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Share operational control with the executive team to ensure the achievement of the strategic plan of the company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6B883D3-0884-0940-968F-B01909F65876}"/>
              </a:ext>
            </a:extLst>
          </p:cNvPr>
          <p:cNvSpPr/>
          <p:nvPr/>
        </p:nvSpPr>
        <p:spPr>
          <a:xfrm>
            <a:off x="615853" y="5562113"/>
            <a:ext cx="86177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Compliance &amp; Recommendations  </a:t>
            </a: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  Co-Operating the Business</a:t>
            </a:r>
            <a:endParaRPr lang="en-US" sz="24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48977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D95E5-D7F9-4EE1-BBA1-9BC8D1393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1" y="314510"/>
            <a:ext cx="10728958" cy="828418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Master the Core Roles First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13581F-115B-4711-9DEF-44602F00D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A45A0-4AD1-4694-A07F-B3BA13B983E2}" type="slidenum">
              <a:rPr lang="en-US" smtClean="0"/>
              <a:pPr/>
              <a:t>13</a:t>
            </a:fld>
            <a:endParaRPr lang="en-US" sz="11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BDDBE3C-D7DF-0645-8554-F42F15974DB8}"/>
              </a:ext>
            </a:extLst>
          </p:cNvPr>
          <p:cNvSpPr/>
          <p:nvPr/>
        </p:nvSpPr>
        <p:spPr>
          <a:xfrm>
            <a:off x="678058" y="1756084"/>
            <a:ext cx="2564299" cy="378968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Accounting Policies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Financial System / Chart of Accounts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Monthly Close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Audit (Financial vs. DCAA/DCMA)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Taxes (Income, S&amp;U, BPOL)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Treasury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Fixed Asset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Lender Reporting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2245044-8DA1-A940-B8B1-E5BE877B90E3}"/>
              </a:ext>
            </a:extLst>
          </p:cNvPr>
          <p:cNvSpPr txBox="1"/>
          <p:nvPr/>
        </p:nvSpPr>
        <p:spPr>
          <a:xfrm>
            <a:off x="678058" y="1338066"/>
            <a:ext cx="2564299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Controllership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1D147CB-C00B-6845-8836-7B6C643BB8EB}"/>
              </a:ext>
            </a:extLst>
          </p:cNvPr>
          <p:cNvSpPr txBox="1"/>
          <p:nvPr/>
        </p:nvSpPr>
        <p:spPr>
          <a:xfrm>
            <a:off x="3339978" y="1338066"/>
            <a:ext cx="2564298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Finance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649A779-126E-4F47-A91D-476BE8C26051}"/>
              </a:ext>
            </a:extLst>
          </p:cNvPr>
          <p:cNvSpPr/>
          <p:nvPr/>
        </p:nvSpPr>
        <p:spPr>
          <a:xfrm>
            <a:off x="3339978" y="1748494"/>
            <a:ext cx="2564299" cy="378968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Budgeting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Forecasting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Financial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Program Control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Board Reporting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Operating Reviews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Investor Relations (Capitalization Table Management)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D1DD543-5D94-9841-A9F5-D875D49CD1BD}"/>
              </a:ext>
            </a:extLst>
          </p:cNvPr>
          <p:cNvSpPr txBox="1"/>
          <p:nvPr/>
        </p:nvSpPr>
        <p:spPr>
          <a:xfrm>
            <a:off x="6009548" y="1346630"/>
            <a:ext cx="2564298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Corp. Development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BAD680B-64BC-FD40-B4A9-51924D007294}"/>
              </a:ext>
            </a:extLst>
          </p:cNvPr>
          <p:cNvSpPr/>
          <p:nvPr/>
        </p:nvSpPr>
        <p:spPr>
          <a:xfrm>
            <a:off x="6009548" y="1757058"/>
            <a:ext cx="2564299" cy="378968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Strategic Planning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Acquisitions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Divestitures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Fund Raising &amp; Financing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Liquidity Planning &amp; Process</a:t>
            </a:r>
          </a:p>
        </p:txBody>
      </p:sp>
      <p:sp>
        <p:nvSpPr>
          <p:cNvPr id="11" name="Google Shape;83;p10">
            <a:extLst>
              <a:ext uri="{FF2B5EF4-FFF2-40B4-BE49-F238E27FC236}">
                <a16:creationId xmlns:a16="http://schemas.microsoft.com/office/drawing/2014/main" id="{1ED99578-76D9-4327-855F-F26202BDB006}"/>
              </a:ext>
            </a:extLst>
          </p:cNvPr>
          <p:cNvSpPr txBox="1"/>
          <p:nvPr/>
        </p:nvSpPr>
        <p:spPr>
          <a:xfrm>
            <a:off x="8679117" y="1756084"/>
            <a:ext cx="3427713" cy="4820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39700" fontAlgn="base"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defRPr/>
            </a:pPr>
            <a:r>
              <a:rPr lang="en-US" i="1" dirty="0">
                <a:solidFill>
                  <a:schemeClr val="tx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These are the “must haves” for any CFO</a:t>
            </a:r>
          </a:p>
          <a:p>
            <a:pPr marL="139700" fontAlgn="base"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defRPr/>
            </a:pPr>
            <a:endParaRPr lang="en-US" i="1" dirty="0">
              <a:solidFill>
                <a:schemeClr val="tx2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marL="139700" fontAlgn="base"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defRPr/>
            </a:pPr>
            <a:r>
              <a:rPr lang="en-US" i="1" dirty="0">
                <a:solidFill>
                  <a:schemeClr val="tx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Exact composition of core roles may vary slightly based on company size, ownership structure, etc.</a:t>
            </a:r>
          </a:p>
          <a:p>
            <a:pPr marL="139700" fontAlgn="base"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defRPr/>
            </a:pPr>
            <a:endParaRPr lang="en-US" i="1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0647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D95E5-D7F9-4EE1-BBA1-9BC8D1393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1" y="314510"/>
            <a:ext cx="10728958" cy="828418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Determine What Roles to Add Next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13581F-115B-4711-9DEF-44602F00D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A45A0-4AD1-4694-A07F-B3BA13B983E2}" type="slidenum">
              <a:rPr lang="en-US" smtClean="0"/>
              <a:pPr/>
              <a:t>14</a:t>
            </a:fld>
            <a:endParaRPr lang="en-US" sz="11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BDDBE3C-D7DF-0645-8554-F42F15974DB8}"/>
              </a:ext>
            </a:extLst>
          </p:cNvPr>
          <p:cNvSpPr/>
          <p:nvPr/>
        </p:nvSpPr>
        <p:spPr>
          <a:xfrm>
            <a:off x="698600" y="1786905"/>
            <a:ext cx="2564299" cy="378968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Contracts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Subcontracts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Purchasing &amp; Procurement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Document Retention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Pricing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Proposal Support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2245044-8DA1-A940-B8B1-E5BE877B90E3}"/>
              </a:ext>
            </a:extLst>
          </p:cNvPr>
          <p:cNvSpPr txBox="1"/>
          <p:nvPr/>
        </p:nvSpPr>
        <p:spPr>
          <a:xfrm>
            <a:off x="698600" y="1368887"/>
            <a:ext cx="2564299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Contracts &amp; Pricing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1D147CB-C00B-6845-8836-7B6C643BB8EB}"/>
              </a:ext>
            </a:extLst>
          </p:cNvPr>
          <p:cNvSpPr txBox="1"/>
          <p:nvPr/>
        </p:nvSpPr>
        <p:spPr>
          <a:xfrm>
            <a:off x="3360520" y="1368887"/>
            <a:ext cx="2564298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Legal &amp; Compliance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649A779-126E-4F47-A91D-476BE8C26051}"/>
              </a:ext>
            </a:extLst>
          </p:cNvPr>
          <p:cNvSpPr/>
          <p:nvPr/>
        </p:nvSpPr>
        <p:spPr>
          <a:xfrm>
            <a:off x="3360520" y="1779315"/>
            <a:ext cx="2564299" cy="378968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Policies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Export Control (ITAR / EAR)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Insurances &amp; Risk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Business Continuity Planning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General Counsel (or liaison to outside counsel)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Secretary to Board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8AC814-C357-9746-B46F-28770BA550BD}"/>
              </a:ext>
            </a:extLst>
          </p:cNvPr>
          <p:cNvSpPr txBox="1"/>
          <p:nvPr/>
        </p:nvSpPr>
        <p:spPr>
          <a:xfrm>
            <a:off x="6019820" y="1377451"/>
            <a:ext cx="2564298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Facilities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BBEFDCC-68ED-A64F-B6A8-4A7B2FF4D1E1}"/>
              </a:ext>
            </a:extLst>
          </p:cNvPr>
          <p:cNvSpPr/>
          <p:nvPr/>
        </p:nvSpPr>
        <p:spPr>
          <a:xfrm>
            <a:off x="6019820" y="1787879"/>
            <a:ext cx="2564299" cy="378968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Real Estate Portfolio Evaluation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Lease Optimization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Physical Security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Office Policies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Negotiations of New Leases, Extensions, Subleases,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ESG</a:t>
            </a:r>
          </a:p>
        </p:txBody>
      </p:sp>
      <p:sp>
        <p:nvSpPr>
          <p:cNvPr id="12" name="Google Shape;83;p10">
            <a:extLst>
              <a:ext uri="{FF2B5EF4-FFF2-40B4-BE49-F238E27FC236}">
                <a16:creationId xmlns:a16="http://schemas.microsoft.com/office/drawing/2014/main" id="{C88E7C6F-CE10-4B36-9D5F-C4F32E2A7440}"/>
              </a:ext>
            </a:extLst>
          </p:cNvPr>
          <p:cNvSpPr txBox="1"/>
          <p:nvPr/>
        </p:nvSpPr>
        <p:spPr>
          <a:xfrm>
            <a:off x="8679117" y="1756084"/>
            <a:ext cx="3427713" cy="4820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39700" fontAlgn="base"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defRPr/>
            </a:pPr>
            <a:r>
              <a:rPr lang="en-US" i="1" dirty="0">
                <a:solidFill>
                  <a:schemeClr val="tx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These areas tend to be adjacent to core CFO organization and are common areas for CFO oversight</a:t>
            </a:r>
          </a:p>
          <a:p>
            <a:pPr marL="139700" fontAlgn="base"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defRPr/>
            </a:pPr>
            <a:endParaRPr lang="en-US" i="1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1580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D95E5-D7F9-4EE1-BBA1-9BC8D1393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1" y="314510"/>
            <a:ext cx="10728958" cy="828418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Determine What Roles to Add Next (cont.)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13581F-115B-4711-9DEF-44602F00D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A45A0-4AD1-4694-A07F-B3BA13B983E2}" type="slidenum">
              <a:rPr lang="en-US" smtClean="0"/>
              <a:pPr/>
              <a:t>15</a:t>
            </a:fld>
            <a:endParaRPr lang="en-US" sz="11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BDDBE3C-D7DF-0645-8554-F42F15974DB8}"/>
              </a:ext>
            </a:extLst>
          </p:cNvPr>
          <p:cNvSpPr/>
          <p:nvPr/>
        </p:nvSpPr>
        <p:spPr>
          <a:xfrm>
            <a:off x="698604" y="1735536"/>
            <a:ext cx="2564299" cy="378968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Employee Care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Comp Philosophies &amp; Payroll (incl. bonuses)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Benefits &amp; Wellness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Retirement &amp; 401(k)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Performance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Communications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Compliance &amp; Filings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Talent Acquisition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Training &amp; Development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2245044-8DA1-A940-B8B1-E5BE877B90E3}"/>
              </a:ext>
            </a:extLst>
          </p:cNvPr>
          <p:cNvSpPr txBox="1"/>
          <p:nvPr/>
        </p:nvSpPr>
        <p:spPr>
          <a:xfrm>
            <a:off x="698604" y="1317518"/>
            <a:ext cx="2564299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HR &amp; Recruiting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1D147CB-C00B-6845-8836-7B6C643BB8EB}"/>
              </a:ext>
            </a:extLst>
          </p:cNvPr>
          <p:cNvSpPr txBox="1"/>
          <p:nvPr/>
        </p:nvSpPr>
        <p:spPr>
          <a:xfrm>
            <a:off x="3360524" y="1317518"/>
            <a:ext cx="2564298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IT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649A779-126E-4F47-A91D-476BE8C26051}"/>
              </a:ext>
            </a:extLst>
          </p:cNvPr>
          <p:cNvSpPr/>
          <p:nvPr/>
        </p:nvSpPr>
        <p:spPr>
          <a:xfrm>
            <a:off x="3360524" y="1727946"/>
            <a:ext cx="2564299" cy="378968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Info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Networks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Communications (telecom, video, email)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Desktop &amp; Device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Cybersecurity (CMMC)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Classified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Websites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Helpdesk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Ops vs. Dev vs. Infra vs. External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8AC814-C357-9746-B46F-28770BA550BD}"/>
              </a:ext>
            </a:extLst>
          </p:cNvPr>
          <p:cNvSpPr txBox="1"/>
          <p:nvPr/>
        </p:nvSpPr>
        <p:spPr>
          <a:xfrm>
            <a:off x="6019824" y="1326082"/>
            <a:ext cx="2564298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Security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BBEFDCC-68ED-A64F-B6A8-4A7B2FF4D1E1}"/>
              </a:ext>
            </a:extLst>
          </p:cNvPr>
          <p:cNvSpPr/>
          <p:nvPr/>
        </p:nvSpPr>
        <p:spPr>
          <a:xfrm>
            <a:off x="6019824" y="1736510"/>
            <a:ext cx="2564299" cy="378968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Facilities (FCL)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Personnel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Insider Threat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Federal vs. Commercial vs. International</a:t>
            </a:r>
          </a:p>
        </p:txBody>
      </p:sp>
      <p:sp>
        <p:nvSpPr>
          <p:cNvPr id="10" name="Google Shape;83;p10">
            <a:extLst>
              <a:ext uri="{FF2B5EF4-FFF2-40B4-BE49-F238E27FC236}">
                <a16:creationId xmlns:a16="http://schemas.microsoft.com/office/drawing/2014/main" id="{6FDFE90C-A54F-409A-8952-45B528FBBDBE}"/>
              </a:ext>
            </a:extLst>
          </p:cNvPr>
          <p:cNvSpPr txBox="1"/>
          <p:nvPr/>
        </p:nvSpPr>
        <p:spPr>
          <a:xfrm>
            <a:off x="8679117" y="1756084"/>
            <a:ext cx="3427713" cy="4820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39700" fontAlgn="base"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defRPr/>
            </a:pPr>
            <a:r>
              <a:rPr lang="en-US" i="1" dirty="0">
                <a:solidFill>
                  <a:schemeClr val="tx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CFO may oversee these areas – largely depends on company size, structure and capabilities of other managers</a:t>
            </a:r>
          </a:p>
          <a:p>
            <a:pPr marL="139700" fontAlgn="base"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defRPr/>
            </a:pPr>
            <a:endParaRPr lang="en-US" i="1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75D88DB-3B9C-4D32-8F94-35F83D9A61B5}"/>
              </a:ext>
            </a:extLst>
          </p:cNvPr>
          <p:cNvSpPr/>
          <p:nvPr/>
        </p:nvSpPr>
        <p:spPr>
          <a:xfrm>
            <a:off x="698604" y="5832145"/>
            <a:ext cx="7885518" cy="400110"/>
          </a:xfrm>
          <a:prstGeom prst="roundRect">
            <a:avLst/>
          </a:prstGeom>
          <a:solidFill>
            <a:srgbClr val="EB8B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Don’t need to know everything but need to know what questions to ask!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5454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Freeform: Shape 100">
            <a:extLst>
              <a:ext uri="{FF2B5EF4-FFF2-40B4-BE49-F238E27FC236}">
                <a16:creationId xmlns:a16="http://schemas.microsoft.com/office/drawing/2014/main" id="{7BC877A3-6530-4593-B555-B72FE638D2CF}"/>
              </a:ext>
            </a:extLst>
          </p:cNvPr>
          <p:cNvSpPr/>
          <p:nvPr/>
        </p:nvSpPr>
        <p:spPr>
          <a:xfrm>
            <a:off x="3206224" y="6569138"/>
            <a:ext cx="1111249" cy="369333"/>
          </a:xfrm>
          <a:custGeom>
            <a:avLst/>
            <a:gdLst>
              <a:gd name="connsiteX0" fmla="*/ 0 w 888999"/>
              <a:gd name="connsiteY0" fmla="*/ 55562 h 555624"/>
              <a:gd name="connsiteX1" fmla="*/ 55562 w 888999"/>
              <a:gd name="connsiteY1" fmla="*/ 0 h 555624"/>
              <a:gd name="connsiteX2" fmla="*/ 833437 w 888999"/>
              <a:gd name="connsiteY2" fmla="*/ 0 h 555624"/>
              <a:gd name="connsiteX3" fmla="*/ 888999 w 888999"/>
              <a:gd name="connsiteY3" fmla="*/ 55562 h 555624"/>
              <a:gd name="connsiteX4" fmla="*/ 888999 w 888999"/>
              <a:gd name="connsiteY4" fmla="*/ 500062 h 555624"/>
              <a:gd name="connsiteX5" fmla="*/ 833437 w 888999"/>
              <a:gd name="connsiteY5" fmla="*/ 555624 h 555624"/>
              <a:gd name="connsiteX6" fmla="*/ 55562 w 888999"/>
              <a:gd name="connsiteY6" fmla="*/ 555624 h 555624"/>
              <a:gd name="connsiteX7" fmla="*/ 0 w 888999"/>
              <a:gd name="connsiteY7" fmla="*/ 500062 h 555624"/>
              <a:gd name="connsiteX8" fmla="*/ 0 w 888999"/>
              <a:gd name="connsiteY8" fmla="*/ 55562 h 55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8999" h="555624">
                <a:moveTo>
                  <a:pt x="0" y="55562"/>
                </a:moveTo>
                <a:cubicBezTo>
                  <a:pt x="0" y="24876"/>
                  <a:pt x="24876" y="0"/>
                  <a:pt x="55562" y="0"/>
                </a:cubicBezTo>
                <a:lnTo>
                  <a:pt x="833437" y="0"/>
                </a:lnTo>
                <a:cubicBezTo>
                  <a:pt x="864123" y="0"/>
                  <a:pt x="888999" y="24876"/>
                  <a:pt x="888999" y="55562"/>
                </a:cubicBezTo>
                <a:lnTo>
                  <a:pt x="888999" y="500062"/>
                </a:lnTo>
                <a:cubicBezTo>
                  <a:pt x="888999" y="530748"/>
                  <a:pt x="864123" y="555624"/>
                  <a:pt x="833437" y="555624"/>
                </a:cubicBezTo>
                <a:lnTo>
                  <a:pt x="55562" y="555624"/>
                </a:lnTo>
                <a:cubicBezTo>
                  <a:pt x="24876" y="555624"/>
                  <a:pt x="0" y="530748"/>
                  <a:pt x="0" y="500062"/>
                </a:cubicBezTo>
                <a:lnTo>
                  <a:pt x="0" y="55562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7229" tIns="30244" rIns="37229" bIns="30244" numCol="1" spcCol="1270" anchor="ctr" anchorCtr="0">
            <a:noAutofit/>
          </a:bodyPr>
          <a:lstStyle/>
          <a:p>
            <a:pPr marL="0" lvl="0" indent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100" b="1" kern="1200" dirty="0">
                <a:solidFill>
                  <a:schemeClr val="accent1">
                    <a:lumMod val="50000"/>
                  </a:schemeClr>
                </a:solidFill>
              </a:rPr>
              <a:t>9-11 FTEs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D95E5-D7F9-4EE1-BBA1-9BC8D1393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1" y="304236"/>
            <a:ext cx="10728958" cy="828418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CFO Organization 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13581F-115B-4711-9DEF-44602F00D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A45A0-4AD1-4694-A07F-B3BA13B983E2}" type="slidenum">
              <a:rPr lang="en-US" smtClean="0"/>
              <a:pPr/>
              <a:t>16</a:t>
            </a:fld>
            <a:endParaRPr lang="en-US" sz="1100" dirty="0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404E6B3-5880-4C76-9087-64127E837E9A}"/>
              </a:ext>
            </a:extLst>
          </p:cNvPr>
          <p:cNvGrpSpPr/>
          <p:nvPr/>
        </p:nvGrpSpPr>
        <p:grpSpPr>
          <a:xfrm>
            <a:off x="1044143" y="1197555"/>
            <a:ext cx="1111249" cy="4722812"/>
            <a:chOff x="950958" y="1295093"/>
            <a:chExt cx="1111249" cy="4722812"/>
          </a:xfrm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F6763668-F843-44D4-BF8B-D2AE8B7EDBBB}"/>
                </a:ext>
              </a:extLst>
            </p:cNvPr>
            <p:cNvSpPr/>
            <p:nvPr/>
          </p:nvSpPr>
          <p:spPr>
            <a:xfrm>
              <a:off x="950958" y="1295093"/>
              <a:ext cx="1111249" cy="555624"/>
            </a:xfrm>
            <a:custGeom>
              <a:avLst/>
              <a:gdLst>
                <a:gd name="connsiteX0" fmla="*/ 0 w 1111249"/>
                <a:gd name="connsiteY0" fmla="*/ 55562 h 555624"/>
                <a:gd name="connsiteX1" fmla="*/ 55562 w 1111249"/>
                <a:gd name="connsiteY1" fmla="*/ 0 h 555624"/>
                <a:gd name="connsiteX2" fmla="*/ 1055687 w 1111249"/>
                <a:gd name="connsiteY2" fmla="*/ 0 h 555624"/>
                <a:gd name="connsiteX3" fmla="*/ 1111249 w 1111249"/>
                <a:gd name="connsiteY3" fmla="*/ 55562 h 555624"/>
                <a:gd name="connsiteX4" fmla="*/ 1111249 w 1111249"/>
                <a:gd name="connsiteY4" fmla="*/ 500062 h 555624"/>
                <a:gd name="connsiteX5" fmla="*/ 1055687 w 1111249"/>
                <a:gd name="connsiteY5" fmla="*/ 555624 h 555624"/>
                <a:gd name="connsiteX6" fmla="*/ 55562 w 1111249"/>
                <a:gd name="connsiteY6" fmla="*/ 555624 h 555624"/>
                <a:gd name="connsiteX7" fmla="*/ 0 w 1111249"/>
                <a:gd name="connsiteY7" fmla="*/ 500062 h 555624"/>
                <a:gd name="connsiteX8" fmla="*/ 0 w 1111249"/>
                <a:gd name="connsiteY8" fmla="*/ 55562 h 555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11249" h="555624">
                  <a:moveTo>
                    <a:pt x="0" y="55562"/>
                  </a:moveTo>
                  <a:cubicBezTo>
                    <a:pt x="0" y="24876"/>
                    <a:pt x="24876" y="0"/>
                    <a:pt x="55562" y="0"/>
                  </a:cubicBezTo>
                  <a:lnTo>
                    <a:pt x="1055687" y="0"/>
                  </a:lnTo>
                  <a:cubicBezTo>
                    <a:pt x="1086373" y="0"/>
                    <a:pt x="1111249" y="24876"/>
                    <a:pt x="1111249" y="55562"/>
                  </a:cubicBezTo>
                  <a:lnTo>
                    <a:pt x="1111249" y="500062"/>
                  </a:lnTo>
                  <a:cubicBezTo>
                    <a:pt x="1111249" y="530748"/>
                    <a:pt x="1086373" y="555624"/>
                    <a:pt x="1055687" y="555624"/>
                  </a:cubicBezTo>
                  <a:lnTo>
                    <a:pt x="55562" y="555624"/>
                  </a:lnTo>
                  <a:cubicBezTo>
                    <a:pt x="24876" y="555624"/>
                    <a:pt x="0" y="530748"/>
                    <a:pt x="0" y="500062"/>
                  </a:cubicBezTo>
                  <a:lnTo>
                    <a:pt x="0" y="55562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8659" tIns="37864" rIns="48659" bIns="37864" numCol="1" spcCol="1270" anchor="ctr" anchorCtr="0">
              <a:noAutofit/>
            </a:bodyPr>
            <a:lstStyle/>
            <a:p>
              <a:pPr marL="0" lvl="0" indent="0" algn="ctr" defTabSz="755650">
                <a:spcBef>
                  <a:spcPct val="0"/>
                </a:spcBef>
                <a:buNone/>
              </a:pPr>
              <a:r>
                <a:rPr lang="en-US" sz="1200" b="1" dirty="0"/>
                <a:t>$100M</a:t>
              </a:r>
            </a:p>
            <a:p>
              <a:pPr marL="0" lvl="0" indent="0" algn="ctr" defTabSz="755650">
                <a:spcBef>
                  <a:spcPct val="0"/>
                </a:spcBef>
                <a:buNone/>
              </a:pPr>
              <a:r>
                <a:rPr lang="en-US" sz="1200" b="1" dirty="0"/>
                <a:t>Founder-Owned/Led</a:t>
              </a:r>
              <a:endParaRPr lang="en-US" sz="1200" b="1" kern="1200" dirty="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2FAE682-8909-4B86-8B13-CCBD8F27731D}"/>
                </a:ext>
              </a:extLst>
            </p:cNvPr>
            <p:cNvSpPr/>
            <p:nvPr/>
          </p:nvSpPr>
          <p:spPr>
            <a:xfrm>
              <a:off x="1062083" y="1850718"/>
              <a:ext cx="111125" cy="416718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416718"/>
                  </a:lnTo>
                  <a:lnTo>
                    <a:pt x="111125" y="416718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E1564A2B-CAF8-4F50-9160-60B6CEEE118C}"/>
                </a:ext>
              </a:extLst>
            </p:cNvPr>
            <p:cNvSpPr/>
            <p:nvPr/>
          </p:nvSpPr>
          <p:spPr>
            <a:xfrm>
              <a:off x="1173208" y="1989624"/>
              <a:ext cx="888999" cy="555624"/>
            </a:xfrm>
            <a:custGeom>
              <a:avLst/>
              <a:gdLst>
                <a:gd name="connsiteX0" fmla="*/ 0 w 888999"/>
                <a:gd name="connsiteY0" fmla="*/ 55562 h 555624"/>
                <a:gd name="connsiteX1" fmla="*/ 55562 w 888999"/>
                <a:gd name="connsiteY1" fmla="*/ 0 h 555624"/>
                <a:gd name="connsiteX2" fmla="*/ 833437 w 888999"/>
                <a:gd name="connsiteY2" fmla="*/ 0 h 555624"/>
                <a:gd name="connsiteX3" fmla="*/ 888999 w 888999"/>
                <a:gd name="connsiteY3" fmla="*/ 55562 h 555624"/>
                <a:gd name="connsiteX4" fmla="*/ 888999 w 888999"/>
                <a:gd name="connsiteY4" fmla="*/ 500062 h 555624"/>
                <a:gd name="connsiteX5" fmla="*/ 833437 w 888999"/>
                <a:gd name="connsiteY5" fmla="*/ 555624 h 555624"/>
                <a:gd name="connsiteX6" fmla="*/ 55562 w 888999"/>
                <a:gd name="connsiteY6" fmla="*/ 555624 h 555624"/>
                <a:gd name="connsiteX7" fmla="*/ 0 w 888999"/>
                <a:gd name="connsiteY7" fmla="*/ 500062 h 555624"/>
                <a:gd name="connsiteX8" fmla="*/ 0 w 888999"/>
                <a:gd name="connsiteY8" fmla="*/ 55562 h 555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8999" h="555624">
                  <a:moveTo>
                    <a:pt x="0" y="55562"/>
                  </a:moveTo>
                  <a:cubicBezTo>
                    <a:pt x="0" y="24876"/>
                    <a:pt x="24876" y="0"/>
                    <a:pt x="55562" y="0"/>
                  </a:cubicBezTo>
                  <a:lnTo>
                    <a:pt x="833437" y="0"/>
                  </a:lnTo>
                  <a:cubicBezTo>
                    <a:pt x="864123" y="0"/>
                    <a:pt x="888999" y="24876"/>
                    <a:pt x="888999" y="55562"/>
                  </a:cubicBezTo>
                  <a:lnTo>
                    <a:pt x="888999" y="500062"/>
                  </a:lnTo>
                  <a:cubicBezTo>
                    <a:pt x="888999" y="530748"/>
                    <a:pt x="864123" y="555624"/>
                    <a:pt x="833437" y="555624"/>
                  </a:cubicBezTo>
                  <a:lnTo>
                    <a:pt x="55562" y="555624"/>
                  </a:lnTo>
                  <a:cubicBezTo>
                    <a:pt x="24876" y="555624"/>
                    <a:pt x="0" y="530748"/>
                    <a:pt x="0" y="500062"/>
                  </a:cubicBezTo>
                  <a:lnTo>
                    <a:pt x="0" y="55562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7229" tIns="30244" rIns="37229" bIns="30244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100" kern="1200" dirty="0">
                  <a:solidFill>
                    <a:schemeClr val="tx2"/>
                  </a:solidFill>
                </a:rPr>
                <a:t>Accounting</a:t>
              </a:r>
              <a:br>
                <a:rPr lang="en-US" sz="1100" kern="1200" dirty="0">
                  <a:solidFill>
                    <a:schemeClr val="tx2"/>
                  </a:solidFill>
                </a:rPr>
              </a:br>
              <a:r>
                <a:rPr lang="en-US" sz="1100" kern="1200" dirty="0">
                  <a:solidFill>
                    <a:schemeClr val="tx2"/>
                  </a:solidFill>
                </a:rPr>
                <a:t>(4)</a:t>
              </a: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6FB89001-4D50-4434-B17D-394F3477FE0D}"/>
                </a:ext>
              </a:extLst>
            </p:cNvPr>
            <p:cNvSpPr/>
            <p:nvPr/>
          </p:nvSpPr>
          <p:spPr>
            <a:xfrm>
              <a:off x="1062083" y="1850718"/>
              <a:ext cx="111125" cy="111124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111249"/>
                  </a:lnTo>
                  <a:lnTo>
                    <a:pt x="111125" y="1111249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6598E52-053B-4003-B5E1-2427E7DB7370}"/>
                </a:ext>
              </a:extLst>
            </p:cNvPr>
            <p:cNvSpPr/>
            <p:nvPr/>
          </p:nvSpPr>
          <p:spPr>
            <a:xfrm>
              <a:off x="1173208" y="2684156"/>
              <a:ext cx="888999" cy="555624"/>
            </a:xfrm>
            <a:custGeom>
              <a:avLst/>
              <a:gdLst>
                <a:gd name="connsiteX0" fmla="*/ 0 w 888999"/>
                <a:gd name="connsiteY0" fmla="*/ 55562 h 555624"/>
                <a:gd name="connsiteX1" fmla="*/ 55562 w 888999"/>
                <a:gd name="connsiteY1" fmla="*/ 0 h 555624"/>
                <a:gd name="connsiteX2" fmla="*/ 833437 w 888999"/>
                <a:gd name="connsiteY2" fmla="*/ 0 h 555624"/>
                <a:gd name="connsiteX3" fmla="*/ 888999 w 888999"/>
                <a:gd name="connsiteY3" fmla="*/ 55562 h 555624"/>
                <a:gd name="connsiteX4" fmla="*/ 888999 w 888999"/>
                <a:gd name="connsiteY4" fmla="*/ 500062 h 555624"/>
                <a:gd name="connsiteX5" fmla="*/ 833437 w 888999"/>
                <a:gd name="connsiteY5" fmla="*/ 555624 h 555624"/>
                <a:gd name="connsiteX6" fmla="*/ 55562 w 888999"/>
                <a:gd name="connsiteY6" fmla="*/ 555624 h 555624"/>
                <a:gd name="connsiteX7" fmla="*/ 0 w 888999"/>
                <a:gd name="connsiteY7" fmla="*/ 500062 h 555624"/>
                <a:gd name="connsiteX8" fmla="*/ 0 w 888999"/>
                <a:gd name="connsiteY8" fmla="*/ 55562 h 555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8999" h="555624">
                  <a:moveTo>
                    <a:pt x="0" y="55562"/>
                  </a:moveTo>
                  <a:cubicBezTo>
                    <a:pt x="0" y="24876"/>
                    <a:pt x="24876" y="0"/>
                    <a:pt x="55562" y="0"/>
                  </a:cubicBezTo>
                  <a:lnTo>
                    <a:pt x="833437" y="0"/>
                  </a:lnTo>
                  <a:cubicBezTo>
                    <a:pt x="864123" y="0"/>
                    <a:pt x="888999" y="24876"/>
                    <a:pt x="888999" y="55562"/>
                  </a:cubicBezTo>
                  <a:lnTo>
                    <a:pt x="888999" y="500062"/>
                  </a:lnTo>
                  <a:cubicBezTo>
                    <a:pt x="888999" y="530748"/>
                    <a:pt x="864123" y="555624"/>
                    <a:pt x="833437" y="555624"/>
                  </a:cubicBezTo>
                  <a:lnTo>
                    <a:pt x="55562" y="555624"/>
                  </a:lnTo>
                  <a:cubicBezTo>
                    <a:pt x="24876" y="555624"/>
                    <a:pt x="0" y="530748"/>
                    <a:pt x="0" y="500062"/>
                  </a:cubicBezTo>
                  <a:lnTo>
                    <a:pt x="0" y="55562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7229" tIns="30244" rIns="37229" bIns="30244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100" kern="1200" dirty="0">
                  <a:solidFill>
                    <a:schemeClr val="tx2"/>
                  </a:solidFill>
                </a:rPr>
                <a:t>Finance / Project Control (3-4)</a:t>
              </a: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01275AC0-9A77-4BF8-8243-69B6DC3465F0}"/>
                </a:ext>
              </a:extLst>
            </p:cNvPr>
            <p:cNvSpPr/>
            <p:nvPr/>
          </p:nvSpPr>
          <p:spPr>
            <a:xfrm>
              <a:off x="1062083" y="1850718"/>
              <a:ext cx="111125" cy="1805781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805781"/>
                  </a:lnTo>
                  <a:lnTo>
                    <a:pt x="111125" y="1805781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BD3367C7-F788-4BFF-8DF3-EAD96483285A}"/>
                </a:ext>
              </a:extLst>
            </p:cNvPr>
            <p:cNvSpPr/>
            <p:nvPr/>
          </p:nvSpPr>
          <p:spPr>
            <a:xfrm>
              <a:off x="1173208" y="3378687"/>
              <a:ext cx="888999" cy="555624"/>
            </a:xfrm>
            <a:custGeom>
              <a:avLst/>
              <a:gdLst>
                <a:gd name="connsiteX0" fmla="*/ 0 w 888999"/>
                <a:gd name="connsiteY0" fmla="*/ 55562 h 555624"/>
                <a:gd name="connsiteX1" fmla="*/ 55562 w 888999"/>
                <a:gd name="connsiteY1" fmla="*/ 0 h 555624"/>
                <a:gd name="connsiteX2" fmla="*/ 833437 w 888999"/>
                <a:gd name="connsiteY2" fmla="*/ 0 h 555624"/>
                <a:gd name="connsiteX3" fmla="*/ 888999 w 888999"/>
                <a:gd name="connsiteY3" fmla="*/ 55562 h 555624"/>
                <a:gd name="connsiteX4" fmla="*/ 888999 w 888999"/>
                <a:gd name="connsiteY4" fmla="*/ 500062 h 555624"/>
                <a:gd name="connsiteX5" fmla="*/ 833437 w 888999"/>
                <a:gd name="connsiteY5" fmla="*/ 555624 h 555624"/>
                <a:gd name="connsiteX6" fmla="*/ 55562 w 888999"/>
                <a:gd name="connsiteY6" fmla="*/ 555624 h 555624"/>
                <a:gd name="connsiteX7" fmla="*/ 0 w 888999"/>
                <a:gd name="connsiteY7" fmla="*/ 500062 h 555624"/>
                <a:gd name="connsiteX8" fmla="*/ 0 w 888999"/>
                <a:gd name="connsiteY8" fmla="*/ 55562 h 555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8999" h="555624">
                  <a:moveTo>
                    <a:pt x="0" y="55562"/>
                  </a:moveTo>
                  <a:cubicBezTo>
                    <a:pt x="0" y="24876"/>
                    <a:pt x="24876" y="0"/>
                    <a:pt x="55562" y="0"/>
                  </a:cubicBezTo>
                  <a:lnTo>
                    <a:pt x="833437" y="0"/>
                  </a:lnTo>
                  <a:cubicBezTo>
                    <a:pt x="864123" y="0"/>
                    <a:pt x="888999" y="24876"/>
                    <a:pt x="888999" y="55562"/>
                  </a:cubicBezTo>
                  <a:lnTo>
                    <a:pt x="888999" y="500062"/>
                  </a:lnTo>
                  <a:cubicBezTo>
                    <a:pt x="888999" y="530748"/>
                    <a:pt x="864123" y="555624"/>
                    <a:pt x="833437" y="555624"/>
                  </a:cubicBezTo>
                  <a:lnTo>
                    <a:pt x="55562" y="555624"/>
                  </a:lnTo>
                  <a:cubicBezTo>
                    <a:pt x="24876" y="555624"/>
                    <a:pt x="0" y="530748"/>
                    <a:pt x="0" y="500062"/>
                  </a:cubicBezTo>
                  <a:lnTo>
                    <a:pt x="0" y="55562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7229" tIns="30244" rIns="37229" bIns="30244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100" kern="1200" dirty="0">
                  <a:solidFill>
                    <a:schemeClr val="tx2"/>
                  </a:solidFill>
                </a:rPr>
                <a:t>Human Resources (3)</a:t>
              </a: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24EF4728-0464-44B9-A2D9-2378FDF2C091}"/>
                </a:ext>
              </a:extLst>
            </p:cNvPr>
            <p:cNvSpPr/>
            <p:nvPr/>
          </p:nvSpPr>
          <p:spPr>
            <a:xfrm>
              <a:off x="1062083" y="1850718"/>
              <a:ext cx="111125" cy="2500312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2500312"/>
                  </a:lnTo>
                  <a:lnTo>
                    <a:pt x="111125" y="2500312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DF6C0DA-0E94-4221-A267-869F55C57C8D}"/>
                </a:ext>
              </a:extLst>
            </p:cNvPr>
            <p:cNvSpPr/>
            <p:nvPr/>
          </p:nvSpPr>
          <p:spPr>
            <a:xfrm>
              <a:off x="1173208" y="4073218"/>
              <a:ext cx="888999" cy="555624"/>
            </a:xfrm>
            <a:custGeom>
              <a:avLst/>
              <a:gdLst>
                <a:gd name="connsiteX0" fmla="*/ 0 w 888999"/>
                <a:gd name="connsiteY0" fmla="*/ 55562 h 555624"/>
                <a:gd name="connsiteX1" fmla="*/ 55562 w 888999"/>
                <a:gd name="connsiteY1" fmla="*/ 0 h 555624"/>
                <a:gd name="connsiteX2" fmla="*/ 833437 w 888999"/>
                <a:gd name="connsiteY2" fmla="*/ 0 h 555624"/>
                <a:gd name="connsiteX3" fmla="*/ 888999 w 888999"/>
                <a:gd name="connsiteY3" fmla="*/ 55562 h 555624"/>
                <a:gd name="connsiteX4" fmla="*/ 888999 w 888999"/>
                <a:gd name="connsiteY4" fmla="*/ 500062 h 555624"/>
                <a:gd name="connsiteX5" fmla="*/ 833437 w 888999"/>
                <a:gd name="connsiteY5" fmla="*/ 555624 h 555624"/>
                <a:gd name="connsiteX6" fmla="*/ 55562 w 888999"/>
                <a:gd name="connsiteY6" fmla="*/ 555624 h 555624"/>
                <a:gd name="connsiteX7" fmla="*/ 0 w 888999"/>
                <a:gd name="connsiteY7" fmla="*/ 500062 h 555624"/>
                <a:gd name="connsiteX8" fmla="*/ 0 w 888999"/>
                <a:gd name="connsiteY8" fmla="*/ 55562 h 555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8999" h="555624">
                  <a:moveTo>
                    <a:pt x="0" y="55562"/>
                  </a:moveTo>
                  <a:cubicBezTo>
                    <a:pt x="0" y="24876"/>
                    <a:pt x="24876" y="0"/>
                    <a:pt x="55562" y="0"/>
                  </a:cubicBezTo>
                  <a:lnTo>
                    <a:pt x="833437" y="0"/>
                  </a:lnTo>
                  <a:cubicBezTo>
                    <a:pt x="864123" y="0"/>
                    <a:pt x="888999" y="24876"/>
                    <a:pt x="888999" y="55562"/>
                  </a:cubicBezTo>
                  <a:lnTo>
                    <a:pt x="888999" y="500062"/>
                  </a:lnTo>
                  <a:cubicBezTo>
                    <a:pt x="888999" y="530748"/>
                    <a:pt x="864123" y="555624"/>
                    <a:pt x="833437" y="555624"/>
                  </a:cubicBezTo>
                  <a:lnTo>
                    <a:pt x="55562" y="555624"/>
                  </a:lnTo>
                  <a:cubicBezTo>
                    <a:pt x="24876" y="555624"/>
                    <a:pt x="0" y="530748"/>
                    <a:pt x="0" y="500062"/>
                  </a:cubicBezTo>
                  <a:lnTo>
                    <a:pt x="0" y="55562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7229" tIns="30244" rIns="37229" bIns="30244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100" kern="1200" dirty="0">
                  <a:solidFill>
                    <a:schemeClr val="tx2"/>
                  </a:solidFill>
                </a:rPr>
                <a:t>Recruiting (4)</a:t>
              </a: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FFC1C998-4A74-4C68-A03D-8C074F867778}"/>
                </a:ext>
              </a:extLst>
            </p:cNvPr>
            <p:cNvSpPr/>
            <p:nvPr/>
          </p:nvSpPr>
          <p:spPr>
            <a:xfrm>
              <a:off x="1062083" y="1850718"/>
              <a:ext cx="111125" cy="3194843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3194843"/>
                  </a:lnTo>
                  <a:lnTo>
                    <a:pt x="111125" y="3194843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B449DD68-6D0A-4ADE-949B-5C0000B0199B}"/>
                </a:ext>
              </a:extLst>
            </p:cNvPr>
            <p:cNvSpPr/>
            <p:nvPr/>
          </p:nvSpPr>
          <p:spPr>
            <a:xfrm>
              <a:off x="1173208" y="4767749"/>
              <a:ext cx="888999" cy="555624"/>
            </a:xfrm>
            <a:custGeom>
              <a:avLst/>
              <a:gdLst>
                <a:gd name="connsiteX0" fmla="*/ 0 w 888999"/>
                <a:gd name="connsiteY0" fmla="*/ 55562 h 555624"/>
                <a:gd name="connsiteX1" fmla="*/ 55562 w 888999"/>
                <a:gd name="connsiteY1" fmla="*/ 0 h 555624"/>
                <a:gd name="connsiteX2" fmla="*/ 833437 w 888999"/>
                <a:gd name="connsiteY2" fmla="*/ 0 h 555624"/>
                <a:gd name="connsiteX3" fmla="*/ 888999 w 888999"/>
                <a:gd name="connsiteY3" fmla="*/ 55562 h 555624"/>
                <a:gd name="connsiteX4" fmla="*/ 888999 w 888999"/>
                <a:gd name="connsiteY4" fmla="*/ 500062 h 555624"/>
                <a:gd name="connsiteX5" fmla="*/ 833437 w 888999"/>
                <a:gd name="connsiteY5" fmla="*/ 555624 h 555624"/>
                <a:gd name="connsiteX6" fmla="*/ 55562 w 888999"/>
                <a:gd name="connsiteY6" fmla="*/ 555624 h 555624"/>
                <a:gd name="connsiteX7" fmla="*/ 0 w 888999"/>
                <a:gd name="connsiteY7" fmla="*/ 500062 h 555624"/>
                <a:gd name="connsiteX8" fmla="*/ 0 w 888999"/>
                <a:gd name="connsiteY8" fmla="*/ 55562 h 555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8999" h="555624">
                  <a:moveTo>
                    <a:pt x="0" y="55562"/>
                  </a:moveTo>
                  <a:cubicBezTo>
                    <a:pt x="0" y="24876"/>
                    <a:pt x="24876" y="0"/>
                    <a:pt x="55562" y="0"/>
                  </a:cubicBezTo>
                  <a:lnTo>
                    <a:pt x="833437" y="0"/>
                  </a:lnTo>
                  <a:cubicBezTo>
                    <a:pt x="864123" y="0"/>
                    <a:pt x="888999" y="24876"/>
                    <a:pt x="888999" y="55562"/>
                  </a:cubicBezTo>
                  <a:lnTo>
                    <a:pt x="888999" y="500062"/>
                  </a:lnTo>
                  <a:cubicBezTo>
                    <a:pt x="888999" y="530748"/>
                    <a:pt x="864123" y="555624"/>
                    <a:pt x="833437" y="555624"/>
                  </a:cubicBezTo>
                  <a:lnTo>
                    <a:pt x="55562" y="555624"/>
                  </a:lnTo>
                  <a:cubicBezTo>
                    <a:pt x="24876" y="555624"/>
                    <a:pt x="0" y="530748"/>
                    <a:pt x="0" y="500062"/>
                  </a:cubicBezTo>
                  <a:lnTo>
                    <a:pt x="0" y="55562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7229" tIns="30244" rIns="37229" bIns="30244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100" kern="1200" dirty="0">
                  <a:solidFill>
                    <a:schemeClr val="tx2"/>
                  </a:solidFill>
                </a:rPr>
                <a:t>IT (2)</a:t>
              </a: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671D876F-E3ED-409E-BCD2-54C34F1B87D6}"/>
                </a:ext>
              </a:extLst>
            </p:cNvPr>
            <p:cNvSpPr/>
            <p:nvPr/>
          </p:nvSpPr>
          <p:spPr>
            <a:xfrm>
              <a:off x="1062083" y="1850718"/>
              <a:ext cx="111125" cy="3889374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3889374"/>
                  </a:lnTo>
                  <a:lnTo>
                    <a:pt x="111125" y="3889374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397C2DA5-2609-4388-B896-3D9E8E9DCD38}"/>
                </a:ext>
              </a:extLst>
            </p:cNvPr>
            <p:cNvSpPr/>
            <p:nvPr/>
          </p:nvSpPr>
          <p:spPr>
            <a:xfrm>
              <a:off x="1173208" y="5462281"/>
              <a:ext cx="888999" cy="555624"/>
            </a:xfrm>
            <a:custGeom>
              <a:avLst/>
              <a:gdLst>
                <a:gd name="connsiteX0" fmla="*/ 0 w 888999"/>
                <a:gd name="connsiteY0" fmla="*/ 55562 h 555624"/>
                <a:gd name="connsiteX1" fmla="*/ 55562 w 888999"/>
                <a:gd name="connsiteY1" fmla="*/ 0 h 555624"/>
                <a:gd name="connsiteX2" fmla="*/ 833437 w 888999"/>
                <a:gd name="connsiteY2" fmla="*/ 0 h 555624"/>
                <a:gd name="connsiteX3" fmla="*/ 888999 w 888999"/>
                <a:gd name="connsiteY3" fmla="*/ 55562 h 555624"/>
                <a:gd name="connsiteX4" fmla="*/ 888999 w 888999"/>
                <a:gd name="connsiteY4" fmla="*/ 500062 h 555624"/>
                <a:gd name="connsiteX5" fmla="*/ 833437 w 888999"/>
                <a:gd name="connsiteY5" fmla="*/ 555624 h 555624"/>
                <a:gd name="connsiteX6" fmla="*/ 55562 w 888999"/>
                <a:gd name="connsiteY6" fmla="*/ 555624 h 555624"/>
                <a:gd name="connsiteX7" fmla="*/ 0 w 888999"/>
                <a:gd name="connsiteY7" fmla="*/ 500062 h 555624"/>
                <a:gd name="connsiteX8" fmla="*/ 0 w 888999"/>
                <a:gd name="connsiteY8" fmla="*/ 55562 h 555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8999" h="555624">
                  <a:moveTo>
                    <a:pt x="0" y="55562"/>
                  </a:moveTo>
                  <a:cubicBezTo>
                    <a:pt x="0" y="24876"/>
                    <a:pt x="24876" y="0"/>
                    <a:pt x="55562" y="0"/>
                  </a:cubicBezTo>
                  <a:lnTo>
                    <a:pt x="833437" y="0"/>
                  </a:lnTo>
                  <a:cubicBezTo>
                    <a:pt x="864123" y="0"/>
                    <a:pt x="888999" y="24876"/>
                    <a:pt x="888999" y="55562"/>
                  </a:cubicBezTo>
                  <a:lnTo>
                    <a:pt x="888999" y="500062"/>
                  </a:lnTo>
                  <a:cubicBezTo>
                    <a:pt x="888999" y="530748"/>
                    <a:pt x="864123" y="555624"/>
                    <a:pt x="833437" y="555624"/>
                  </a:cubicBezTo>
                  <a:lnTo>
                    <a:pt x="55562" y="555624"/>
                  </a:lnTo>
                  <a:cubicBezTo>
                    <a:pt x="24876" y="555624"/>
                    <a:pt x="0" y="530748"/>
                    <a:pt x="0" y="500062"/>
                  </a:cubicBezTo>
                  <a:lnTo>
                    <a:pt x="0" y="55562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7229" tIns="30244" rIns="37229" bIns="30244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100" kern="1200" dirty="0">
                  <a:solidFill>
                    <a:schemeClr val="tx2"/>
                  </a:solidFill>
                </a:rPr>
                <a:t>Contracts (added later)</a:t>
              </a:r>
              <a:br>
                <a:rPr lang="en-US" sz="1100" kern="1200" dirty="0">
                  <a:solidFill>
                    <a:schemeClr val="tx2"/>
                  </a:solidFill>
                </a:rPr>
              </a:br>
              <a:r>
                <a:rPr lang="en-US" sz="1100" kern="1200" dirty="0">
                  <a:solidFill>
                    <a:schemeClr val="tx2"/>
                  </a:solidFill>
                </a:rPr>
                <a:t>(3)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3A540EA-2EA1-43A1-9460-E68FBAAF28C3}"/>
              </a:ext>
            </a:extLst>
          </p:cNvPr>
          <p:cNvGrpSpPr/>
          <p:nvPr/>
        </p:nvGrpSpPr>
        <p:grpSpPr>
          <a:xfrm>
            <a:off x="3095099" y="1197555"/>
            <a:ext cx="1111249" cy="5417343"/>
            <a:chOff x="2683583" y="1295093"/>
            <a:chExt cx="1111249" cy="5417343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AE39698-7A9B-4B50-88D0-9F5553346813}"/>
                </a:ext>
              </a:extLst>
            </p:cNvPr>
            <p:cNvSpPr/>
            <p:nvPr/>
          </p:nvSpPr>
          <p:spPr>
            <a:xfrm>
              <a:off x="2683583" y="1295093"/>
              <a:ext cx="1111249" cy="555624"/>
            </a:xfrm>
            <a:custGeom>
              <a:avLst/>
              <a:gdLst>
                <a:gd name="connsiteX0" fmla="*/ 0 w 1111249"/>
                <a:gd name="connsiteY0" fmla="*/ 55562 h 555624"/>
                <a:gd name="connsiteX1" fmla="*/ 55562 w 1111249"/>
                <a:gd name="connsiteY1" fmla="*/ 0 h 555624"/>
                <a:gd name="connsiteX2" fmla="*/ 1055687 w 1111249"/>
                <a:gd name="connsiteY2" fmla="*/ 0 h 555624"/>
                <a:gd name="connsiteX3" fmla="*/ 1111249 w 1111249"/>
                <a:gd name="connsiteY3" fmla="*/ 55562 h 555624"/>
                <a:gd name="connsiteX4" fmla="*/ 1111249 w 1111249"/>
                <a:gd name="connsiteY4" fmla="*/ 500062 h 555624"/>
                <a:gd name="connsiteX5" fmla="*/ 1055687 w 1111249"/>
                <a:gd name="connsiteY5" fmla="*/ 555624 h 555624"/>
                <a:gd name="connsiteX6" fmla="*/ 55562 w 1111249"/>
                <a:gd name="connsiteY6" fmla="*/ 555624 h 555624"/>
                <a:gd name="connsiteX7" fmla="*/ 0 w 1111249"/>
                <a:gd name="connsiteY7" fmla="*/ 500062 h 555624"/>
                <a:gd name="connsiteX8" fmla="*/ 0 w 1111249"/>
                <a:gd name="connsiteY8" fmla="*/ 55562 h 555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11249" h="555624">
                  <a:moveTo>
                    <a:pt x="0" y="55562"/>
                  </a:moveTo>
                  <a:cubicBezTo>
                    <a:pt x="0" y="24876"/>
                    <a:pt x="24876" y="0"/>
                    <a:pt x="55562" y="0"/>
                  </a:cubicBezTo>
                  <a:lnTo>
                    <a:pt x="1055687" y="0"/>
                  </a:lnTo>
                  <a:cubicBezTo>
                    <a:pt x="1086373" y="0"/>
                    <a:pt x="1111249" y="24876"/>
                    <a:pt x="1111249" y="55562"/>
                  </a:cubicBezTo>
                  <a:lnTo>
                    <a:pt x="1111249" y="500062"/>
                  </a:lnTo>
                  <a:cubicBezTo>
                    <a:pt x="1111249" y="530748"/>
                    <a:pt x="1086373" y="555624"/>
                    <a:pt x="1055687" y="555624"/>
                  </a:cubicBezTo>
                  <a:lnTo>
                    <a:pt x="55562" y="555624"/>
                  </a:lnTo>
                  <a:cubicBezTo>
                    <a:pt x="24876" y="555624"/>
                    <a:pt x="0" y="530748"/>
                    <a:pt x="0" y="500062"/>
                  </a:cubicBezTo>
                  <a:lnTo>
                    <a:pt x="0" y="55562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8659" tIns="37864" rIns="48659" bIns="37864" numCol="1" spcCol="1270" anchor="ctr" anchorCtr="0">
              <a:noAutofit/>
            </a:bodyPr>
            <a:lstStyle/>
            <a:p>
              <a:pPr algn="ctr" defTabSz="755650">
                <a:spcBef>
                  <a:spcPct val="0"/>
                </a:spcBef>
              </a:pPr>
              <a:r>
                <a:rPr lang="en-US" sz="1200" b="1" dirty="0"/>
                <a:t>$40M</a:t>
              </a:r>
            </a:p>
            <a:p>
              <a:pPr algn="ctr" defTabSz="755650">
                <a:spcBef>
                  <a:spcPct val="0"/>
                </a:spcBef>
              </a:pPr>
              <a:r>
                <a:rPr lang="en-US" sz="1200" b="1" dirty="0"/>
                <a:t>Small PE</a:t>
              </a: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A4F9CA93-DAC4-4B66-896A-2C1662B8D99C}"/>
                </a:ext>
              </a:extLst>
            </p:cNvPr>
            <p:cNvSpPr/>
            <p:nvPr/>
          </p:nvSpPr>
          <p:spPr>
            <a:xfrm>
              <a:off x="2794708" y="1850718"/>
              <a:ext cx="111125" cy="416718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416718"/>
                  </a:lnTo>
                  <a:lnTo>
                    <a:pt x="111125" y="416718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99A5B411-2E1B-48AA-A8F2-B5727E97A637}"/>
                </a:ext>
              </a:extLst>
            </p:cNvPr>
            <p:cNvSpPr/>
            <p:nvPr/>
          </p:nvSpPr>
          <p:spPr>
            <a:xfrm>
              <a:off x="2905833" y="1989624"/>
              <a:ext cx="888999" cy="555624"/>
            </a:xfrm>
            <a:custGeom>
              <a:avLst/>
              <a:gdLst>
                <a:gd name="connsiteX0" fmla="*/ 0 w 888999"/>
                <a:gd name="connsiteY0" fmla="*/ 55562 h 555624"/>
                <a:gd name="connsiteX1" fmla="*/ 55562 w 888999"/>
                <a:gd name="connsiteY1" fmla="*/ 0 h 555624"/>
                <a:gd name="connsiteX2" fmla="*/ 833437 w 888999"/>
                <a:gd name="connsiteY2" fmla="*/ 0 h 555624"/>
                <a:gd name="connsiteX3" fmla="*/ 888999 w 888999"/>
                <a:gd name="connsiteY3" fmla="*/ 55562 h 555624"/>
                <a:gd name="connsiteX4" fmla="*/ 888999 w 888999"/>
                <a:gd name="connsiteY4" fmla="*/ 500062 h 555624"/>
                <a:gd name="connsiteX5" fmla="*/ 833437 w 888999"/>
                <a:gd name="connsiteY5" fmla="*/ 555624 h 555624"/>
                <a:gd name="connsiteX6" fmla="*/ 55562 w 888999"/>
                <a:gd name="connsiteY6" fmla="*/ 555624 h 555624"/>
                <a:gd name="connsiteX7" fmla="*/ 0 w 888999"/>
                <a:gd name="connsiteY7" fmla="*/ 500062 h 555624"/>
                <a:gd name="connsiteX8" fmla="*/ 0 w 888999"/>
                <a:gd name="connsiteY8" fmla="*/ 55562 h 555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8999" h="555624">
                  <a:moveTo>
                    <a:pt x="0" y="55562"/>
                  </a:moveTo>
                  <a:cubicBezTo>
                    <a:pt x="0" y="24876"/>
                    <a:pt x="24876" y="0"/>
                    <a:pt x="55562" y="0"/>
                  </a:cubicBezTo>
                  <a:lnTo>
                    <a:pt x="833437" y="0"/>
                  </a:lnTo>
                  <a:cubicBezTo>
                    <a:pt x="864123" y="0"/>
                    <a:pt x="888999" y="24876"/>
                    <a:pt x="888999" y="55562"/>
                  </a:cubicBezTo>
                  <a:lnTo>
                    <a:pt x="888999" y="500062"/>
                  </a:lnTo>
                  <a:cubicBezTo>
                    <a:pt x="888999" y="530748"/>
                    <a:pt x="864123" y="555624"/>
                    <a:pt x="833437" y="555624"/>
                  </a:cubicBezTo>
                  <a:lnTo>
                    <a:pt x="55562" y="555624"/>
                  </a:lnTo>
                  <a:cubicBezTo>
                    <a:pt x="24876" y="555624"/>
                    <a:pt x="0" y="530748"/>
                    <a:pt x="0" y="500062"/>
                  </a:cubicBezTo>
                  <a:lnTo>
                    <a:pt x="0" y="55562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7229" tIns="30244" rIns="37229" bIns="30244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100" kern="1200" dirty="0">
                  <a:solidFill>
                    <a:schemeClr val="tx2"/>
                  </a:solidFill>
                </a:rPr>
                <a:t>Accounting</a:t>
              </a:r>
              <a:br>
                <a:rPr lang="en-US" sz="1100" kern="1200" dirty="0">
                  <a:solidFill>
                    <a:schemeClr val="tx2"/>
                  </a:solidFill>
                </a:rPr>
              </a:br>
              <a:r>
                <a:rPr lang="en-US" sz="1100" kern="1200" dirty="0">
                  <a:solidFill>
                    <a:schemeClr val="tx2"/>
                  </a:solidFill>
                </a:rPr>
                <a:t>(2)</a:t>
              </a: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7498BE28-2B81-4034-AB96-1F93FBFCC39D}"/>
                </a:ext>
              </a:extLst>
            </p:cNvPr>
            <p:cNvSpPr/>
            <p:nvPr/>
          </p:nvSpPr>
          <p:spPr>
            <a:xfrm>
              <a:off x="2794708" y="1850718"/>
              <a:ext cx="111125" cy="111124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111249"/>
                  </a:lnTo>
                  <a:lnTo>
                    <a:pt x="111125" y="1111249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0644EB2D-92A0-444A-97D2-A0AAA91245E2}"/>
                </a:ext>
              </a:extLst>
            </p:cNvPr>
            <p:cNvSpPr/>
            <p:nvPr/>
          </p:nvSpPr>
          <p:spPr>
            <a:xfrm>
              <a:off x="2905833" y="2684156"/>
              <a:ext cx="888999" cy="555624"/>
            </a:xfrm>
            <a:custGeom>
              <a:avLst/>
              <a:gdLst>
                <a:gd name="connsiteX0" fmla="*/ 0 w 888999"/>
                <a:gd name="connsiteY0" fmla="*/ 55562 h 555624"/>
                <a:gd name="connsiteX1" fmla="*/ 55562 w 888999"/>
                <a:gd name="connsiteY1" fmla="*/ 0 h 555624"/>
                <a:gd name="connsiteX2" fmla="*/ 833437 w 888999"/>
                <a:gd name="connsiteY2" fmla="*/ 0 h 555624"/>
                <a:gd name="connsiteX3" fmla="*/ 888999 w 888999"/>
                <a:gd name="connsiteY3" fmla="*/ 55562 h 555624"/>
                <a:gd name="connsiteX4" fmla="*/ 888999 w 888999"/>
                <a:gd name="connsiteY4" fmla="*/ 500062 h 555624"/>
                <a:gd name="connsiteX5" fmla="*/ 833437 w 888999"/>
                <a:gd name="connsiteY5" fmla="*/ 555624 h 555624"/>
                <a:gd name="connsiteX6" fmla="*/ 55562 w 888999"/>
                <a:gd name="connsiteY6" fmla="*/ 555624 h 555624"/>
                <a:gd name="connsiteX7" fmla="*/ 0 w 888999"/>
                <a:gd name="connsiteY7" fmla="*/ 500062 h 555624"/>
                <a:gd name="connsiteX8" fmla="*/ 0 w 888999"/>
                <a:gd name="connsiteY8" fmla="*/ 55562 h 555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8999" h="555624">
                  <a:moveTo>
                    <a:pt x="0" y="55562"/>
                  </a:moveTo>
                  <a:cubicBezTo>
                    <a:pt x="0" y="24876"/>
                    <a:pt x="24876" y="0"/>
                    <a:pt x="55562" y="0"/>
                  </a:cubicBezTo>
                  <a:lnTo>
                    <a:pt x="833437" y="0"/>
                  </a:lnTo>
                  <a:cubicBezTo>
                    <a:pt x="864123" y="0"/>
                    <a:pt x="888999" y="24876"/>
                    <a:pt x="888999" y="55562"/>
                  </a:cubicBezTo>
                  <a:lnTo>
                    <a:pt x="888999" y="500062"/>
                  </a:lnTo>
                  <a:cubicBezTo>
                    <a:pt x="888999" y="530748"/>
                    <a:pt x="864123" y="555624"/>
                    <a:pt x="833437" y="555624"/>
                  </a:cubicBezTo>
                  <a:lnTo>
                    <a:pt x="55562" y="555624"/>
                  </a:lnTo>
                  <a:cubicBezTo>
                    <a:pt x="24876" y="555624"/>
                    <a:pt x="0" y="530748"/>
                    <a:pt x="0" y="500062"/>
                  </a:cubicBezTo>
                  <a:lnTo>
                    <a:pt x="0" y="55562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7229" tIns="30244" rIns="37229" bIns="30244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100" kern="1200" dirty="0">
                  <a:solidFill>
                    <a:schemeClr val="tx2"/>
                  </a:solidFill>
                </a:rPr>
                <a:t>Finance / Project Control (2)</a:t>
              </a: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4EE764C1-598F-4DF3-B8EC-0CE2537B792A}"/>
                </a:ext>
              </a:extLst>
            </p:cNvPr>
            <p:cNvSpPr/>
            <p:nvPr/>
          </p:nvSpPr>
          <p:spPr>
            <a:xfrm>
              <a:off x="2794708" y="1850718"/>
              <a:ext cx="111125" cy="1805781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805781"/>
                  </a:lnTo>
                  <a:lnTo>
                    <a:pt x="111125" y="1805781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616F762-1E33-4162-ABE2-4A95C81F4B59}"/>
                </a:ext>
              </a:extLst>
            </p:cNvPr>
            <p:cNvSpPr/>
            <p:nvPr/>
          </p:nvSpPr>
          <p:spPr>
            <a:xfrm>
              <a:off x="2905833" y="3378687"/>
              <a:ext cx="888999" cy="555624"/>
            </a:xfrm>
            <a:custGeom>
              <a:avLst/>
              <a:gdLst>
                <a:gd name="connsiteX0" fmla="*/ 0 w 888999"/>
                <a:gd name="connsiteY0" fmla="*/ 55562 h 555624"/>
                <a:gd name="connsiteX1" fmla="*/ 55562 w 888999"/>
                <a:gd name="connsiteY1" fmla="*/ 0 h 555624"/>
                <a:gd name="connsiteX2" fmla="*/ 833437 w 888999"/>
                <a:gd name="connsiteY2" fmla="*/ 0 h 555624"/>
                <a:gd name="connsiteX3" fmla="*/ 888999 w 888999"/>
                <a:gd name="connsiteY3" fmla="*/ 55562 h 555624"/>
                <a:gd name="connsiteX4" fmla="*/ 888999 w 888999"/>
                <a:gd name="connsiteY4" fmla="*/ 500062 h 555624"/>
                <a:gd name="connsiteX5" fmla="*/ 833437 w 888999"/>
                <a:gd name="connsiteY5" fmla="*/ 555624 h 555624"/>
                <a:gd name="connsiteX6" fmla="*/ 55562 w 888999"/>
                <a:gd name="connsiteY6" fmla="*/ 555624 h 555624"/>
                <a:gd name="connsiteX7" fmla="*/ 0 w 888999"/>
                <a:gd name="connsiteY7" fmla="*/ 500062 h 555624"/>
                <a:gd name="connsiteX8" fmla="*/ 0 w 888999"/>
                <a:gd name="connsiteY8" fmla="*/ 55562 h 555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8999" h="555624">
                  <a:moveTo>
                    <a:pt x="0" y="55562"/>
                  </a:moveTo>
                  <a:cubicBezTo>
                    <a:pt x="0" y="24876"/>
                    <a:pt x="24876" y="0"/>
                    <a:pt x="55562" y="0"/>
                  </a:cubicBezTo>
                  <a:lnTo>
                    <a:pt x="833437" y="0"/>
                  </a:lnTo>
                  <a:cubicBezTo>
                    <a:pt x="864123" y="0"/>
                    <a:pt x="888999" y="24876"/>
                    <a:pt x="888999" y="55562"/>
                  </a:cubicBezTo>
                  <a:lnTo>
                    <a:pt x="888999" y="500062"/>
                  </a:lnTo>
                  <a:cubicBezTo>
                    <a:pt x="888999" y="530748"/>
                    <a:pt x="864123" y="555624"/>
                    <a:pt x="833437" y="555624"/>
                  </a:cubicBezTo>
                  <a:lnTo>
                    <a:pt x="55562" y="555624"/>
                  </a:lnTo>
                  <a:cubicBezTo>
                    <a:pt x="24876" y="555624"/>
                    <a:pt x="0" y="530748"/>
                    <a:pt x="0" y="500062"/>
                  </a:cubicBezTo>
                  <a:lnTo>
                    <a:pt x="0" y="55562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7229" tIns="30244" rIns="37229" bIns="30244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100" kern="1200" dirty="0">
                  <a:solidFill>
                    <a:schemeClr val="tx2"/>
                  </a:solidFill>
                </a:rPr>
                <a:t>Human Resources</a:t>
              </a:r>
              <a:br>
                <a:rPr lang="en-US" sz="1100" kern="1200" dirty="0">
                  <a:solidFill>
                    <a:schemeClr val="tx2"/>
                  </a:solidFill>
                </a:rPr>
              </a:br>
              <a:r>
                <a:rPr lang="en-US" sz="1100" kern="1200" dirty="0">
                  <a:solidFill>
                    <a:schemeClr val="tx2"/>
                  </a:solidFill>
                </a:rPr>
                <a:t>(1-2)</a:t>
              </a: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629F858E-F88E-4868-B8F4-8F16A130955E}"/>
                </a:ext>
              </a:extLst>
            </p:cNvPr>
            <p:cNvSpPr/>
            <p:nvPr/>
          </p:nvSpPr>
          <p:spPr>
            <a:xfrm>
              <a:off x="2794708" y="1850718"/>
              <a:ext cx="111125" cy="2500312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2500312"/>
                  </a:lnTo>
                  <a:lnTo>
                    <a:pt x="111125" y="2500312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24D129A2-AEFB-450F-B251-2378E27DF9BE}"/>
                </a:ext>
              </a:extLst>
            </p:cNvPr>
            <p:cNvSpPr/>
            <p:nvPr/>
          </p:nvSpPr>
          <p:spPr>
            <a:xfrm>
              <a:off x="2905833" y="4073218"/>
              <a:ext cx="888999" cy="555624"/>
            </a:xfrm>
            <a:custGeom>
              <a:avLst/>
              <a:gdLst>
                <a:gd name="connsiteX0" fmla="*/ 0 w 888999"/>
                <a:gd name="connsiteY0" fmla="*/ 55562 h 555624"/>
                <a:gd name="connsiteX1" fmla="*/ 55562 w 888999"/>
                <a:gd name="connsiteY1" fmla="*/ 0 h 555624"/>
                <a:gd name="connsiteX2" fmla="*/ 833437 w 888999"/>
                <a:gd name="connsiteY2" fmla="*/ 0 h 555624"/>
                <a:gd name="connsiteX3" fmla="*/ 888999 w 888999"/>
                <a:gd name="connsiteY3" fmla="*/ 55562 h 555624"/>
                <a:gd name="connsiteX4" fmla="*/ 888999 w 888999"/>
                <a:gd name="connsiteY4" fmla="*/ 500062 h 555624"/>
                <a:gd name="connsiteX5" fmla="*/ 833437 w 888999"/>
                <a:gd name="connsiteY5" fmla="*/ 555624 h 555624"/>
                <a:gd name="connsiteX6" fmla="*/ 55562 w 888999"/>
                <a:gd name="connsiteY6" fmla="*/ 555624 h 555624"/>
                <a:gd name="connsiteX7" fmla="*/ 0 w 888999"/>
                <a:gd name="connsiteY7" fmla="*/ 500062 h 555624"/>
                <a:gd name="connsiteX8" fmla="*/ 0 w 888999"/>
                <a:gd name="connsiteY8" fmla="*/ 55562 h 555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8999" h="555624">
                  <a:moveTo>
                    <a:pt x="0" y="55562"/>
                  </a:moveTo>
                  <a:cubicBezTo>
                    <a:pt x="0" y="24876"/>
                    <a:pt x="24876" y="0"/>
                    <a:pt x="55562" y="0"/>
                  </a:cubicBezTo>
                  <a:lnTo>
                    <a:pt x="833437" y="0"/>
                  </a:lnTo>
                  <a:cubicBezTo>
                    <a:pt x="864123" y="0"/>
                    <a:pt x="888999" y="24876"/>
                    <a:pt x="888999" y="55562"/>
                  </a:cubicBezTo>
                  <a:lnTo>
                    <a:pt x="888999" y="500062"/>
                  </a:lnTo>
                  <a:cubicBezTo>
                    <a:pt x="888999" y="530748"/>
                    <a:pt x="864123" y="555624"/>
                    <a:pt x="833437" y="555624"/>
                  </a:cubicBezTo>
                  <a:lnTo>
                    <a:pt x="55562" y="555624"/>
                  </a:lnTo>
                  <a:cubicBezTo>
                    <a:pt x="24876" y="555624"/>
                    <a:pt x="0" y="530748"/>
                    <a:pt x="0" y="500062"/>
                  </a:cubicBezTo>
                  <a:lnTo>
                    <a:pt x="0" y="55562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7229" tIns="30244" rIns="37229" bIns="30244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100" kern="1200" dirty="0">
                  <a:solidFill>
                    <a:schemeClr val="tx2"/>
                  </a:solidFill>
                </a:rPr>
                <a:t>Recruiting</a:t>
              </a:r>
              <a:br>
                <a:rPr lang="en-US" sz="1100" kern="1200" dirty="0">
                  <a:solidFill>
                    <a:schemeClr val="tx2"/>
                  </a:solidFill>
                </a:rPr>
              </a:br>
              <a:r>
                <a:rPr lang="en-US" sz="1100" kern="1200" dirty="0">
                  <a:solidFill>
                    <a:schemeClr val="tx2"/>
                  </a:solidFill>
                </a:rPr>
                <a:t>(1-2)</a:t>
              </a: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678773B-4D9F-465E-80AC-69D8965B13B3}"/>
                </a:ext>
              </a:extLst>
            </p:cNvPr>
            <p:cNvSpPr/>
            <p:nvPr/>
          </p:nvSpPr>
          <p:spPr>
            <a:xfrm>
              <a:off x="2794708" y="1850718"/>
              <a:ext cx="111125" cy="3194843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3194843"/>
                  </a:lnTo>
                  <a:lnTo>
                    <a:pt x="111125" y="3194843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46A1FBE0-0F21-470E-9C9C-C163EC96E6A7}"/>
                </a:ext>
              </a:extLst>
            </p:cNvPr>
            <p:cNvSpPr/>
            <p:nvPr/>
          </p:nvSpPr>
          <p:spPr>
            <a:xfrm>
              <a:off x="2905833" y="4767749"/>
              <a:ext cx="888999" cy="555624"/>
            </a:xfrm>
            <a:custGeom>
              <a:avLst/>
              <a:gdLst>
                <a:gd name="connsiteX0" fmla="*/ 0 w 888999"/>
                <a:gd name="connsiteY0" fmla="*/ 55562 h 555624"/>
                <a:gd name="connsiteX1" fmla="*/ 55562 w 888999"/>
                <a:gd name="connsiteY1" fmla="*/ 0 h 555624"/>
                <a:gd name="connsiteX2" fmla="*/ 833437 w 888999"/>
                <a:gd name="connsiteY2" fmla="*/ 0 h 555624"/>
                <a:gd name="connsiteX3" fmla="*/ 888999 w 888999"/>
                <a:gd name="connsiteY3" fmla="*/ 55562 h 555624"/>
                <a:gd name="connsiteX4" fmla="*/ 888999 w 888999"/>
                <a:gd name="connsiteY4" fmla="*/ 500062 h 555624"/>
                <a:gd name="connsiteX5" fmla="*/ 833437 w 888999"/>
                <a:gd name="connsiteY5" fmla="*/ 555624 h 555624"/>
                <a:gd name="connsiteX6" fmla="*/ 55562 w 888999"/>
                <a:gd name="connsiteY6" fmla="*/ 555624 h 555624"/>
                <a:gd name="connsiteX7" fmla="*/ 0 w 888999"/>
                <a:gd name="connsiteY7" fmla="*/ 500062 h 555624"/>
                <a:gd name="connsiteX8" fmla="*/ 0 w 888999"/>
                <a:gd name="connsiteY8" fmla="*/ 55562 h 555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8999" h="555624">
                  <a:moveTo>
                    <a:pt x="0" y="55562"/>
                  </a:moveTo>
                  <a:cubicBezTo>
                    <a:pt x="0" y="24876"/>
                    <a:pt x="24876" y="0"/>
                    <a:pt x="55562" y="0"/>
                  </a:cubicBezTo>
                  <a:lnTo>
                    <a:pt x="833437" y="0"/>
                  </a:lnTo>
                  <a:cubicBezTo>
                    <a:pt x="864123" y="0"/>
                    <a:pt x="888999" y="24876"/>
                    <a:pt x="888999" y="55562"/>
                  </a:cubicBezTo>
                  <a:lnTo>
                    <a:pt x="888999" y="500062"/>
                  </a:lnTo>
                  <a:cubicBezTo>
                    <a:pt x="888999" y="530748"/>
                    <a:pt x="864123" y="555624"/>
                    <a:pt x="833437" y="555624"/>
                  </a:cubicBezTo>
                  <a:lnTo>
                    <a:pt x="55562" y="555624"/>
                  </a:lnTo>
                  <a:cubicBezTo>
                    <a:pt x="24876" y="555624"/>
                    <a:pt x="0" y="530748"/>
                    <a:pt x="0" y="500062"/>
                  </a:cubicBezTo>
                  <a:lnTo>
                    <a:pt x="0" y="55562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7229" tIns="30244" rIns="37229" bIns="30244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100" kern="1200" dirty="0">
                  <a:solidFill>
                    <a:schemeClr val="tx2"/>
                  </a:solidFill>
                </a:rPr>
                <a:t>IT</a:t>
              </a:r>
              <a:br>
                <a:rPr lang="en-US" sz="1100" kern="1200" dirty="0">
                  <a:solidFill>
                    <a:schemeClr val="tx2"/>
                  </a:solidFill>
                </a:rPr>
              </a:br>
              <a:r>
                <a:rPr lang="en-US" sz="1100" kern="1200" dirty="0">
                  <a:solidFill>
                    <a:schemeClr val="tx2"/>
                  </a:solidFill>
                </a:rPr>
                <a:t>(Outsourced)</a:t>
              </a: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830AAED-2113-476D-A96C-D828D6D42902}"/>
                </a:ext>
              </a:extLst>
            </p:cNvPr>
            <p:cNvSpPr/>
            <p:nvPr/>
          </p:nvSpPr>
          <p:spPr>
            <a:xfrm>
              <a:off x="2794708" y="1850718"/>
              <a:ext cx="111125" cy="3889374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3889374"/>
                  </a:lnTo>
                  <a:lnTo>
                    <a:pt x="111125" y="3889374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9E07DAC5-7D70-4AC9-925D-552093B10A16}"/>
                </a:ext>
              </a:extLst>
            </p:cNvPr>
            <p:cNvSpPr/>
            <p:nvPr/>
          </p:nvSpPr>
          <p:spPr>
            <a:xfrm>
              <a:off x="2905833" y="5462281"/>
              <a:ext cx="888999" cy="555624"/>
            </a:xfrm>
            <a:custGeom>
              <a:avLst/>
              <a:gdLst>
                <a:gd name="connsiteX0" fmla="*/ 0 w 888999"/>
                <a:gd name="connsiteY0" fmla="*/ 55562 h 555624"/>
                <a:gd name="connsiteX1" fmla="*/ 55562 w 888999"/>
                <a:gd name="connsiteY1" fmla="*/ 0 h 555624"/>
                <a:gd name="connsiteX2" fmla="*/ 833437 w 888999"/>
                <a:gd name="connsiteY2" fmla="*/ 0 h 555624"/>
                <a:gd name="connsiteX3" fmla="*/ 888999 w 888999"/>
                <a:gd name="connsiteY3" fmla="*/ 55562 h 555624"/>
                <a:gd name="connsiteX4" fmla="*/ 888999 w 888999"/>
                <a:gd name="connsiteY4" fmla="*/ 500062 h 555624"/>
                <a:gd name="connsiteX5" fmla="*/ 833437 w 888999"/>
                <a:gd name="connsiteY5" fmla="*/ 555624 h 555624"/>
                <a:gd name="connsiteX6" fmla="*/ 55562 w 888999"/>
                <a:gd name="connsiteY6" fmla="*/ 555624 h 555624"/>
                <a:gd name="connsiteX7" fmla="*/ 0 w 888999"/>
                <a:gd name="connsiteY7" fmla="*/ 500062 h 555624"/>
                <a:gd name="connsiteX8" fmla="*/ 0 w 888999"/>
                <a:gd name="connsiteY8" fmla="*/ 55562 h 555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8999" h="555624">
                  <a:moveTo>
                    <a:pt x="0" y="55562"/>
                  </a:moveTo>
                  <a:cubicBezTo>
                    <a:pt x="0" y="24876"/>
                    <a:pt x="24876" y="0"/>
                    <a:pt x="55562" y="0"/>
                  </a:cubicBezTo>
                  <a:lnTo>
                    <a:pt x="833437" y="0"/>
                  </a:lnTo>
                  <a:cubicBezTo>
                    <a:pt x="864123" y="0"/>
                    <a:pt x="888999" y="24876"/>
                    <a:pt x="888999" y="55562"/>
                  </a:cubicBezTo>
                  <a:lnTo>
                    <a:pt x="888999" y="500062"/>
                  </a:lnTo>
                  <a:cubicBezTo>
                    <a:pt x="888999" y="530748"/>
                    <a:pt x="864123" y="555624"/>
                    <a:pt x="833437" y="555624"/>
                  </a:cubicBezTo>
                  <a:lnTo>
                    <a:pt x="55562" y="555624"/>
                  </a:lnTo>
                  <a:cubicBezTo>
                    <a:pt x="24876" y="555624"/>
                    <a:pt x="0" y="530748"/>
                    <a:pt x="0" y="500062"/>
                  </a:cubicBezTo>
                  <a:lnTo>
                    <a:pt x="0" y="55562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7229" tIns="30244" rIns="37229" bIns="30244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100" kern="1200" dirty="0">
                  <a:solidFill>
                    <a:schemeClr val="tx2"/>
                  </a:solidFill>
                </a:rPr>
                <a:t>Contracts</a:t>
              </a:r>
              <a:br>
                <a:rPr lang="en-US" sz="1100" kern="1200" dirty="0">
                  <a:solidFill>
                    <a:schemeClr val="tx2"/>
                  </a:solidFill>
                </a:rPr>
              </a:br>
              <a:r>
                <a:rPr lang="en-US" sz="1100" kern="1200" dirty="0">
                  <a:solidFill>
                    <a:schemeClr val="tx2"/>
                  </a:solidFill>
                </a:rPr>
                <a:t>(1-2)</a:t>
              </a: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710D1263-926F-4769-85B5-F8C0F4BF7C3B}"/>
                </a:ext>
              </a:extLst>
            </p:cNvPr>
            <p:cNvSpPr/>
            <p:nvPr/>
          </p:nvSpPr>
          <p:spPr>
            <a:xfrm>
              <a:off x="2794708" y="1850718"/>
              <a:ext cx="111125" cy="4583906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4583906"/>
                  </a:lnTo>
                  <a:lnTo>
                    <a:pt x="111125" y="4583906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6656B524-F836-4251-8D4C-184375133DCA}"/>
                </a:ext>
              </a:extLst>
            </p:cNvPr>
            <p:cNvSpPr/>
            <p:nvPr/>
          </p:nvSpPr>
          <p:spPr>
            <a:xfrm>
              <a:off x="2905833" y="6156812"/>
              <a:ext cx="888999" cy="555624"/>
            </a:xfrm>
            <a:custGeom>
              <a:avLst/>
              <a:gdLst>
                <a:gd name="connsiteX0" fmla="*/ 0 w 888999"/>
                <a:gd name="connsiteY0" fmla="*/ 55562 h 555624"/>
                <a:gd name="connsiteX1" fmla="*/ 55562 w 888999"/>
                <a:gd name="connsiteY1" fmla="*/ 0 h 555624"/>
                <a:gd name="connsiteX2" fmla="*/ 833437 w 888999"/>
                <a:gd name="connsiteY2" fmla="*/ 0 h 555624"/>
                <a:gd name="connsiteX3" fmla="*/ 888999 w 888999"/>
                <a:gd name="connsiteY3" fmla="*/ 55562 h 555624"/>
                <a:gd name="connsiteX4" fmla="*/ 888999 w 888999"/>
                <a:gd name="connsiteY4" fmla="*/ 500062 h 555624"/>
                <a:gd name="connsiteX5" fmla="*/ 833437 w 888999"/>
                <a:gd name="connsiteY5" fmla="*/ 555624 h 555624"/>
                <a:gd name="connsiteX6" fmla="*/ 55562 w 888999"/>
                <a:gd name="connsiteY6" fmla="*/ 555624 h 555624"/>
                <a:gd name="connsiteX7" fmla="*/ 0 w 888999"/>
                <a:gd name="connsiteY7" fmla="*/ 500062 h 555624"/>
                <a:gd name="connsiteX8" fmla="*/ 0 w 888999"/>
                <a:gd name="connsiteY8" fmla="*/ 55562 h 555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8999" h="555624">
                  <a:moveTo>
                    <a:pt x="0" y="55562"/>
                  </a:moveTo>
                  <a:cubicBezTo>
                    <a:pt x="0" y="24876"/>
                    <a:pt x="24876" y="0"/>
                    <a:pt x="55562" y="0"/>
                  </a:cubicBezTo>
                  <a:lnTo>
                    <a:pt x="833437" y="0"/>
                  </a:lnTo>
                  <a:cubicBezTo>
                    <a:pt x="864123" y="0"/>
                    <a:pt x="888999" y="24876"/>
                    <a:pt x="888999" y="55562"/>
                  </a:cubicBezTo>
                  <a:lnTo>
                    <a:pt x="888999" y="500062"/>
                  </a:lnTo>
                  <a:cubicBezTo>
                    <a:pt x="888999" y="530748"/>
                    <a:pt x="864123" y="555624"/>
                    <a:pt x="833437" y="555624"/>
                  </a:cubicBezTo>
                  <a:lnTo>
                    <a:pt x="55562" y="555624"/>
                  </a:lnTo>
                  <a:cubicBezTo>
                    <a:pt x="24876" y="555624"/>
                    <a:pt x="0" y="530748"/>
                    <a:pt x="0" y="500062"/>
                  </a:cubicBezTo>
                  <a:lnTo>
                    <a:pt x="0" y="55562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7229" tIns="30244" rIns="37229" bIns="30244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100" kern="1200" dirty="0">
                  <a:solidFill>
                    <a:schemeClr val="tx2"/>
                  </a:solidFill>
                </a:rPr>
                <a:t>Facilities &amp; Security</a:t>
              </a:r>
              <a:br>
                <a:rPr lang="en-US" sz="1100" kern="1200" dirty="0">
                  <a:solidFill>
                    <a:schemeClr val="tx2"/>
                  </a:solidFill>
                </a:rPr>
              </a:br>
              <a:r>
                <a:rPr lang="en-US" sz="1100" kern="1200" dirty="0">
                  <a:solidFill>
                    <a:schemeClr val="tx2"/>
                  </a:solidFill>
                </a:rPr>
                <a:t>(1)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05CD3BE2-43AD-466A-8275-D89E6D2E59A4}"/>
              </a:ext>
            </a:extLst>
          </p:cNvPr>
          <p:cNvGrpSpPr/>
          <p:nvPr/>
        </p:nvGrpSpPr>
        <p:grpSpPr>
          <a:xfrm>
            <a:off x="4915920" y="1197555"/>
            <a:ext cx="1111249" cy="1944687"/>
            <a:chOff x="2683583" y="1295093"/>
            <a:chExt cx="1111249" cy="1944687"/>
          </a:xfrm>
        </p:grpSpPr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475E9B2F-C623-49FB-B734-D5ACED91E201}"/>
                </a:ext>
              </a:extLst>
            </p:cNvPr>
            <p:cNvSpPr/>
            <p:nvPr/>
          </p:nvSpPr>
          <p:spPr>
            <a:xfrm>
              <a:off x="2683583" y="1295093"/>
              <a:ext cx="1111249" cy="555624"/>
            </a:xfrm>
            <a:custGeom>
              <a:avLst/>
              <a:gdLst>
                <a:gd name="connsiteX0" fmla="*/ 0 w 1111249"/>
                <a:gd name="connsiteY0" fmla="*/ 55562 h 555624"/>
                <a:gd name="connsiteX1" fmla="*/ 55562 w 1111249"/>
                <a:gd name="connsiteY1" fmla="*/ 0 h 555624"/>
                <a:gd name="connsiteX2" fmla="*/ 1055687 w 1111249"/>
                <a:gd name="connsiteY2" fmla="*/ 0 h 555624"/>
                <a:gd name="connsiteX3" fmla="*/ 1111249 w 1111249"/>
                <a:gd name="connsiteY3" fmla="*/ 55562 h 555624"/>
                <a:gd name="connsiteX4" fmla="*/ 1111249 w 1111249"/>
                <a:gd name="connsiteY4" fmla="*/ 500062 h 555624"/>
                <a:gd name="connsiteX5" fmla="*/ 1055687 w 1111249"/>
                <a:gd name="connsiteY5" fmla="*/ 555624 h 555624"/>
                <a:gd name="connsiteX6" fmla="*/ 55562 w 1111249"/>
                <a:gd name="connsiteY6" fmla="*/ 555624 h 555624"/>
                <a:gd name="connsiteX7" fmla="*/ 0 w 1111249"/>
                <a:gd name="connsiteY7" fmla="*/ 500062 h 555624"/>
                <a:gd name="connsiteX8" fmla="*/ 0 w 1111249"/>
                <a:gd name="connsiteY8" fmla="*/ 55562 h 555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11249" h="555624">
                  <a:moveTo>
                    <a:pt x="0" y="55562"/>
                  </a:moveTo>
                  <a:cubicBezTo>
                    <a:pt x="0" y="24876"/>
                    <a:pt x="24876" y="0"/>
                    <a:pt x="55562" y="0"/>
                  </a:cubicBezTo>
                  <a:lnTo>
                    <a:pt x="1055687" y="0"/>
                  </a:lnTo>
                  <a:cubicBezTo>
                    <a:pt x="1086373" y="0"/>
                    <a:pt x="1111249" y="24876"/>
                    <a:pt x="1111249" y="55562"/>
                  </a:cubicBezTo>
                  <a:lnTo>
                    <a:pt x="1111249" y="500062"/>
                  </a:lnTo>
                  <a:cubicBezTo>
                    <a:pt x="1111249" y="530748"/>
                    <a:pt x="1086373" y="555624"/>
                    <a:pt x="1055687" y="555624"/>
                  </a:cubicBezTo>
                  <a:lnTo>
                    <a:pt x="55562" y="555624"/>
                  </a:lnTo>
                  <a:cubicBezTo>
                    <a:pt x="24876" y="555624"/>
                    <a:pt x="0" y="530748"/>
                    <a:pt x="0" y="500062"/>
                  </a:cubicBezTo>
                  <a:lnTo>
                    <a:pt x="0" y="55562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8659" tIns="37864" rIns="48659" bIns="37864" numCol="1" spcCol="1270" anchor="ctr" anchorCtr="0">
              <a:noAutofit/>
            </a:bodyPr>
            <a:lstStyle/>
            <a:p>
              <a:pPr lvl="0" indent="0" algn="ctr" defTabSz="755650">
                <a:spcBef>
                  <a:spcPct val="0"/>
                </a:spcBef>
                <a:buNone/>
              </a:pPr>
              <a:r>
                <a:rPr lang="en-US" sz="1200" b="1" dirty="0">
                  <a:solidFill>
                    <a:schemeClr val="bg1"/>
                  </a:solidFill>
                </a:rPr>
                <a:t>$250-500M</a:t>
              </a:r>
            </a:p>
            <a:p>
              <a:pPr lvl="0" indent="0" algn="ctr" defTabSz="755650">
                <a:spcBef>
                  <a:spcPct val="0"/>
                </a:spcBef>
                <a:buNone/>
              </a:pPr>
              <a:r>
                <a:rPr lang="en-US" sz="1200" b="1" dirty="0">
                  <a:solidFill>
                    <a:schemeClr val="bg1"/>
                  </a:solidFill>
                </a:rPr>
                <a:t>Midsize PE</a:t>
              </a: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CC4BF938-74F2-4543-9616-069825B31086}"/>
                </a:ext>
              </a:extLst>
            </p:cNvPr>
            <p:cNvSpPr/>
            <p:nvPr/>
          </p:nvSpPr>
          <p:spPr>
            <a:xfrm>
              <a:off x="2794708" y="1850718"/>
              <a:ext cx="111125" cy="416718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416718"/>
                  </a:lnTo>
                  <a:lnTo>
                    <a:pt x="111125" y="416718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31892875-BD84-44F4-BCF1-980D30762F19}"/>
                </a:ext>
              </a:extLst>
            </p:cNvPr>
            <p:cNvSpPr/>
            <p:nvPr/>
          </p:nvSpPr>
          <p:spPr>
            <a:xfrm>
              <a:off x="2905833" y="1989624"/>
              <a:ext cx="888999" cy="555624"/>
            </a:xfrm>
            <a:custGeom>
              <a:avLst/>
              <a:gdLst>
                <a:gd name="connsiteX0" fmla="*/ 0 w 888999"/>
                <a:gd name="connsiteY0" fmla="*/ 55562 h 555624"/>
                <a:gd name="connsiteX1" fmla="*/ 55562 w 888999"/>
                <a:gd name="connsiteY1" fmla="*/ 0 h 555624"/>
                <a:gd name="connsiteX2" fmla="*/ 833437 w 888999"/>
                <a:gd name="connsiteY2" fmla="*/ 0 h 555624"/>
                <a:gd name="connsiteX3" fmla="*/ 888999 w 888999"/>
                <a:gd name="connsiteY3" fmla="*/ 55562 h 555624"/>
                <a:gd name="connsiteX4" fmla="*/ 888999 w 888999"/>
                <a:gd name="connsiteY4" fmla="*/ 500062 h 555624"/>
                <a:gd name="connsiteX5" fmla="*/ 833437 w 888999"/>
                <a:gd name="connsiteY5" fmla="*/ 555624 h 555624"/>
                <a:gd name="connsiteX6" fmla="*/ 55562 w 888999"/>
                <a:gd name="connsiteY6" fmla="*/ 555624 h 555624"/>
                <a:gd name="connsiteX7" fmla="*/ 0 w 888999"/>
                <a:gd name="connsiteY7" fmla="*/ 500062 h 555624"/>
                <a:gd name="connsiteX8" fmla="*/ 0 w 888999"/>
                <a:gd name="connsiteY8" fmla="*/ 55562 h 555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8999" h="555624">
                  <a:moveTo>
                    <a:pt x="0" y="55562"/>
                  </a:moveTo>
                  <a:cubicBezTo>
                    <a:pt x="0" y="24876"/>
                    <a:pt x="24876" y="0"/>
                    <a:pt x="55562" y="0"/>
                  </a:cubicBezTo>
                  <a:lnTo>
                    <a:pt x="833437" y="0"/>
                  </a:lnTo>
                  <a:cubicBezTo>
                    <a:pt x="864123" y="0"/>
                    <a:pt x="888999" y="24876"/>
                    <a:pt x="888999" y="55562"/>
                  </a:cubicBezTo>
                  <a:lnTo>
                    <a:pt x="888999" y="500062"/>
                  </a:lnTo>
                  <a:cubicBezTo>
                    <a:pt x="888999" y="530748"/>
                    <a:pt x="864123" y="555624"/>
                    <a:pt x="833437" y="555624"/>
                  </a:cubicBezTo>
                  <a:lnTo>
                    <a:pt x="55562" y="555624"/>
                  </a:lnTo>
                  <a:cubicBezTo>
                    <a:pt x="24876" y="555624"/>
                    <a:pt x="0" y="530748"/>
                    <a:pt x="0" y="500062"/>
                  </a:cubicBezTo>
                  <a:lnTo>
                    <a:pt x="0" y="55562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7229" tIns="30244" rIns="37229" bIns="30244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100" kern="1200" dirty="0">
                  <a:solidFill>
                    <a:schemeClr val="tx2"/>
                  </a:solidFill>
                </a:rPr>
                <a:t>Accounting</a:t>
              </a:r>
              <a:br>
                <a:rPr lang="en-US" sz="1100" kern="1200" dirty="0">
                  <a:solidFill>
                    <a:schemeClr val="tx2"/>
                  </a:solidFill>
                </a:rPr>
              </a:br>
              <a:r>
                <a:rPr lang="en-US" sz="1100" kern="1200" dirty="0">
                  <a:solidFill>
                    <a:schemeClr val="tx2"/>
                  </a:solidFill>
                </a:rPr>
                <a:t>(~15-20)</a:t>
              </a: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21FE176C-D181-4E49-8D31-43EEC707095F}"/>
                </a:ext>
              </a:extLst>
            </p:cNvPr>
            <p:cNvSpPr/>
            <p:nvPr/>
          </p:nvSpPr>
          <p:spPr>
            <a:xfrm>
              <a:off x="2794708" y="1850718"/>
              <a:ext cx="111125" cy="111124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111249"/>
                  </a:lnTo>
                  <a:lnTo>
                    <a:pt x="111125" y="1111249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A6606E48-1FF9-4D08-943F-53F677058E61}"/>
                </a:ext>
              </a:extLst>
            </p:cNvPr>
            <p:cNvSpPr/>
            <p:nvPr/>
          </p:nvSpPr>
          <p:spPr>
            <a:xfrm>
              <a:off x="2905833" y="2684156"/>
              <a:ext cx="888999" cy="555624"/>
            </a:xfrm>
            <a:custGeom>
              <a:avLst/>
              <a:gdLst>
                <a:gd name="connsiteX0" fmla="*/ 0 w 888999"/>
                <a:gd name="connsiteY0" fmla="*/ 55562 h 555624"/>
                <a:gd name="connsiteX1" fmla="*/ 55562 w 888999"/>
                <a:gd name="connsiteY1" fmla="*/ 0 h 555624"/>
                <a:gd name="connsiteX2" fmla="*/ 833437 w 888999"/>
                <a:gd name="connsiteY2" fmla="*/ 0 h 555624"/>
                <a:gd name="connsiteX3" fmla="*/ 888999 w 888999"/>
                <a:gd name="connsiteY3" fmla="*/ 55562 h 555624"/>
                <a:gd name="connsiteX4" fmla="*/ 888999 w 888999"/>
                <a:gd name="connsiteY4" fmla="*/ 500062 h 555624"/>
                <a:gd name="connsiteX5" fmla="*/ 833437 w 888999"/>
                <a:gd name="connsiteY5" fmla="*/ 555624 h 555624"/>
                <a:gd name="connsiteX6" fmla="*/ 55562 w 888999"/>
                <a:gd name="connsiteY6" fmla="*/ 555624 h 555624"/>
                <a:gd name="connsiteX7" fmla="*/ 0 w 888999"/>
                <a:gd name="connsiteY7" fmla="*/ 500062 h 555624"/>
                <a:gd name="connsiteX8" fmla="*/ 0 w 888999"/>
                <a:gd name="connsiteY8" fmla="*/ 55562 h 555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8999" h="555624">
                  <a:moveTo>
                    <a:pt x="0" y="55562"/>
                  </a:moveTo>
                  <a:cubicBezTo>
                    <a:pt x="0" y="24876"/>
                    <a:pt x="24876" y="0"/>
                    <a:pt x="55562" y="0"/>
                  </a:cubicBezTo>
                  <a:lnTo>
                    <a:pt x="833437" y="0"/>
                  </a:lnTo>
                  <a:cubicBezTo>
                    <a:pt x="864123" y="0"/>
                    <a:pt x="888999" y="24876"/>
                    <a:pt x="888999" y="55562"/>
                  </a:cubicBezTo>
                  <a:lnTo>
                    <a:pt x="888999" y="500062"/>
                  </a:lnTo>
                  <a:cubicBezTo>
                    <a:pt x="888999" y="530748"/>
                    <a:pt x="864123" y="555624"/>
                    <a:pt x="833437" y="555624"/>
                  </a:cubicBezTo>
                  <a:lnTo>
                    <a:pt x="55562" y="555624"/>
                  </a:lnTo>
                  <a:cubicBezTo>
                    <a:pt x="24876" y="555624"/>
                    <a:pt x="0" y="530748"/>
                    <a:pt x="0" y="500062"/>
                  </a:cubicBezTo>
                  <a:lnTo>
                    <a:pt x="0" y="55562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7229" tIns="30244" rIns="37229" bIns="30244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100" kern="1200" dirty="0">
                  <a:solidFill>
                    <a:schemeClr val="tx2"/>
                  </a:solidFill>
                </a:rPr>
                <a:t>Finance / </a:t>
              </a:r>
              <a:r>
                <a:rPr lang="en-US" sz="1100" kern="1200" dirty="0" err="1">
                  <a:solidFill>
                    <a:schemeClr val="tx2"/>
                  </a:solidFill>
                </a:rPr>
                <a:t>Proj</a:t>
              </a:r>
              <a:r>
                <a:rPr lang="en-US" sz="1100" kern="1200" dirty="0">
                  <a:solidFill>
                    <a:schemeClr val="tx2"/>
                  </a:solidFill>
                </a:rPr>
                <a:t> Control </a:t>
              </a:r>
              <a:br>
                <a:rPr lang="en-US" sz="1100" kern="1200" dirty="0">
                  <a:solidFill>
                    <a:schemeClr val="tx2"/>
                  </a:solidFill>
                </a:rPr>
              </a:br>
              <a:r>
                <a:rPr lang="en-US" sz="1100" kern="1200" dirty="0">
                  <a:solidFill>
                    <a:schemeClr val="tx2"/>
                  </a:solidFill>
                </a:rPr>
                <a:t>(~20-25)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506C506F-007D-4E9A-96D4-5E7771CEB366}"/>
              </a:ext>
            </a:extLst>
          </p:cNvPr>
          <p:cNvGrpSpPr/>
          <p:nvPr/>
        </p:nvGrpSpPr>
        <p:grpSpPr>
          <a:xfrm>
            <a:off x="6705958" y="1197555"/>
            <a:ext cx="1111249" cy="3333749"/>
            <a:chOff x="2683583" y="1295093"/>
            <a:chExt cx="1111249" cy="3333749"/>
          </a:xfrm>
        </p:grpSpPr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764A85ED-5B24-4BE1-95D1-1DCEB228688B}"/>
                </a:ext>
              </a:extLst>
            </p:cNvPr>
            <p:cNvSpPr/>
            <p:nvPr/>
          </p:nvSpPr>
          <p:spPr>
            <a:xfrm>
              <a:off x="2683583" y="1295093"/>
              <a:ext cx="1111249" cy="555624"/>
            </a:xfrm>
            <a:custGeom>
              <a:avLst/>
              <a:gdLst>
                <a:gd name="connsiteX0" fmla="*/ 0 w 1111249"/>
                <a:gd name="connsiteY0" fmla="*/ 55562 h 555624"/>
                <a:gd name="connsiteX1" fmla="*/ 55562 w 1111249"/>
                <a:gd name="connsiteY1" fmla="*/ 0 h 555624"/>
                <a:gd name="connsiteX2" fmla="*/ 1055687 w 1111249"/>
                <a:gd name="connsiteY2" fmla="*/ 0 h 555624"/>
                <a:gd name="connsiteX3" fmla="*/ 1111249 w 1111249"/>
                <a:gd name="connsiteY3" fmla="*/ 55562 h 555624"/>
                <a:gd name="connsiteX4" fmla="*/ 1111249 w 1111249"/>
                <a:gd name="connsiteY4" fmla="*/ 500062 h 555624"/>
                <a:gd name="connsiteX5" fmla="*/ 1055687 w 1111249"/>
                <a:gd name="connsiteY5" fmla="*/ 555624 h 555624"/>
                <a:gd name="connsiteX6" fmla="*/ 55562 w 1111249"/>
                <a:gd name="connsiteY6" fmla="*/ 555624 h 555624"/>
                <a:gd name="connsiteX7" fmla="*/ 0 w 1111249"/>
                <a:gd name="connsiteY7" fmla="*/ 500062 h 555624"/>
                <a:gd name="connsiteX8" fmla="*/ 0 w 1111249"/>
                <a:gd name="connsiteY8" fmla="*/ 55562 h 555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11249" h="555624">
                  <a:moveTo>
                    <a:pt x="0" y="55562"/>
                  </a:moveTo>
                  <a:cubicBezTo>
                    <a:pt x="0" y="24876"/>
                    <a:pt x="24876" y="0"/>
                    <a:pt x="55562" y="0"/>
                  </a:cubicBezTo>
                  <a:lnTo>
                    <a:pt x="1055687" y="0"/>
                  </a:lnTo>
                  <a:cubicBezTo>
                    <a:pt x="1086373" y="0"/>
                    <a:pt x="1111249" y="24876"/>
                    <a:pt x="1111249" y="55562"/>
                  </a:cubicBezTo>
                  <a:lnTo>
                    <a:pt x="1111249" y="500062"/>
                  </a:lnTo>
                  <a:cubicBezTo>
                    <a:pt x="1111249" y="530748"/>
                    <a:pt x="1086373" y="555624"/>
                    <a:pt x="1055687" y="555624"/>
                  </a:cubicBezTo>
                  <a:lnTo>
                    <a:pt x="55562" y="555624"/>
                  </a:lnTo>
                  <a:cubicBezTo>
                    <a:pt x="24876" y="555624"/>
                    <a:pt x="0" y="530748"/>
                    <a:pt x="0" y="500062"/>
                  </a:cubicBezTo>
                  <a:lnTo>
                    <a:pt x="0" y="55562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8659" tIns="37864" rIns="48659" bIns="37864" numCol="1" spcCol="1270" anchor="ctr" anchorCtr="0">
              <a:noAutofit/>
            </a:bodyPr>
            <a:lstStyle/>
            <a:p>
              <a:pPr algn="ctr" defTabSz="755650">
                <a:spcBef>
                  <a:spcPct val="0"/>
                </a:spcBef>
              </a:pPr>
              <a:r>
                <a:rPr lang="en-US" sz="1200" b="1" dirty="0"/>
                <a:t>$1.5B</a:t>
              </a:r>
            </a:p>
            <a:p>
              <a:pPr algn="ctr" defTabSz="755650">
                <a:spcBef>
                  <a:spcPct val="0"/>
                </a:spcBef>
              </a:pPr>
              <a:r>
                <a:rPr lang="en-US" sz="1200" b="1" dirty="0"/>
                <a:t>Large PE or Public</a:t>
              </a: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A615205-31A0-4DC8-9F7B-53BFC8B4FA71}"/>
                </a:ext>
              </a:extLst>
            </p:cNvPr>
            <p:cNvSpPr/>
            <p:nvPr/>
          </p:nvSpPr>
          <p:spPr>
            <a:xfrm>
              <a:off x="2794708" y="1850718"/>
              <a:ext cx="111125" cy="416718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416718"/>
                  </a:lnTo>
                  <a:lnTo>
                    <a:pt x="111125" y="416718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502150FD-429F-4FEA-B8D0-ED6A498CD8A0}"/>
                </a:ext>
              </a:extLst>
            </p:cNvPr>
            <p:cNvSpPr/>
            <p:nvPr/>
          </p:nvSpPr>
          <p:spPr>
            <a:xfrm>
              <a:off x="2905833" y="1989624"/>
              <a:ext cx="888999" cy="555624"/>
            </a:xfrm>
            <a:custGeom>
              <a:avLst/>
              <a:gdLst>
                <a:gd name="connsiteX0" fmla="*/ 0 w 888999"/>
                <a:gd name="connsiteY0" fmla="*/ 55562 h 555624"/>
                <a:gd name="connsiteX1" fmla="*/ 55562 w 888999"/>
                <a:gd name="connsiteY1" fmla="*/ 0 h 555624"/>
                <a:gd name="connsiteX2" fmla="*/ 833437 w 888999"/>
                <a:gd name="connsiteY2" fmla="*/ 0 h 555624"/>
                <a:gd name="connsiteX3" fmla="*/ 888999 w 888999"/>
                <a:gd name="connsiteY3" fmla="*/ 55562 h 555624"/>
                <a:gd name="connsiteX4" fmla="*/ 888999 w 888999"/>
                <a:gd name="connsiteY4" fmla="*/ 500062 h 555624"/>
                <a:gd name="connsiteX5" fmla="*/ 833437 w 888999"/>
                <a:gd name="connsiteY5" fmla="*/ 555624 h 555624"/>
                <a:gd name="connsiteX6" fmla="*/ 55562 w 888999"/>
                <a:gd name="connsiteY6" fmla="*/ 555624 h 555624"/>
                <a:gd name="connsiteX7" fmla="*/ 0 w 888999"/>
                <a:gd name="connsiteY7" fmla="*/ 500062 h 555624"/>
                <a:gd name="connsiteX8" fmla="*/ 0 w 888999"/>
                <a:gd name="connsiteY8" fmla="*/ 55562 h 555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8999" h="555624">
                  <a:moveTo>
                    <a:pt x="0" y="55562"/>
                  </a:moveTo>
                  <a:cubicBezTo>
                    <a:pt x="0" y="24876"/>
                    <a:pt x="24876" y="0"/>
                    <a:pt x="55562" y="0"/>
                  </a:cubicBezTo>
                  <a:lnTo>
                    <a:pt x="833437" y="0"/>
                  </a:lnTo>
                  <a:cubicBezTo>
                    <a:pt x="864123" y="0"/>
                    <a:pt x="888999" y="24876"/>
                    <a:pt x="888999" y="55562"/>
                  </a:cubicBezTo>
                  <a:lnTo>
                    <a:pt x="888999" y="500062"/>
                  </a:lnTo>
                  <a:cubicBezTo>
                    <a:pt x="888999" y="530748"/>
                    <a:pt x="864123" y="555624"/>
                    <a:pt x="833437" y="555624"/>
                  </a:cubicBezTo>
                  <a:lnTo>
                    <a:pt x="55562" y="555624"/>
                  </a:lnTo>
                  <a:cubicBezTo>
                    <a:pt x="24876" y="555624"/>
                    <a:pt x="0" y="530748"/>
                    <a:pt x="0" y="500062"/>
                  </a:cubicBezTo>
                  <a:lnTo>
                    <a:pt x="0" y="55562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7229" tIns="30244" rIns="37229" bIns="30244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100" kern="1200" dirty="0">
                  <a:solidFill>
                    <a:schemeClr val="tx2"/>
                  </a:solidFill>
                </a:rPr>
                <a:t>Accounting, Collections, Credit (34)</a:t>
              </a: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E0B58B61-38AE-483B-BEA7-1B6867FA170A}"/>
                </a:ext>
              </a:extLst>
            </p:cNvPr>
            <p:cNvSpPr/>
            <p:nvPr/>
          </p:nvSpPr>
          <p:spPr>
            <a:xfrm>
              <a:off x="2794708" y="1850718"/>
              <a:ext cx="111125" cy="111124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111249"/>
                  </a:lnTo>
                  <a:lnTo>
                    <a:pt x="111125" y="1111249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0AE3F960-F801-424E-AF3E-95E37AD2AD1C}"/>
                </a:ext>
              </a:extLst>
            </p:cNvPr>
            <p:cNvSpPr/>
            <p:nvPr/>
          </p:nvSpPr>
          <p:spPr>
            <a:xfrm>
              <a:off x="2905833" y="2684156"/>
              <a:ext cx="888999" cy="555624"/>
            </a:xfrm>
            <a:custGeom>
              <a:avLst/>
              <a:gdLst>
                <a:gd name="connsiteX0" fmla="*/ 0 w 888999"/>
                <a:gd name="connsiteY0" fmla="*/ 55562 h 555624"/>
                <a:gd name="connsiteX1" fmla="*/ 55562 w 888999"/>
                <a:gd name="connsiteY1" fmla="*/ 0 h 555624"/>
                <a:gd name="connsiteX2" fmla="*/ 833437 w 888999"/>
                <a:gd name="connsiteY2" fmla="*/ 0 h 555624"/>
                <a:gd name="connsiteX3" fmla="*/ 888999 w 888999"/>
                <a:gd name="connsiteY3" fmla="*/ 55562 h 555624"/>
                <a:gd name="connsiteX4" fmla="*/ 888999 w 888999"/>
                <a:gd name="connsiteY4" fmla="*/ 500062 h 555624"/>
                <a:gd name="connsiteX5" fmla="*/ 833437 w 888999"/>
                <a:gd name="connsiteY5" fmla="*/ 555624 h 555624"/>
                <a:gd name="connsiteX6" fmla="*/ 55562 w 888999"/>
                <a:gd name="connsiteY6" fmla="*/ 555624 h 555624"/>
                <a:gd name="connsiteX7" fmla="*/ 0 w 888999"/>
                <a:gd name="connsiteY7" fmla="*/ 500062 h 555624"/>
                <a:gd name="connsiteX8" fmla="*/ 0 w 888999"/>
                <a:gd name="connsiteY8" fmla="*/ 55562 h 555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8999" h="555624">
                  <a:moveTo>
                    <a:pt x="0" y="55562"/>
                  </a:moveTo>
                  <a:cubicBezTo>
                    <a:pt x="0" y="24876"/>
                    <a:pt x="24876" y="0"/>
                    <a:pt x="55562" y="0"/>
                  </a:cubicBezTo>
                  <a:lnTo>
                    <a:pt x="833437" y="0"/>
                  </a:lnTo>
                  <a:cubicBezTo>
                    <a:pt x="864123" y="0"/>
                    <a:pt x="888999" y="24876"/>
                    <a:pt x="888999" y="55562"/>
                  </a:cubicBezTo>
                  <a:lnTo>
                    <a:pt x="888999" y="500062"/>
                  </a:lnTo>
                  <a:cubicBezTo>
                    <a:pt x="888999" y="530748"/>
                    <a:pt x="864123" y="555624"/>
                    <a:pt x="833437" y="555624"/>
                  </a:cubicBezTo>
                  <a:lnTo>
                    <a:pt x="55562" y="555624"/>
                  </a:lnTo>
                  <a:cubicBezTo>
                    <a:pt x="24876" y="555624"/>
                    <a:pt x="0" y="530748"/>
                    <a:pt x="0" y="500062"/>
                  </a:cubicBezTo>
                  <a:lnTo>
                    <a:pt x="0" y="55562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7229" tIns="30244" rIns="37229" bIns="30244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100" kern="1200" dirty="0">
                  <a:solidFill>
                    <a:schemeClr val="tx2"/>
                  </a:solidFill>
                </a:rPr>
                <a:t>Finance, Treasury, PC, Biz Ops (19)</a:t>
              </a: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EDF1478B-EBBE-4219-9331-E571221E19FA}"/>
                </a:ext>
              </a:extLst>
            </p:cNvPr>
            <p:cNvSpPr/>
            <p:nvPr/>
          </p:nvSpPr>
          <p:spPr>
            <a:xfrm>
              <a:off x="2794708" y="1850718"/>
              <a:ext cx="111125" cy="1805781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805781"/>
                  </a:lnTo>
                  <a:lnTo>
                    <a:pt x="111125" y="1805781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51DDCEB3-0C73-4951-8F1C-1EEE31E8F035}"/>
                </a:ext>
              </a:extLst>
            </p:cNvPr>
            <p:cNvSpPr/>
            <p:nvPr/>
          </p:nvSpPr>
          <p:spPr>
            <a:xfrm>
              <a:off x="2905833" y="3378687"/>
              <a:ext cx="888999" cy="555624"/>
            </a:xfrm>
            <a:custGeom>
              <a:avLst/>
              <a:gdLst>
                <a:gd name="connsiteX0" fmla="*/ 0 w 888999"/>
                <a:gd name="connsiteY0" fmla="*/ 55562 h 555624"/>
                <a:gd name="connsiteX1" fmla="*/ 55562 w 888999"/>
                <a:gd name="connsiteY1" fmla="*/ 0 h 555624"/>
                <a:gd name="connsiteX2" fmla="*/ 833437 w 888999"/>
                <a:gd name="connsiteY2" fmla="*/ 0 h 555624"/>
                <a:gd name="connsiteX3" fmla="*/ 888999 w 888999"/>
                <a:gd name="connsiteY3" fmla="*/ 55562 h 555624"/>
                <a:gd name="connsiteX4" fmla="*/ 888999 w 888999"/>
                <a:gd name="connsiteY4" fmla="*/ 500062 h 555624"/>
                <a:gd name="connsiteX5" fmla="*/ 833437 w 888999"/>
                <a:gd name="connsiteY5" fmla="*/ 555624 h 555624"/>
                <a:gd name="connsiteX6" fmla="*/ 55562 w 888999"/>
                <a:gd name="connsiteY6" fmla="*/ 555624 h 555624"/>
                <a:gd name="connsiteX7" fmla="*/ 0 w 888999"/>
                <a:gd name="connsiteY7" fmla="*/ 500062 h 555624"/>
                <a:gd name="connsiteX8" fmla="*/ 0 w 888999"/>
                <a:gd name="connsiteY8" fmla="*/ 55562 h 555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8999" h="555624">
                  <a:moveTo>
                    <a:pt x="0" y="55562"/>
                  </a:moveTo>
                  <a:cubicBezTo>
                    <a:pt x="0" y="24876"/>
                    <a:pt x="24876" y="0"/>
                    <a:pt x="55562" y="0"/>
                  </a:cubicBezTo>
                  <a:lnTo>
                    <a:pt x="833437" y="0"/>
                  </a:lnTo>
                  <a:cubicBezTo>
                    <a:pt x="864123" y="0"/>
                    <a:pt x="888999" y="24876"/>
                    <a:pt x="888999" y="55562"/>
                  </a:cubicBezTo>
                  <a:lnTo>
                    <a:pt x="888999" y="500062"/>
                  </a:lnTo>
                  <a:cubicBezTo>
                    <a:pt x="888999" y="530748"/>
                    <a:pt x="864123" y="555624"/>
                    <a:pt x="833437" y="555624"/>
                  </a:cubicBezTo>
                  <a:lnTo>
                    <a:pt x="55562" y="555624"/>
                  </a:lnTo>
                  <a:cubicBezTo>
                    <a:pt x="24876" y="555624"/>
                    <a:pt x="0" y="530748"/>
                    <a:pt x="0" y="500062"/>
                  </a:cubicBezTo>
                  <a:lnTo>
                    <a:pt x="0" y="55562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7229" tIns="30244" rIns="37229" bIns="30244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100" kern="1200" dirty="0">
                  <a:solidFill>
                    <a:schemeClr val="tx2"/>
                  </a:solidFill>
                </a:rPr>
                <a:t>Order Management</a:t>
              </a:r>
              <a:br>
                <a:rPr lang="en-US" sz="1100" kern="1200" dirty="0">
                  <a:solidFill>
                    <a:schemeClr val="tx2"/>
                  </a:solidFill>
                </a:rPr>
              </a:br>
              <a:r>
                <a:rPr lang="en-US" sz="1100" kern="1200" dirty="0">
                  <a:solidFill>
                    <a:schemeClr val="tx2"/>
                  </a:solidFill>
                </a:rPr>
                <a:t>(50)</a:t>
              </a: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1441A846-DBC4-4855-8FBB-14FC3364AB2D}"/>
                </a:ext>
              </a:extLst>
            </p:cNvPr>
            <p:cNvSpPr/>
            <p:nvPr/>
          </p:nvSpPr>
          <p:spPr>
            <a:xfrm>
              <a:off x="2794708" y="1850718"/>
              <a:ext cx="111125" cy="2500312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2500312"/>
                  </a:lnTo>
                  <a:lnTo>
                    <a:pt x="111125" y="2500312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070D8857-FBB5-48FE-BA4C-28D5C387B212}"/>
                </a:ext>
              </a:extLst>
            </p:cNvPr>
            <p:cNvSpPr/>
            <p:nvPr/>
          </p:nvSpPr>
          <p:spPr>
            <a:xfrm>
              <a:off x="2905833" y="4073218"/>
              <a:ext cx="888999" cy="555624"/>
            </a:xfrm>
            <a:custGeom>
              <a:avLst/>
              <a:gdLst>
                <a:gd name="connsiteX0" fmla="*/ 0 w 888999"/>
                <a:gd name="connsiteY0" fmla="*/ 55562 h 555624"/>
                <a:gd name="connsiteX1" fmla="*/ 55562 w 888999"/>
                <a:gd name="connsiteY1" fmla="*/ 0 h 555624"/>
                <a:gd name="connsiteX2" fmla="*/ 833437 w 888999"/>
                <a:gd name="connsiteY2" fmla="*/ 0 h 555624"/>
                <a:gd name="connsiteX3" fmla="*/ 888999 w 888999"/>
                <a:gd name="connsiteY3" fmla="*/ 55562 h 555624"/>
                <a:gd name="connsiteX4" fmla="*/ 888999 w 888999"/>
                <a:gd name="connsiteY4" fmla="*/ 500062 h 555624"/>
                <a:gd name="connsiteX5" fmla="*/ 833437 w 888999"/>
                <a:gd name="connsiteY5" fmla="*/ 555624 h 555624"/>
                <a:gd name="connsiteX6" fmla="*/ 55562 w 888999"/>
                <a:gd name="connsiteY6" fmla="*/ 555624 h 555624"/>
                <a:gd name="connsiteX7" fmla="*/ 0 w 888999"/>
                <a:gd name="connsiteY7" fmla="*/ 500062 h 555624"/>
                <a:gd name="connsiteX8" fmla="*/ 0 w 888999"/>
                <a:gd name="connsiteY8" fmla="*/ 55562 h 555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8999" h="555624">
                  <a:moveTo>
                    <a:pt x="0" y="55562"/>
                  </a:moveTo>
                  <a:cubicBezTo>
                    <a:pt x="0" y="24876"/>
                    <a:pt x="24876" y="0"/>
                    <a:pt x="55562" y="0"/>
                  </a:cubicBezTo>
                  <a:lnTo>
                    <a:pt x="833437" y="0"/>
                  </a:lnTo>
                  <a:cubicBezTo>
                    <a:pt x="864123" y="0"/>
                    <a:pt x="888999" y="24876"/>
                    <a:pt x="888999" y="55562"/>
                  </a:cubicBezTo>
                  <a:lnTo>
                    <a:pt x="888999" y="500062"/>
                  </a:lnTo>
                  <a:cubicBezTo>
                    <a:pt x="888999" y="530748"/>
                    <a:pt x="864123" y="555624"/>
                    <a:pt x="833437" y="555624"/>
                  </a:cubicBezTo>
                  <a:lnTo>
                    <a:pt x="55562" y="555624"/>
                  </a:lnTo>
                  <a:cubicBezTo>
                    <a:pt x="24876" y="555624"/>
                    <a:pt x="0" y="530748"/>
                    <a:pt x="0" y="500062"/>
                  </a:cubicBezTo>
                  <a:lnTo>
                    <a:pt x="0" y="55562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7229" tIns="30244" rIns="37229" bIns="30244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100" kern="1200" dirty="0">
                  <a:solidFill>
                    <a:schemeClr val="tx2"/>
                  </a:solidFill>
                </a:rPr>
                <a:t>Facilities</a:t>
              </a:r>
              <a:br>
                <a:rPr lang="en-US" sz="1100" kern="1200" dirty="0">
                  <a:solidFill>
                    <a:schemeClr val="tx2"/>
                  </a:solidFill>
                </a:rPr>
              </a:br>
              <a:r>
                <a:rPr lang="en-US" sz="1100" kern="1200" dirty="0">
                  <a:solidFill>
                    <a:schemeClr val="tx2"/>
                  </a:solidFill>
                </a:rPr>
                <a:t>(3)</a:t>
              </a:r>
            </a:p>
          </p:txBody>
        </p:sp>
      </p:grpSp>
      <p:sp>
        <p:nvSpPr>
          <p:cNvPr id="98" name="Google Shape;83;p10">
            <a:extLst>
              <a:ext uri="{FF2B5EF4-FFF2-40B4-BE49-F238E27FC236}">
                <a16:creationId xmlns:a16="http://schemas.microsoft.com/office/drawing/2014/main" id="{E2B77E64-9C8D-4D53-92FF-7058FBA69A39}"/>
              </a:ext>
            </a:extLst>
          </p:cNvPr>
          <p:cNvSpPr txBox="1"/>
          <p:nvPr/>
        </p:nvSpPr>
        <p:spPr>
          <a:xfrm>
            <a:off x="8607375" y="1127695"/>
            <a:ext cx="3427713" cy="4820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39700" fontAlgn="base"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defRPr/>
            </a:pPr>
            <a:r>
              <a:rPr lang="en-US" i="1" dirty="0">
                <a:solidFill>
                  <a:schemeClr val="tx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Each company structure is unique and org charts are often the result of individual leader’s strengths and weaknesses</a:t>
            </a:r>
          </a:p>
          <a:p>
            <a:pPr marL="139700" fontAlgn="base"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defRPr/>
            </a:pPr>
            <a:endParaRPr lang="en-US" i="1" dirty="0">
              <a:solidFill>
                <a:schemeClr val="tx2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marL="139700" fontAlgn="base"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defRPr/>
            </a:pPr>
            <a:r>
              <a:rPr lang="en-US" i="1" dirty="0">
                <a:solidFill>
                  <a:schemeClr val="tx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Smaller companies may mean CFO has greater span of control versus larger companies with more executive leadership</a:t>
            </a:r>
          </a:p>
          <a:p>
            <a:pPr marL="139700" fontAlgn="base"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defRPr/>
            </a:pPr>
            <a:endParaRPr lang="en-US" i="1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marL="139700" fontAlgn="base"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defRPr/>
            </a:pPr>
            <a:endParaRPr lang="en-US" i="1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</p:txBody>
      </p:sp>
      <p:sp>
        <p:nvSpPr>
          <p:cNvPr id="100" name="Freeform: Shape 99">
            <a:extLst>
              <a:ext uri="{FF2B5EF4-FFF2-40B4-BE49-F238E27FC236}">
                <a16:creationId xmlns:a16="http://schemas.microsoft.com/office/drawing/2014/main" id="{82D657E9-18DC-46AF-8C68-67858F5CB0A1}"/>
              </a:ext>
            </a:extLst>
          </p:cNvPr>
          <p:cNvSpPr/>
          <p:nvPr/>
        </p:nvSpPr>
        <p:spPr>
          <a:xfrm>
            <a:off x="1266392" y="5920367"/>
            <a:ext cx="888999" cy="369333"/>
          </a:xfrm>
          <a:custGeom>
            <a:avLst/>
            <a:gdLst>
              <a:gd name="connsiteX0" fmla="*/ 0 w 888999"/>
              <a:gd name="connsiteY0" fmla="*/ 55562 h 555624"/>
              <a:gd name="connsiteX1" fmla="*/ 55562 w 888999"/>
              <a:gd name="connsiteY1" fmla="*/ 0 h 555624"/>
              <a:gd name="connsiteX2" fmla="*/ 833437 w 888999"/>
              <a:gd name="connsiteY2" fmla="*/ 0 h 555624"/>
              <a:gd name="connsiteX3" fmla="*/ 888999 w 888999"/>
              <a:gd name="connsiteY3" fmla="*/ 55562 h 555624"/>
              <a:gd name="connsiteX4" fmla="*/ 888999 w 888999"/>
              <a:gd name="connsiteY4" fmla="*/ 500062 h 555624"/>
              <a:gd name="connsiteX5" fmla="*/ 833437 w 888999"/>
              <a:gd name="connsiteY5" fmla="*/ 555624 h 555624"/>
              <a:gd name="connsiteX6" fmla="*/ 55562 w 888999"/>
              <a:gd name="connsiteY6" fmla="*/ 555624 h 555624"/>
              <a:gd name="connsiteX7" fmla="*/ 0 w 888999"/>
              <a:gd name="connsiteY7" fmla="*/ 500062 h 555624"/>
              <a:gd name="connsiteX8" fmla="*/ 0 w 888999"/>
              <a:gd name="connsiteY8" fmla="*/ 55562 h 55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8999" h="555624">
                <a:moveTo>
                  <a:pt x="0" y="55562"/>
                </a:moveTo>
                <a:cubicBezTo>
                  <a:pt x="0" y="24876"/>
                  <a:pt x="24876" y="0"/>
                  <a:pt x="55562" y="0"/>
                </a:cubicBezTo>
                <a:lnTo>
                  <a:pt x="833437" y="0"/>
                </a:lnTo>
                <a:cubicBezTo>
                  <a:pt x="864123" y="0"/>
                  <a:pt x="888999" y="24876"/>
                  <a:pt x="888999" y="55562"/>
                </a:cubicBezTo>
                <a:lnTo>
                  <a:pt x="888999" y="500062"/>
                </a:lnTo>
                <a:cubicBezTo>
                  <a:pt x="888999" y="530748"/>
                  <a:pt x="864123" y="555624"/>
                  <a:pt x="833437" y="555624"/>
                </a:cubicBezTo>
                <a:lnTo>
                  <a:pt x="55562" y="555624"/>
                </a:lnTo>
                <a:cubicBezTo>
                  <a:pt x="24876" y="555624"/>
                  <a:pt x="0" y="530748"/>
                  <a:pt x="0" y="500062"/>
                </a:cubicBezTo>
                <a:lnTo>
                  <a:pt x="0" y="5556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7229" tIns="30244" rIns="37229" bIns="30244" numCol="1" spcCol="1270" anchor="ctr" anchorCtr="0">
            <a:noAutofit/>
          </a:bodyPr>
          <a:lstStyle/>
          <a:p>
            <a:pPr marL="0" lvl="0" indent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100" b="1" kern="1200" dirty="0">
                <a:solidFill>
                  <a:schemeClr val="accent1">
                    <a:lumMod val="50000"/>
                  </a:schemeClr>
                </a:solidFill>
              </a:rPr>
              <a:t>16-20 FTEs</a:t>
            </a:r>
          </a:p>
        </p:txBody>
      </p:sp>
      <p:sp>
        <p:nvSpPr>
          <p:cNvPr id="102" name="Freeform: Shape 101">
            <a:extLst>
              <a:ext uri="{FF2B5EF4-FFF2-40B4-BE49-F238E27FC236}">
                <a16:creationId xmlns:a16="http://schemas.microsoft.com/office/drawing/2014/main" id="{65BF9FA4-A054-40D1-927B-961D54E6D828}"/>
              </a:ext>
            </a:extLst>
          </p:cNvPr>
          <p:cNvSpPr/>
          <p:nvPr/>
        </p:nvSpPr>
        <p:spPr>
          <a:xfrm>
            <a:off x="5137916" y="3189628"/>
            <a:ext cx="888998" cy="369333"/>
          </a:xfrm>
          <a:custGeom>
            <a:avLst/>
            <a:gdLst>
              <a:gd name="connsiteX0" fmla="*/ 0 w 888999"/>
              <a:gd name="connsiteY0" fmla="*/ 55562 h 555624"/>
              <a:gd name="connsiteX1" fmla="*/ 55562 w 888999"/>
              <a:gd name="connsiteY1" fmla="*/ 0 h 555624"/>
              <a:gd name="connsiteX2" fmla="*/ 833437 w 888999"/>
              <a:gd name="connsiteY2" fmla="*/ 0 h 555624"/>
              <a:gd name="connsiteX3" fmla="*/ 888999 w 888999"/>
              <a:gd name="connsiteY3" fmla="*/ 55562 h 555624"/>
              <a:gd name="connsiteX4" fmla="*/ 888999 w 888999"/>
              <a:gd name="connsiteY4" fmla="*/ 500062 h 555624"/>
              <a:gd name="connsiteX5" fmla="*/ 833437 w 888999"/>
              <a:gd name="connsiteY5" fmla="*/ 555624 h 555624"/>
              <a:gd name="connsiteX6" fmla="*/ 55562 w 888999"/>
              <a:gd name="connsiteY6" fmla="*/ 555624 h 555624"/>
              <a:gd name="connsiteX7" fmla="*/ 0 w 888999"/>
              <a:gd name="connsiteY7" fmla="*/ 500062 h 555624"/>
              <a:gd name="connsiteX8" fmla="*/ 0 w 888999"/>
              <a:gd name="connsiteY8" fmla="*/ 55562 h 55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8999" h="555624">
                <a:moveTo>
                  <a:pt x="0" y="55562"/>
                </a:moveTo>
                <a:cubicBezTo>
                  <a:pt x="0" y="24876"/>
                  <a:pt x="24876" y="0"/>
                  <a:pt x="55562" y="0"/>
                </a:cubicBezTo>
                <a:lnTo>
                  <a:pt x="833437" y="0"/>
                </a:lnTo>
                <a:cubicBezTo>
                  <a:pt x="864123" y="0"/>
                  <a:pt x="888999" y="24876"/>
                  <a:pt x="888999" y="55562"/>
                </a:cubicBezTo>
                <a:lnTo>
                  <a:pt x="888999" y="500062"/>
                </a:lnTo>
                <a:cubicBezTo>
                  <a:pt x="888999" y="530748"/>
                  <a:pt x="864123" y="555624"/>
                  <a:pt x="833437" y="555624"/>
                </a:cubicBezTo>
                <a:lnTo>
                  <a:pt x="55562" y="555624"/>
                </a:lnTo>
                <a:cubicBezTo>
                  <a:pt x="24876" y="555624"/>
                  <a:pt x="0" y="530748"/>
                  <a:pt x="0" y="500062"/>
                </a:cubicBezTo>
                <a:lnTo>
                  <a:pt x="0" y="5556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7229" tIns="30244" rIns="37229" bIns="30244" numCol="1" spcCol="1270" anchor="ctr" anchorCtr="0">
            <a:noAutofit/>
          </a:bodyPr>
          <a:lstStyle/>
          <a:p>
            <a:pPr marL="0" lvl="0" indent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100" b="1" kern="1200" dirty="0">
                <a:solidFill>
                  <a:schemeClr val="accent1">
                    <a:lumMod val="50000"/>
                  </a:schemeClr>
                </a:solidFill>
              </a:rPr>
              <a:t>35-45 FTEs</a:t>
            </a:r>
          </a:p>
        </p:txBody>
      </p:sp>
      <p:sp>
        <p:nvSpPr>
          <p:cNvPr id="103" name="Freeform: Shape 102">
            <a:extLst>
              <a:ext uri="{FF2B5EF4-FFF2-40B4-BE49-F238E27FC236}">
                <a16:creationId xmlns:a16="http://schemas.microsoft.com/office/drawing/2014/main" id="{B409E461-E258-4EB0-A7B4-02B0A43C3C0B}"/>
              </a:ext>
            </a:extLst>
          </p:cNvPr>
          <p:cNvSpPr/>
          <p:nvPr/>
        </p:nvSpPr>
        <p:spPr>
          <a:xfrm>
            <a:off x="6928209" y="4578690"/>
            <a:ext cx="888998" cy="369333"/>
          </a:xfrm>
          <a:custGeom>
            <a:avLst/>
            <a:gdLst>
              <a:gd name="connsiteX0" fmla="*/ 0 w 888999"/>
              <a:gd name="connsiteY0" fmla="*/ 55562 h 555624"/>
              <a:gd name="connsiteX1" fmla="*/ 55562 w 888999"/>
              <a:gd name="connsiteY1" fmla="*/ 0 h 555624"/>
              <a:gd name="connsiteX2" fmla="*/ 833437 w 888999"/>
              <a:gd name="connsiteY2" fmla="*/ 0 h 555624"/>
              <a:gd name="connsiteX3" fmla="*/ 888999 w 888999"/>
              <a:gd name="connsiteY3" fmla="*/ 55562 h 555624"/>
              <a:gd name="connsiteX4" fmla="*/ 888999 w 888999"/>
              <a:gd name="connsiteY4" fmla="*/ 500062 h 555624"/>
              <a:gd name="connsiteX5" fmla="*/ 833437 w 888999"/>
              <a:gd name="connsiteY5" fmla="*/ 555624 h 555624"/>
              <a:gd name="connsiteX6" fmla="*/ 55562 w 888999"/>
              <a:gd name="connsiteY6" fmla="*/ 555624 h 555624"/>
              <a:gd name="connsiteX7" fmla="*/ 0 w 888999"/>
              <a:gd name="connsiteY7" fmla="*/ 500062 h 555624"/>
              <a:gd name="connsiteX8" fmla="*/ 0 w 888999"/>
              <a:gd name="connsiteY8" fmla="*/ 55562 h 55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8999" h="555624">
                <a:moveTo>
                  <a:pt x="0" y="55562"/>
                </a:moveTo>
                <a:cubicBezTo>
                  <a:pt x="0" y="24876"/>
                  <a:pt x="24876" y="0"/>
                  <a:pt x="55562" y="0"/>
                </a:cubicBezTo>
                <a:lnTo>
                  <a:pt x="833437" y="0"/>
                </a:lnTo>
                <a:cubicBezTo>
                  <a:pt x="864123" y="0"/>
                  <a:pt x="888999" y="24876"/>
                  <a:pt x="888999" y="55562"/>
                </a:cubicBezTo>
                <a:lnTo>
                  <a:pt x="888999" y="500062"/>
                </a:lnTo>
                <a:cubicBezTo>
                  <a:pt x="888999" y="530748"/>
                  <a:pt x="864123" y="555624"/>
                  <a:pt x="833437" y="555624"/>
                </a:cubicBezTo>
                <a:lnTo>
                  <a:pt x="55562" y="555624"/>
                </a:lnTo>
                <a:cubicBezTo>
                  <a:pt x="24876" y="555624"/>
                  <a:pt x="0" y="530748"/>
                  <a:pt x="0" y="500062"/>
                </a:cubicBezTo>
                <a:lnTo>
                  <a:pt x="0" y="5556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7229" tIns="30244" rIns="37229" bIns="30244" numCol="1" spcCol="1270" anchor="ctr" anchorCtr="0">
            <a:noAutofit/>
          </a:bodyPr>
          <a:lstStyle/>
          <a:p>
            <a:pPr marL="0" lvl="0" indent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100" b="1" kern="1200" dirty="0">
                <a:solidFill>
                  <a:schemeClr val="accent1">
                    <a:lumMod val="50000"/>
                  </a:schemeClr>
                </a:solidFill>
              </a:rPr>
              <a:t>105 FTEs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3036B45-E777-49C3-7DFF-319E1A89138C}"/>
              </a:ext>
            </a:extLst>
          </p:cNvPr>
          <p:cNvSpPr/>
          <p:nvPr/>
        </p:nvSpPr>
        <p:spPr>
          <a:xfrm>
            <a:off x="5175410" y="3697867"/>
            <a:ext cx="888999" cy="555624"/>
          </a:xfrm>
          <a:prstGeom prst="roundRect">
            <a:avLst/>
          </a:prstGeom>
          <a:noFill/>
          <a:ln>
            <a:solidFill>
              <a:srgbClr val="F793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2"/>
                </a:solidFill>
              </a:rPr>
              <a:t>Corp Dev</a:t>
            </a:r>
            <a:br>
              <a:rPr lang="en-US" sz="1100" dirty="0">
                <a:solidFill>
                  <a:schemeClr val="tx2"/>
                </a:solidFill>
              </a:rPr>
            </a:br>
            <a:r>
              <a:rPr lang="en-US" sz="1100" dirty="0">
                <a:solidFill>
                  <a:schemeClr val="tx2"/>
                </a:solidFill>
              </a:rPr>
              <a:t>(1)</a:t>
            </a:r>
          </a:p>
        </p:txBody>
      </p:sp>
      <p:cxnSp>
        <p:nvCxnSpPr>
          <p:cNvPr id="6" name="Connector: Elbow 5">
            <a:extLst>
              <a:ext uri="{FF2B5EF4-FFF2-40B4-BE49-F238E27FC236}">
                <a16:creationId xmlns:a16="http://schemas.microsoft.com/office/drawing/2014/main" id="{01B3D206-19A7-B7FC-76A4-227606F26FE0}"/>
              </a:ext>
            </a:extLst>
          </p:cNvPr>
          <p:cNvCxnSpPr>
            <a:cxnSpLocks/>
            <a:endCxn id="3" idx="1"/>
          </p:cNvCxnSpPr>
          <p:nvPr/>
        </p:nvCxnSpPr>
        <p:spPr>
          <a:xfrm rot="16200000" flipH="1">
            <a:off x="4545604" y="3345873"/>
            <a:ext cx="1111248" cy="148363"/>
          </a:xfrm>
          <a:prstGeom prst="bentConnector2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38211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63CB3-5792-4671-9B3A-0917AF8EA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1" y="236306"/>
            <a:ext cx="10194981" cy="797379"/>
          </a:xfrm>
        </p:spPr>
        <p:txBody>
          <a:bodyPr>
            <a:normAutofit/>
          </a:bodyPr>
          <a:lstStyle/>
          <a:p>
            <a:r>
              <a:rPr kumimoji="0" lang="en-US" sz="3200" b="1" i="0" u="none" strike="noStrike" kern="1200" cap="none" spc="-50" normalizeH="0" baseline="0" noProof="0" dirty="0">
                <a:ln>
                  <a:noFill/>
                </a:ln>
                <a:solidFill>
                  <a:srgbClr val="7CB4C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j-cs"/>
              </a:rPr>
              <a:t>Break-out Session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0B6264-7C89-4E74-AEAD-B1939382C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A45A0-4AD1-4694-A07F-B3BA13B983E2}" type="slidenum">
              <a:rPr lang="en-US" smtClean="0"/>
              <a:pPr/>
              <a:t>17</a:t>
            </a:fld>
            <a:endParaRPr lang="en-US" sz="1100" dirty="0"/>
          </a:p>
        </p:txBody>
      </p:sp>
      <p:sp>
        <p:nvSpPr>
          <p:cNvPr id="7" name="Google Shape;83;p10">
            <a:extLst>
              <a:ext uri="{FF2B5EF4-FFF2-40B4-BE49-F238E27FC236}">
                <a16:creationId xmlns:a16="http://schemas.microsoft.com/office/drawing/2014/main" id="{6E9966B2-EB89-264D-86A9-BB17C13FC148}"/>
              </a:ext>
            </a:extLst>
          </p:cNvPr>
          <p:cNvSpPr txBox="1"/>
          <p:nvPr/>
        </p:nvSpPr>
        <p:spPr>
          <a:xfrm>
            <a:off x="8661115" y="1602769"/>
            <a:ext cx="3530885" cy="4467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203200" fontAlgn="base"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Font typeface="Helvetica Neue"/>
              <a:buChar char="•"/>
              <a:defRPr/>
            </a:pP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Groups of 8 or so</a:t>
            </a:r>
          </a:p>
          <a:p>
            <a:pPr marL="342900" indent="-203200" fontAlgn="base"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Font typeface="Helvetica Neue"/>
              <a:buChar char="•"/>
              <a:defRPr/>
            </a:pPr>
            <a:endParaRPr lang="en-US" sz="1000" dirty="0">
              <a:solidFill>
                <a:schemeClr val="tx2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marL="342900" indent="-203200" fontAlgn="base"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Font typeface="Helvetica Neue"/>
              <a:buChar char="•"/>
              <a:defRPr/>
            </a:pP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15 minutes</a:t>
            </a:r>
          </a:p>
          <a:p>
            <a:pPr marL="342900" indent="-203200" fontAlgn="base"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Font typeface="Helvetica Neue"/>
              <a:buChar char="•"/>
              <a:defRPr/>
            </a:pPr>
            <a:endParaRPr lang="en-US" sz="1000" dirty="0">
              <a:solidFill>
                <a:schemeClr val="tx2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marL="342900" indent="-203200" fontAlgn="base"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Font typeface="Helvetica Neue"/>
              <a:buChar char="•"/>
              <a:defRPr/>
            </a:pP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You’ve just joined become the CFO of a government contractor company that has the following attributes</a:t>
            </a:r>
          </a:p>
          <a:p>
            <a:pPr marL="342900" indent="-203200" fontAlgn="base"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Font typeface="Helvetica Neue"/>
              <a:buChar char="•"/>
              <a:defRPr/>
            </a:pPr>
            <a:endParaRPr lang="en-US" sz="1000" dirty="0">
              <a:solidFill>
                <a:schemeClr val="tx2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marL="342900" indent="-203200" fontAlgn="base"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Font typeface="Helvetica Neue"/>
              <a:buChar char="•"/>
              <a:defRPr/>
            </a:pP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Where do you focus your time in first 30 days?</a:t>
            </a:r>
          </a:p>
          <a:p>
            <a:pPr marL="342900" indent="-203200" fontAlgn="base"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Font typeface="Helvetica Neue"/>
              <a:buChar char="•"/>
              <a:defRPr/>
            </a:pPr>
            <a:endParaRPr lang="en-US" sz="1000" dirty="0">
              <a:solidFill>
                <a:schemeClr val="tx2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marL="342900" indent="-203200" fontAlgn="base"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Font typeface="Helvetica Neue"/>
              <a:buChar char="•"/>
              <a:defRPr/>
            </a:pP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What are your high and low priority areas?</a:t>
            </a:r>
          </a:p>
          <a:p>
            <a:pPr marL="342900" indent="-203200" fontAlgn="base"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Font typeface="Helvetica Neue"/>
              <a:buChar char="•"/>
              <a:defRPr/>
            </a:pPr>
            <a:endParaRPr lang="en-US" sz="1000" dirty="0">
              <a:solidFill>
                <a:schemeClr val="tx2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marL="139700" fontAlgn="base"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defRPr/>
            </a:pPr>
            <a:r>
              <a:rPr lang="en-US" i="1" dirty="0">
                <a:solidFill>
                  <a:schemeClr val="tx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Which job would you want?  </a:t>
            </a:r>
            <a:br>
              <a:rPr lang="en-US" i="1" dirty="0">
                <a:solidFill>
                  <a:schemeClr val="tx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r>
              <a:rPr lang="en-US" i="1" dirty="0">
                <a:solidFill>
                  <a:schemeClr val="tx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Not want?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0BD99B-6195-3C4A-A74A-211148442771}"/>
              </a:ext>
            </a:extLst>
          </p:cNvPr>
          <p:cNvSpPr txBox="1"/>
          <p:nvPr/>
        </p:nvSpPr>
        <p:spPr>
          <a:xfrm>
            <a:off x="8667329" y="1182243"/>
            <a:ext cx="3500063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Let’s discuss….</a:t>
            </a:r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DA0F7B25-9FED-4991-B18D-90D205844D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1161487"/>
              </p:ext>
            </p:extLst>
          </p:nvPr>
        </p:nvGraphicFramePr>
        <p:xfrm>
          <a:off x="823178" y="1823202"/>
          <a:ext cx="6705084" cy="42473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6271">
                  <a:extLst>
                    <a:ext uri="{9D8B030D-6E8A-4147-A177-3AD203B41FA5}">
                      <a16:colId xmlns:a16="http://schemas.microsoft.com/office/drawing/2014/main" val="1094633972"/>
                    </a:ext>
                  </a:extLst>
                </a:gridCol>
                <a:gridCol w="1676271">
                  <a:extLst>
                    <a:ext uri="{9D8B030D-6E8A-4147-A177-3AD203B41FA5}">
                      <a16:colId xmlns:a16="http://schemas.microsoft.com/office/drawing/2014/main" val="187086703"/>
                    </a:ext>
                  </a:extLst>
                </a:gridCol>
                <a:gridCol w="1676271">
                  <a:extLst>
                    <a:ext uri="{9D8B030D-6E8A-4147-A177-3AD203B41FA5}">
                      <a16:colId xmlns:a16="http://schemas.microsoft.com/office/drawing/2014/main" val="3621647386"/>
                    </a:ext>
                  </a:extLst>
                </a:gridCol>
                <a:gridCol w="1676271">
                  <a:extLst>
                    <a:ext uri="{9D8B030D-6E8A-4147-A177-3AD203B41FA5}">
                      <a16:colId xmlns:a16="http://schemas.microsoft.com/office/drawing/2014/main" val="3435213199"/>
                    </a:ext>
                  </a:extLst>
                </a:gridCol>
              </a:tblGrid>
              <a:tr h="38915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A: $25m Rev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B: $75m Rev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C: $100m Rev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D: $200m Rev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184399"/>
                  </a:ext>
                </a:extLst>
              </a:tr>
              <a:tr h="674531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2"/>
                          </a:solidFill>
                        </a:rPr>
                        <a:t>Founder Led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2"/>
                          </a:solidFill>
                        </a:rPr>
                        <a:t>Recently acquired by 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2"/>
                          </a:solidFill>
                        </a:rPr>
                        <a:t>Founder Led with minority PE investment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2"/>
                          </a:solidFill>
                        </a:rPr>
                        <a:t>PE owner who is very active in sector (18 </a:t>
                      </a:r>
                      <a:r>
                        <a:rPr lang="en-US" sz="1200" dirty="0" err="1">
                          <a:solidFill>
                            <a:schemeClr val="tx2"/>
                          </a:solidFill>
                        </a:rPr>
                        <a:t>mo</a:t>
                      </a:r>
                      <a:r>
                        <a:rPr lang="en-US" sz="1200" dirty="0">
                          <a:solidFill>
                            <a:schemeClr val="tx2"/>
                          </a:solidFill>
                        </a:rPr>
                        <a:t> in)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1890892"/>
                  </a:ext>
                </a:extLst>
              </a:tr>
              <a:tr h="674531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2"/>
                          </a:solidFill>
                        </a:rPr>
                        <a:t>Nearly all SB set-aside, beginning transition to F&amp;O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2"/>
                          </a:solidFill>
                        </a:rPr>
                        <a:t>Still some SB contracts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2"/>
                          </a:solidFill>
                        </a:rPr>
                        <a:t>Looking to make company’s first acquisition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2"/>
                          </a:solidFill>
                        </a:rPr>
                        <a:t>Acquired 2 add-ons since PE investment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6901221"/>
                  </a:ext>
                </a:extLst>
              </a:tr>
              <a:tr h="389151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2"/>
                          </a:solidFill>
                        </a:rPr>
                        <a:t>No Debt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2"/>
                          </a:solidFill>
                        </a:rPr>
                        <a:t>2-3x leverage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2"/>
                          </a:solidFill>
                        </a:rPr>
                        <a:t>No debt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2"/>
                          </a:solidFill>
                        </a:rPr>
                        <a:t>Highly levered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2754904"/>
                  </a:ext>
                </a:extLst>
              </a:tr>
              <a:tr h="481808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2"/>
                          </a:solidFill>
                        </a:rPr>
                        <a:t>Great reputation at key customer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2"/>
                          </a:solidFill>
                        </a:rPr>
                        <a:t>Looking to acquire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2"/>
                          </a:solidFill>
                        </a:rPr>
                        <a:t>Major recompete on the horizon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2"/>
                          </a:solidFill>
                        </a:rPr>
                        <a:t>Aggressively seeking more acquisitions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2884108"/>
                  </a:ext>
                </a:extLst>
              </a:tr>
              <a:tr h="481808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2"/>
                          </a:solidFill>
                        </a:rPr>
                        <a:t>Small back-office staff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2"/>
                          </a:solidFill>
                        </a:rPr>
                        <a:t>Relatively new CEO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2"/>
                          </a:solidFill>
                        </a:rPr>
                        <a:t>High profile board members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2"/>
                          </a:solidFill>
                        </a:rPr>
                        <a:t>Well-known, high functioning CEO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3140688"/>
                  </a:ext>
                </a:extLst>
              </a:tr>
              <a:tr h="481808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2"/>
                          </a:solidFill>
                        </a:rPr>
                        <a:t>Owner wants to continue growth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2"/>
                          </a:solidFill>
                        </a:rPr>
                        <a:t>Long tenured staff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2"/>
                          </a:solidFill>
                        </a:rPr>
                        <a:t>Business outgrew back-office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2"/>
                          </a:solidFill>
                        </a:rPr>
                        <a:t>Desire to increase margins through IP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9572031"/>
                  </a:ext>
                </a:extLst>
              </a:tr>
              <a:tr h="674531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2"/>
                          </a:solidFill>
                        </a:rPr>
                        <a:t>2 of founders family members work in business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2"/>
                          </a:solidFill>
                        </a:rPr>
                        <a:t>Significant backlog</a:t>
                      </a:r>
                      <a:br>
                        <a:rPr lang="en-US" sz="1200" dirty="0">
                          <a:solidFill>
                            <a:schemeClr val="tx2"/>
                          </a:solidFill>
                        </a:rPr>
                      </a:br>
                      <a:r>
                        <a:rPr lang="en-US" sz="1200" dirty="0">
                          <a:solidFill>
                            <a:schemeClr val="tx2"/>
                          </a:solidFill>
                        </a:rPr>
                        <a:t>but flat growth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2"/>
                          </a:solidFill>
                        </a:rPr>
                        <a:t>Provides mid-level services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2"/>
                          </a:solidFill>
                        </a:rPr>
                        <a:t>PE owner very demanding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1285275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EA04443E-E3C3-4FBC-BFC4-885AD2CBC837}"/>
              </a:ext>
            </a:extLst>
          </p:cNvPr>
          <p:cNvSpPr txBox="1"/>
          <p:nvPr/>
        </p:nvSpPr>
        <p:spPr>
          <a:xfrm>
            <a:off x="326030" y="1202659"/>
            <a:ext cx="8128002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Company Attributes (welcome to the team)….</a:t>
            </a:r>
          </a:p>
        </p:txBody>
      </p:sp>
    </p:spTree>
    <p:extLst>
      <p:ext uri="{BB962C8B-B14F-4D97-AF65-F5344CB8AC3E}">
        <p14:creationId xmlns:p14="http://schemas.microsoft.com/office/powerpoint/2010/main" val="9992329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D95E5-D7F9-4EE1-BBA1-9BC8D1393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1" y="304236"/>
            <a:ext cx="10728958" cy="828418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Choosing the Company that Fits You Best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13581F-115B-4711-9DEF-44602F00D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A45A0-4AD1-4694-A07F-B3BA13B983E2}" type="slidenum">
              <a:rPr lang="en-US" smtClean="0"/>
              <a:pPr/>
              <a:t>18</a:t>
            </a:fld>
            <a:endParaRPr lang="en-US" sz="110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B363C1C-7CBD-5C4F-B5C1-B16B6CF3CA7A}"/>
              </a:ext>
            </a:extLst>
          </p:cNvPr>
          <p:cNvCxnSpPr>
            <a:cxnSpLocks/>
          </p:cNvCxnSpPr>
          <p:nvPr/>
        </p:nvCxnSpPr>
        <p:spPr>
          <a:xfrm flipV="1">
            <a:off x="1794490" y="1795308"/>
            <a:ext cx="0" cy="3429000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3282479-C458-F544-855D-10D54E67E806}"/>
              </a:ext>
            </a:extLst>
          </p:cNvPr>
          <p:cNvCxnSpPr/>
          <p:nvPr/>
        </p:nvCxnSpPr>
        <p:spPr>
          <a:xfrm>
            <a:off x="1794490" y="5224308"/>
            <a:ext cx="4919472" cy="0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408E31E-ADF5-E54C-A50E-EC85CC1AEBA0}"/>
              </a:ext>
            </a:extLst>
          </p:cNvPr>
          <p:cNvSpPr txBox="1"/>
          <p:nvPr/>
        </p:nvSpPr>
        <p:spPr>
          <a:xfrm rot="16200000" flipH="1">
            <a:off x="384539" y="3212182"/>
            <a:ext cx="23939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Ownership Structure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701262-1BBF-744C-A43F-CEC22AF6E5C1}"/>
              </a:ext>
            </a:extLst>
          </p:cNvPr>
          <p:cNvSpPr txBox="1"/>
          <p:nvPr/>
        </p:nvSpPr>
        <p:spPr>
          <a:xfrm>
            <a:off x="4115053" y="5231488"/>
            <a:ext cx="15745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Business Size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D324D4-C3C6-FF41-96AA-33AA50D6A1FB}"/>
              </a:ext>
            </a:extLst>
          </p:cNvPr>
          <p:cNvSpPr txBox="1"/>
          <p:nvPr/>
        </p:nvSpPr>
        <p:spPr>
          <a:xfrm>
            <a:off x="1746222" y="4151407"/>
            <a:ext cx="19728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>
                <a:solidFill>
                  <a:schemeClr val="accent6">
                    <a:lumMod val="75000"/>
                  </a:schemeClr>
                </a:solidFill>
              </a:rPr>
              <a:t>Founder / Family Led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338A66-F658-C84E-8DD0-C8E4E039FB51}"/>
              </a:ext>
            </a:extLst>
          </p:cNvPr>
          <p:cNvSpPr txBox="1"/>
          <p:nvPr/>
        </p:nvSpPr>
        <p:spPr>
          <a:xfrm>
            <a:off x="1746222" y="3246191"/>
            <a:ext cx="16957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>
                <a:solidFill>
                  <a:schemeClr val="accent6">
                    <a:lumMod val="75000"/>
                  </a:schemeClr>
                </a:solidFill>
              </a:rPr>
              <a:t>Funded (VC or PE)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1FE97DF-9C03-2F4E-8935-E6C3E00479EE}"/>
              </a:ext>
            </a:extLst>
          </p:cNvPr>
          <p:cNvSpPr txBox="1"/>
          <p:nvPr/>
        </p:nvSpPr>
        <p:spPr>
          <a:xfrm>
            <a:off x="1746222" y="2348519"/>
            <a:ext cx="14823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>
                <a:solidFill>
                  <a:schemeClr val="accent6">
                    <a:lumMod val="75000"/>
                  </a:schemeClr>
                </a:solidFill>
              </a:rPr>
              <a:t>Publicly Traded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2378D5-CB2E-914A-BCF7-CBB4DB25A223}"/>
              </a:ext>
            </a:extLst>
          </p:cNvPr>
          <p:cNvSpPr txBox="1"/>
          <p:nvPr/>
        </p:nvSpPr>
        <p:spPr>
          <a:xfrm rot="16200000">
            <a:off x="3429335" y="4789310"/>
            <a:ext cx="6495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Small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6D8754F-AD3B-044C-818F-1C6264B0A473}"/>
              </a:ext>
            </a:extLst>
          </p:cNvPr>
          <p:cNvSpPr txBox="1"/>
          <p:nvPr/>
        </p:nvSpPr>
        <p:spPr>
          <a:xfrm rot="16200000">
            <a:off x="4460137" y="4661871"/>
            <a:ext cx="9044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Medium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1F2813B-1E83-BC41-8448-3D5BE82DF6EF}"/>
              </a:ext>
            </a:extLst>
          </p:cNvPr>
          <p:cNvSpPr txBox="1"/>
          <p:nvPr/>
        </p:nvSpPr>
        <p:spPr>
          <a:xfrm rot="16200000">
            <a:off x="5704009" y="4793222"/>
            <a:ext cx="6417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Large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0BC6C3C-332E-0A4A-9181-46E56A14259C}"/>
              </a:ext>
            </a:extLst>
          </p:cNvPr>
          <p:cNvCxnSpPr/>
          <p:nvPr/>
        </p:nvCxnSpPr>
        <p:spPr>
          <a:xfrm flipV="1">
            <a:off x="3826243" y="1966680"/>
            <a:ext cx="2578540" cy="2523370"/>
          </a:xfrm>
          <a:prstGeom prst="line">
            <a:avLst/>
          </a:prstGeom>
          <a:ln w="12700">
            <a:solidFill>
              <a:schemeClr val="accent4">
                <a:lumMod val="50000"/>
              </a:schemeClr>
            </a:solidFill>
            <a:prstDash val="sys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EA2C4540-92EA-6340-9A1F-85C5A9D2677B}"/>
              </a:ext>
            </a:extLst>
          </p:cNvPr>
          <p:cNvSpPr txBox="1"/>
          <p:nvPr/>
        </p:nvSpPr>
        <p:spPr>
          <a:xfrm rot="18932371">
            <a:off x="3472161" y="3122441"/>
            <a:ext cx="2856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>
                <a:solidFill>
                  <a:srgbClr val="0070C0"/>
                </a:solidFill>
              </a:rPr>
              <a:t>Industry, Role, Partners, Money</a:t>
            </a:r>
          </a:p>
        </p:txBody>
      </p:sp>
      <p:sp>
        <p:nvSpPr>
          <p:cNvPr id="18" name="Google Shape;83;p10">
            <a:extLst>
              <a:ext uri="{FF2B5EF4-FFF2-40B4-BE49-F238E27FC236}">
                <a16:creationId xmlns:a16="http://schemas.microsoft.com/office/drawing/2014/main" id="{C9A56B63-B0A9-9347-9B44-5EC4BE180734}"/>
              </a:ext>
            </a:extLst>
          </p:cNvPr>
          <p:cNvSpPr txBox="1"/>
          <p:nvPr/>
        </p:nvSpPr>
        <p:spPr>
          <a:xfrm>
            <a:off x="8681988" y="1568478"/>
            <a:ext cx="3427713" cy="4820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203200" fontAlgn="base"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Font typeface="Helvetica Neue"/>
              <a:buChar char="•"/>
              <a:defRPr/>
            </a:pP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Finding the ideal role can take time and some trial and error</a:t>
            </a:r>
          </a:p>
          <a:p>
            <a:pPr marL="342900" indent="-203200" fontAlgn="base"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Font typeface="Helvetica Neue"/>
              <a:buChar char="•"/>
              <a:defRPr/>
            </a:pPr>
            <a:endParaRPr lang="en-US" dirty="0">
              <a:solidFill>
                <a:schemeClr val="tx2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marL="342900" indent="-203200" fontAlgn="base"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Font typeface="Helvetica Neue"/>
              <a:buChar char="•"/>
              <a:defRPr/>
            </a:pP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Bigger is not always better</a:t>
            </a:r>
          </a:p>
          <a:p>
            <a:pPr marL="342900" indent="-203200" fontAlgn="base"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Font typeface="Helvetica Neue"/>
              <a:buChar char="•"/>
              <a:defRPr/>
            </a:pPr>
            <a:endParaRPr lang="en-US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marL="342900" indent="-203200" fontAlgn="base"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Font typeface="Helvetica Neue"/>
              <a:buChar char="•"/>
              <a:defRPr/>
            </a:pP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Short-term compensation, long-term compensation, career goals, quality of life, etc. all need to be evaluated</a:t>
            </a:r>
          </a:p>
          <a:p>
            <a:pPr marL="342900" indent="-203200" fontAlgn="base"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Font typeface="Helvetica Neue"/>
              <a:buChar char="•"/>
              <a:defRPr/>
            </a:pPr>
            <a:endParaRPr lang="en-US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7077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D95E5-D7F9-4EE1-BBA1-9BC8D1393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1" y="314510"/>
            <a:ext cx="10728958" cy="828418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CFO Role Continues to Evolve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13581F-115B-4711-9DEF-44602F00D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A45A0-4AD1-4694-A07F-B3BA13B983E2}" type="slidenum">
              <a:rPr lang="en-US" smtClean="0"/>
              <a:pPr/>
              <a:t>19</a:t>
            </a:fld>
            <a:endParaRPr lang="en-US" sz="1100" dirty="0"/>
          </a:p>
        </p:txBody>
      </p:sp>
      <p:sp>
        <p:nvSpPr>
          <p:cNvPr id="6" name="Google Shape;83;p10">
            <a:extLst>
              <a:ext uri="{FF2B5EF4-FFF2-40B4-BE49-F238E27FC236}">
                <a16:creationId xmlns:a16="http://schemas.microsoft.com/office/drawing/2014/main" id="{8D00D68F-D07D-4144-9E39-A3A231C9C849}"/>
              </a:ext>
            </a:extLst>
          </p:cNvPr>
          <p:cNvSpPr txBox="1"/>
          <p:nvPr/>
        </p:nvSpPr>
        <p:spPr>
          <a:xfrm>
            <a:off x="731521" y="1396964"/>
            <a:ext cx="7715793" cy="4467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203200" fontAlgn="base"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Font typeface="Helvetica Neue"/>
              <a:buChar char="•"/>
              <a:defRPr/>
            </a:pP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Most CFO used to be glorified controllers</a:t>
            </a:r>
          </a:p>
          <a:p>
            <a:pPr marL="342900" indent="-203200" fontAlgn="base"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Font typeface="Helvetica Neue"/>
              <a:buChar char="•"/>
              <a:defRPr/>
            </a:pPr>
            <a:endParaRPr lang="en-US" sz="1200" dirty="0">
              <a:solidFill>
                <a:schemeClr val="tx2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marL="342900" indent="-203200" fontAlgn="base"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Font typeface="Helvetica Neue"/>
              <a:buChar char="•"/>
              <a:defRPr/>
            </a:pP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Increased financial complexity (PE ownership, greater leverage, etc.) have helped to elevate role of CFO</a:t>
            </a:r>
          </a:p>
          <a:p>
            <a:pPr marL="342900" indent="-203200" fontAlgn="base"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Font typeface="Helvetica Neue"/>
              <a:buChar char="•"/>
              <a:defRPr/>
            </a:pPr>
            <a:endParaRPr lang="en-US" sz="1200" dirty="0">
              <a:solidFill>
                <a:schemeClr val="tx2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marL="342900" indent="-203200" fontAlgn="base"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Font typeface="Helvetica Neue"/>
              <a:buChar char="•"/>
              <a:defRPr/>
            </a:pP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Government contracting also requires CFOs with broad skills to understand pricing, indirect rates, FAR, M&amp;A, CMMC, and more</a:t>
            </a:r>
          </a:p>
          <a:p>
            <a:pPr marL="342900" indent="-203200" fontAlgn="base"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Font typeface="Helvetica Neue"/>
              <a:buChar char="•"/>
              <a:defRPr/>
            </a:pPr>
            <a:endParaRPr lang="en-US" sz="1200" dirty="0">
              <a:solidFill>
                <a:schemeClr val="tx2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marL="342900" indent="-203200" fontAlgn="base"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Font typeface="Helvetica Neue"/>
              <a:buChar char="•"/>
              <a:defRPr/>
            </a:pP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Many companies have a bifurcated executive structure:</a:t>
            </a:r>
          </a:p>
          <a:p>
            <a:pPr marL="939800" lvl="1" indent="-342900" fontAlgn="base"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ct val="50000"/>
              <a:buFont typeface="Courier New" panose="02070309020205020404" pitchFamily="49" charset="0"/>
              <a:buChar char="o"/>
              <a:defRPr/>
            </a:pPr>
            <a:r>
              <a:rPr lang="en-US" sz="2000" dirty="0">
                <a:solidFill>
                  <a:schemeClr val="tx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CEO is face of company to current &amp; potential customers</a:t>
            </a:r>
          </a:p>
          <a:p>
            <a:pPr marL="939800" lvl="1" indent="-342900" fontAlgn="base"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ct val="50000"/>
              <a:buFont typeface="Courier New" panose="02070309020205020404" pitchFamily="49" charset="0"/>
              <a:buChar char="o"/>
              <a:defRPr/>
            </a:pPr>
            <a:r>
              <a:rPr lang="en-US" sz="2000" dirty="0">
                <a:solidFill>
                  <a:schemeClr val="tx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CFO is face of the company to rest of the market (partners, lenders, etc.)</a:t>
            </a:r>
          </a:p>
        </p:txBody>
      </p:sp>
    </p:spTree>
    <p:extLst>
      <p:ext uri="{BB962C8B-B14F-4D97-AF65-F5344CB8AC3E}">
        <p14:creationId xmlns:p14="http://schemas.microsoft.com/office/powerpoint/2010/main" val="30794596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DC06FF0-529F-9B41-1443-AEF127195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38483"/>
            <a:ext cx="10194981" cy="828418"/>
          </a:xfrm>
        </p:spPr>
        <p:txBody>
          <a:bodyPr/>
          <a:lstStyle/>
          <a:p>
            <a:r>
              <a:rPr lang="en-US" dirty="0"/>
              <a:t>Logistics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E804F9-2731-C046-BDE5-5DC7A0FA7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6A45A0-4AD1-4694-A07F-B3BA13B983E2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ntonio Light" panose="02000303000000000000" pitchFamily="2" charset="77"/>
                <a:ea typeface="Roboto" panose="02000000000000000000" pitchFamily="2" charset="0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ntonio Light" panose="02000303000000000000" pitchFamily="2" charset="77"/>
              <a:ea typeface="Roboto" panose="02000000000000000000" pitchFamily="2" charset="0"/>
              <a:cs typeface="+mn-cs"/>
            </a:endParaRPr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47460678-2095-C541-99CD-B96952B8D7C5}"/>
              </a:ext>
            </a:extLst>
          </p:cNvPr>
          <p:cNvSpPr txBox="1">
            <a:spLocks/>
          </p:cNvSpPr>
          <p:nvPr/>
        </p:nvSpPr>
        <p:spPr>
          <a:xfrm>
            <a:off x="666207" y="5412021"/>
            <a:ext cx="7735528" cy="40094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86918" indent="-28575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EB8B30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669798" indent="-28575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EB8B30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91440" marR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B8B30"/>
              </a:buClr>
              <a:buSzPct val="100000"/>
              <a:buFont typeface="Arial" panose="020B0604020202020204" pitchFamily="34" charset="0"/>
              <a:buNone/>
              <a:tabLst/>
              <a:defRPr sz="2000" b="1" i="0" kern="1200">
                <a:solidFill>
                  <a:srgbClr val="074356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91440" marR="0" indent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400"/>
              </a:spcAft>
              <a:buClr>
                <a:srgbClr val="EB8B30"/>
              </a:buClr>
              <a:buSzPct val="100000"/>
              <a:buFont typeface="Arial" panose="020B0604020202020204" pitchFamily="34" charset="0"/>
              <a:buNone/>
              <a:tabLst/>
              <a:defRPr sz="1400" b="1" i="0" kern="1200">
                <a:solidFill>
                  <a:srgbClr val="F7931D"/>
                </a:solidFill>
                <a:latin typeface="Antonio" panose="02000503000000000000" pitchFamily="2" charset="77"/>
                <a:ea typeface="Roboto" panose="02000000000000000000" pitchFamily="2" charset="0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rgbClr val="EB8A2F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EB8B3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rgbClr val="EB8A2F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EB8B3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81C9F6-EA98-E1F5-7334-6689D6A80E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868" y="3530600"/>
            <a:ext cx="3084788" cy="28838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667234-44B6-25C8-7586-80A3EACEAC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5499" y="3260406"/>
            <a:ext cx="6766369" cy="31066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B58448-5976-489A-8A3B-74BDBB05FC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860" y="1338134"/>
            <a:ext cx="6695441" cy="18283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FDE3E91-7834-C1DC-B7EE-B417E03BF08A}"/>
              </a:ext>
            </a:extLst>
          </p:cNvPr>
          <p:cNvSpPr txBox="1"/>
          <p:nvPr/>
        </p:nvSpPr>
        <p:spPr>
          <a:xfrm>
            <a:off x="1523015" y="4890702"/>
            <a:ext cx="1932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CFORisingMember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0E8C68-7BF4-2C43-2B3B-AC3827D1F595}"/>
              </a:ext>
            </a:extLst>
          </p:cNvPr>
          <p:cNvSpPr txBox="1"/>
          <p:nvPr/>
        </p:nvSpPr>
        <p:spPr>
          <a:xfrm>
            <a:off x="2874494" y="1120789"/>
            <a:ext cx="1882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www.cforising.org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A763B9-1869-76BA-C52C-8EAFFB0C8137}"/>
              </a:ext>
            </a:extLst>
          </p:cNvPr>
          <p:cNvSpPr txBox="1"/>
          <p:nvPr/>
        </p:nvSpPr>
        <p:spPr>
          <a:xfrm>
            <a:off x="3155612" y="178063"/>
            <a:ext cx="90861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7931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will be storing all the recorded sessions on our website under the “Members Only” section.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7931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If you have any trouble accessing, please contact Kate for assistance. </a:t>
            </a:r>
          </a:p>
        </p:txBody>
      </p:sp>
    </p:spTree>
    <p:extLst>
      <p:ext uri="{BB962C8B-B14F-4D97-AF65-F5344CB8AC3E}">
        <p14:creationId xmlns:p14="http://schemas.microsoft.com/office/powerpoint/2010/main" val="18661634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D95E5-D7F9-4EE1-BBA1-9BC8D1393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1" y="314510"/>
            <a:ext cx="10728958" cy="828418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Excerpts from Articles on the Changing</a:t>
            </a:r>
            <a:b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Role of the CFO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13581F-115B-4711-9DEF-44602F00D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A45A0-4AD1-4694-A07F-B3BA13B983E2}" type="slidenum">
              <a:rPr lang="en-US" smtClean="0"/>
              <a:pPr/>
              <a:t>20</a:t>
            </a:fld>
            <a:endParaRPr lang="en-US" sz="1100" dirty="0"/>
          </a:p>
        </p:txBody>
      </p:sp>
      <p:sp>
        <p:nvSpPr>
          <p:cNvPr id="6" name="Google Shape;83;p10">
            <a:extLst>
              <a:ext uri="{FF2B5EF4-FFF2-40B4-BE49-F238E27FC236}">
                <a16:creationId xmlns:a16="http://schemas.microsoft.com/office/drawing/2014/main" id="{8D00D68F-D07D-4144-9E39-A3A231C9C849}"/>
              </a:ext>
            </a:extLst>
          </p:cNvPr>
          <p:cNvSpPr txBox="1"/>
          <p:nvPr/>
        </p:nvSpPr>
        <p:spPr>
          <a:xfrm>
            <a:off x="731521" y="1238140"/>
            <a:ext cx="7715793" cy="4871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39700" fontAlgn="base">
              <a:spcAft>
                <a:spcPts val="600"/>
              </a:spcAft>
              <a:buClr>
                <a:schemeClr val="dk1"/>
              </a:buClr>
              <a:buSzPts val="1400"/>
              <a:defRPr/>
            </a:pPr>
            <a:r>
              <a:rPr lang="en-US" sz="1600" i="1" dirty="0">
                <a:solidFill>
                  <a:schemeClr val="tx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…the modern CFO is the </a:t>
            </a:r>
            <a:r>
              <a:rPr lang="en-US" sz="1600" i="1" u="sng" dirty="0">
                <a:solidFill>
                  <a:schemeClr val="tx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linchpin of an organization’s strategy</a:t>
            </a:r>
            <a:r>
              <a:rPr lang="en-US" sz="1600" i="1" dirty="0">
                <a:solidFill>
                  <a:schemeClr val="tx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, a bastion of risk management, and the often-overlooked soul of corporate culture.</a:t>
            </a:r>
          </a:p>
          <a:p>
            <a:pPr marL="139700" fontAlgn="base">
              <a:spcAft>
                <a:spcPts val="600"/>
              </a:spcAft>
              <a:buClr>
                <a:schemeClr val="dk1"/>
              </a:buClr>
              <a:buSzPts val="1400"/>
              <a:defRPr/>
            </a:pPr>
            <a:r>
              <a:rPr lang="en-US" sz="1600" i="1" dirty="0">
                <a:solidFill>
                  <a:schemeClr val="tx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In a world often reduced to spreadsheets and quarterly reports, the </a:t>
            </a:r>
            <a:r>
              <a:rPr lang="en-US" sz="1600" i="1" u="sng" dirty="0">
                <a:solidFill>
                  <a:schemeClr val="tx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CFO is a translator</a:t>
            </a:r>
            <a:r>
              <a:rPr lang="en-US" sz="1600" i="1" dirty="0">
                <a:solidFill>
                  <a:schemeClr val="tx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, transforming numbers into narratives that matter to people. </a:t>
            </a:r>
          </a:p>
          <a:p>
            <a:pPr marL="139700" fontAlgn="base">
              <a:buClr>
                <a:schemeClr val="dk1"/>
              </a:buClr>
              <a:buSzPts val="1400"/>
              <a:defRPr/>
            </a:pPr>
            <a:r>
              <a:rPr lang="en-US" sz="1600" i="1" dirty="0">
                <a:solidFill>
                  <a:schemeClr val="tx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This isn’t about having a sixth sense or a crystal ball but a </a:t>
            </a:r>
            <a:r>
              <a:rPr lang="en-US" sz="1600" i="1" u="sng" dirty="0">
                <a:solidFill>
                  <a:schemeClr val="tx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grasp of data, trends, and a fair bit of ‘gut feeling’</a:t>
            </a:r>
          </a:p>
          <a:p>
            <a:pPr marL="139700" algn="r" fontAlgn="base">
              <a:buClr>
                <a:schemeClr val="dk1"/>
              </a:buClr>
              <a:buSzPts val="1400"/>
              <a:defRPr/>
            </a:pPr>
            <a:r>
              <a:rPr lang="en-US" sz="1400" dirty="0">
                <a:solidFill>
                  <a:schemeClr val="tx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Entrepreneur, October 2023</a:t>
            </a:r>
          </a:p>
          <a:p>
            <a:pPr marL="139700" fontAlgn="base">
              <a:buClr>
                <a:schemeClr val="dk1"/>
              </a:buClr>
              <a:buSzPts val="1400"/>
              <a:defRPr/>
            </a:pPr>
            <a:endParaRPr lang="en-US" sz="1600" i="1" dirty="0">
              <a:solidFill>
                <a:schemeClr val="tx2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marL="139700" fontAlgn="base">
              <a:spcAft>
                <a:spcPts val="600"/>
              </a:spcAft>
              <a:buClr>
                <a:schemeClr val="dk1"/>
              </a:buClr>
              <a:buSzPts val="1400"/>
              <a:defRPr/>
            </a:pPr>
            <a:r>
              <a:rPr lang="en-US" sz="1600" i="1" dirty="0">
                <a:solidFill>
                  <a:schemeClr val="tx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Once people reach the C-suite, technical and functional expertise matters less than </a:t>
            </a:r>
            <a:r>
              <a:rPr lang="en-US" sz="1600" i="1" u="sng" dirty="0">
                <a:solidFill>
                  <a:schemeClr val="tx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leadership skills </a:t>
            </a:r>
            <a:r>
              <a:rPr lang="en-US" sz="1600" i="1" dirty="0">
                <a:solidFill>
                  <a:schemeClr val="tx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and a strong grasp </a:t>
            </a:r>
            <a:r>
              <a:rPr lang="en-US" sz="16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business fundamentals.</a:t>
            </a:r>
            <a:endParaRPr lang="en-US" sz="1100" i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39700" fontAlgn="base">
              <a:spcAft>
                <a:spcPts val="600"/>
              </a:spcAft>
              <a:buClr>
                <a:schemeClr val="dk1"/>
              </a:buClr>
              <a:buSzPts val="1400"/>
              <a:defRPr/>
            </a:pPr>
            <a:r>
              <a:rPr lang="en-US" sz="16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…members of senior management are expected not only to support the CEO on business strategies but also to </a:t>
            </a:r>
            <a:r>
              <a:rPr lang="en-US" sz="1600" i="1" u="sng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offer their own insights </a:t>
            </a:r>
            <a:r>
              <a:rPr lang="en-US" sz="16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contribute to key decisions.</a:t>
            </a:r>
            <a:endParaRPr lang="en-US" sz="1100" i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39700" fontAlgn="base">
              <a:spcAft>
                <a:spcPts val="600"/>
              </a:spcAft>
              <a:buClr>
                <a:schemeClr val="dk1"/>
              </a:buClr>
              <a:buSzPts val="1400"/>
              <a:defRPr/>
            </a:pPr>
            <a:r>
              <a:rPr lang="en-US" sz="16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top finance job demands a far </a:t>
            </a:r>
            <a:r>
              <a:rPr lang="en-US" sz="1600" i="1" u="sng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broader background </a:t>
            </a:r>
            <a:r>
              <a:rPr lang="en-US" sz="16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 it used to. CFOs now need experience with capital markets, mergers, and information technologies…CFOs are asked to play a more active role in </a:t>
            </a:r>
            <a:r>
              <a:rPr lang="en-US" sz="1600" i="1" u="sng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managing external stakeholders </a:t>
            </a:r>
            <a:r>
              <a:rPr lang="en-US" sz="16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and…[are] also expected to have </a:t>
            </a:r>
            <a:r>
              <a:rPr lang="en-US" sz="1600" i="1" u="sng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experience in operations </a:t>
            </a:r>
            <a:r>
              <a:rPr lang="en-US" sz="16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other corporate functional areas</a:t>
            </a:r>
          </a:p>
          <a:p>
            <a:pPr marL="139700" algn="r" fontAlgn="base"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defRPr/>
            </a:pPr>
            <a:r>
              <a:rPr lang="en-US" sz="1400" dirty="0">
                <a:solidFill>
                  <a:schemeClr val="tx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Harvard Business Review, March 2011</a:t>
            </a:r>
          </a:p>
          <a:p>
            <a:pPr marL="139700" fontAlgn="base"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defRPr/>
            </a:pPr>
            <a:endParaRPr lang="en-US" sz="1400" i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Google Shape;83;p10">
            <a:extLst>
              <a:ext uri="{FF2B5EF4-FFF2-40B4-BE49-F238E27FC236}">
                <a16:creationId xmlns:a16="http://schemas.microsoft.com/office/drawing/2014/main" id="{FC959CA9-F5B8-4C0F-84C4-59AE59DACC5E}"/>
              </a:ext>
            </a:extLst>
          </p:cNvPr>
          <p:cNvSpPr txBox="1"/>
          <p:nvPr/>
        </p:nvSpPr>
        <p:spPr>
          <a:xfrm>
            <a:off x="8785192" y="1018731"/>
            <a:ext cx="3205212" cy="4820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39700" fontAlgn="base"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defRPr/>
            </a:pPr>
            <a:r>
              <a:rPr lang="en-US" i="1" dirty="0">
                <a:solidFill>
                  <a:schemeClr val="tx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“Many CFOs a decade ago were probably great ‘stewards’ but saw the business more through an accounting lens versus a </a:t>
            </a:r>
            <a:r>
              <a:rPr lang="en-US" i="1" u="sng" dirty="0">
                <a:solidFill>
                  <a:schemeClr val="tx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strategy and value-creation lens</a:t>
            </a:r>
            <a:r>
              <a:rPr lang="en-US" i="1" dirty="0">
                <a:solidFill>
                  <a:schemeClr val="tx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”</a:t>
            </a:r>
          </a:p>
          <a:p>
            <a:pPr marL="139700" fontAlgn="base"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defRPr/>
            </a:pPr>
            <a:endParaRPr lang="en-US" dirty="0">
              <a:solidFill>
                <a:schemeClr val="tx2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marL="139700" fontAlgn="base"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defRPr/>
            </a:pPr>
            <a:r>
              <a:rPr lang="en-US" i="1" dirty="0">
                <a:solidFill>
                  <a:schemeClr val="tx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“C-level executive have more in common with their executive peers than they do with the people in the function they run”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ECF3BA6-392B-43B7-AD6E-BC2C4B1B0B3B}"/>
              </a:ext>
            </a:extLst>
          </p:cNvPr>
          <p:cNvSpPr/>
          <p:nvPr/>
        </p:nvSpPr>
        <p:spPr>
          <a:xfrm>
            <a:off x="1001487" y="6035770"/>
            <a:ext cx="7301553" cy="41853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CFO role continues to evolve as technology and society changes</a:t>
            </a:r>
          </a:p>
        </p:txBody>
      </p:sp>
    </p:spTree>
    <p:extLst>
      <p:ext uri="{BB962C8B-B14F-4D97-AF65-F5344CB8AC3E}">
        <p14:creationId xmlns:p14="http://schemas.microsoft.com/office/powerpoint/2010/main" val="25356953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D95E5-D7F9-4EE1-BBA1-9BC8D1393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1" y="314510"/>
            <a:ext cx="10728958" cy="828418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Latest Challenges Facing CFOs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13581F-115B-4711-9DEF-44602F00D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A45A0-4AD1-4694-A07F-B3BA13B983E2}" type="slidenum">
              <a:rPr lang="en-US" smtClean="0"/>
              <a:pPr/>
              <a:t>21</a:t>
            </a:fld>
            <a:endParaRPr lang="en-US" sz="1100" dirty="0"/>
          </a:p>
        </p:txBody>
      </p:sp>
      <p:sp>
        <p:nvSpPr>
          <p:cNvPr id="6" name="Google Shape;83;p10">
            <a:extLst>
              <a:ext uri="{FF2B5EF4-FFF2-40B4-BE49-F238E27FC236}">
                <a16:creationId xmlns:a16="http://schemas.microsoft.com/office/drawing/2014/main" id="{8D00D68F-D07D-4144-9E39-A3A231C9C849}"/>
              </a:ext>
            </a:extLst>
          </p:cNvPr>
          <p:cNvSpPr txBox="1"/>
          <p:nvPr/>
        </p:nvSpPr>
        <p:spPr>
          <a:xfrm>
            <a:off x="731521" y="1680265"/>
            <a:ext cx="7615310" cy="4467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203200" fontAlgn="base">
              <a:spcAft>
                <a:spcPts val="1200"/>
              </a:spcAft>
              <a:buClr>
                <a:schemeClr val="dk1"/>
              </a:buClr>
              <a:buSzPts val="1400"/>
              <a:buFont typeface="Helvetica Neue"/>
              <a:buChar char="•"/>
              <a:defRPr/>
            </a:pP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Extremely tight labor market and turnover</a:t>
            </a:r>
          </a:p>
          <a:p>
            <a:pPr marL="342900" indent="-203200" fontAlgn="base">
              <a:spcAft>
                <a:spcPts val="1200"/>
              </a:spcAft>
              <a:buClr>
                <a:schemeClr val="dk1"/>
              </a:buClr>
              <a:buSzPts val="1400"/>
              <a:buFont typeface="Helvetica Neue"/>
              <a:buChar char="•"/>
              <a:defRPr/>
            </a:pP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Rising interest rate environment</a:t>
            </a:r>
          </a:p>
          <a:p>
            <a:pPr marL="342900" indent="-203200" fontAlgn="base">
              <a:spcAft>
                <a:spcPts val="1200"/>
              </a:spcAft>
              <a:buClr>
                <a:schemeClr val="dk1"/>
              </a:buClr>
              <a:buSzPts val="1400"/>
              <a:buFont typeface="Helvetica Neue"/>
              <a:buChar char="•"/>
              <a:defRPr/>
            </a:pP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Political dysfunction</a:t>
            </a:r>
          </a:p>
          <a:p>
            <a:pPr marL="342900" indent="-203200" fontAlgn="base">
              <a:spcAft>
                <a:spcPts val="1200"/>
              </a:spcAft>
              <a:buClr>
                <a:schemeClr val="dk1"/>
              </a:buClr>
              <a:buSzPts val="1400"/>
              <a:buFont typeface="Helvetica Neue"/>
              <a:buChar char="•"/>
              <a:defRPr/>
            </a:pP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Geopolitical events</a:t>
            </a:r>
            <a:endParaRPr lang="en-US" sz="1200" dirty="0">
              <a:solidFill>
                <a:schemeClr val="tx2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marL="342900" indent="-203200" fontAlgn="base">
              <a:spcAft>
                <a:spcPts val="1200"/>
              </a:spcAft>
              <a:buClr>
                <a:schemeClr val="dk1"/>
              </a:buClr>
              <a:buSzPts val="1400"/>
              <a:buFont typeface="Helvetica Neue"/>
              <a:buChar char="•"/>
              <a:defRPr/>
            </a:pP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Diversity, Equity, and Inclusion (DE&amp;I)</a:t>
            </a:r>
            <a:endParaRPr lang="en-US" sz="1200" dirty="0">
              <a:solidFill>
                <a:schemeClr val="tx2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marL="342900" indent="-203200" fontAlgn="base">
              <a:spcAft>
                <a:spcPts val="1200"/>
              </a:spcAft>
              <a:buClr>
                <a:schemeClr val="dk1"/>
              </a:buClr>
              <a:buSzPts val="1400"/>
              <a:buFont typeface="Helvetica Neue"/>
              <a:buChar char="•"/>
              <a:defRPr/>
            </a:pP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Fewer COOs</a:t>
            </a:r>
            <a:endParaRPr lang="en-US" sz="1200" dirty="0">
              <a:solidFill>
                <a:schemeClr val="tx2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marL="342900" indent="-203200" fontAlgn="base">
              <a:spcAft>
                <a:spcPts val="1200"/>
              </a:spcAft>
              <a:buClr>
                <a:schemeClr val="dk1"/>
              </a:buClr>
              <a:buSzPts val="1400"/>
              <a:buFont typeface="Helvetica Neue"/>
              <a:buChar char="•"/>
              <a:defRPr/>
            </a:pP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Greater responsibility in a cost constrained environment</a:t>
            </a:r>
            <a:endParaRPr lang="en-US" sz="1200" dirty="0">
              <a:solidFill>
                <a:schemeClr val="tx2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marL="342900" indent="-203200" fontAlgn="base">
              <a:spcAft>
                <a:spcPts val="1200"/>
              </a:spcAft>
              <a:buClr>
                <a:schemeClr val="dk1"/>
              </a:buClr>
              <a:buSzPts val="1400"/>
              <a:buFont typeface="Helvetica Neue"/>
              <a:buChar char="•"/>
              <a:defRPr/>
            </a:pP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Global economics and politics</a:t>
            </a:r>
          </a:p>
        </p:txBody>
      </p:sp>
    </p:spTree>
    <p:extLst>
      <p:ext uri="{BB962C8B-B14F-4D97-AF65-F5344CB8AC3E}">
        <p14:creationId xmlns:p14="http://schemas.microsoft.com/office/powerpoint/2010/main" val="22291648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D95E5-D7F9-4EE1-BBA1-9BC8D1393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1" y="314510"/>
            <a:ext cx="10728958" cy="828418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Okay…So how do you get there?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13581F-115B-4711-9DEF-44602F00D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A45A0-4AD1-4694-A07F-B3BA13B983E2}" type="slidenum">
              <a:rPr lang="en-US" smtClean="0"/>
              <a:pPr/>
              <a:t>22</a:t>
            </a:fld>
            <a:endParaRPr lang="en-US" sz="1100" dirty="0"/>
          </a:p>
        </p:txBody>
      </p:sp>
      <p:sp>
        <p:nvSpPr>
          <p:cNvPr id="6" name="Google Shape;83;p10">
            <a:extLst>
              <a:ext uri="{FF2B5EF4-FFF2-40B4-BE49-F238E27FC236}">
                <a16:creationId xmlns:a16="http://schemas.microsoft.com/office/drawing/2014/main" id="{8D00D68F-D07D-4144-9E39-A3A231C9C849}"/>
              </a:ext>
            </a:extLst>
          </p:cNvPr>
          <p:cNvSpPr txBox="1"/>
          <p:nvPr/>
        </p:nvSpPr>
        <p:spPr>
          <a:xfrm>
            <a:off x="731522" y="1153719"/>
            <a:ext cx="7615310" cy="3127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203200" fontAlgn="base"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Font typeface="Helvetica Neue"/>
              <a:buChar char="•"/>
              <a:defRPr/>
            </a:pPr>
            <a:r>
              <a:rPr lang="en-US" sz="2000" dirty="0">
                <a:solidFill>
                  <a:schemeClr val="tx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Requires sacrifices</a:t>
            </a:r>
          </a:p>
          <a:p>
            <a:pPr marL="939800" lvl="1" indent="-342900" fontAlgn="base"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ct val="50000"/>
              <a:buFont typeface="Courier New" panose="02070309020205020404" pitchFamily="49" charset="0"/>
              <a:buChar char="o"/>
              <a:defRPr/>
            </a:pP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Networking to build and maintain relationships within and outside of company (industry partners, other CFOs, service providers, etc.)</a:t>
            </a:r>
          </a:p>
          <a:p>
            <a:pPr marL="939800" lvl="1" indent="-342900" fontAlgn="base"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ct val="50000"/>
              <a:buFont typeface="Courier New" panose="02070309020205020404" pitchFamily="49" charset="0"/>
              <a:buChar char="o"/>
              <a:defRPr/>
            </a:pP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Extra hours – “doing stuff” may be pushed to evenings or weekends since “working hours” are used more for leading and learning</a:t>
            </a:r>
          </a:p>
          <a:p>
            <a:pPr marL="139700" fontAlgn="base"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defRPr/>
            </a:pPr>
            <a:endParaRPr lang="en-US" sz="1100" dirty="0">
              <a:solidFill>
                <a:schemeClr val="tx2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marL="342900" indent="-203200" fontAlgn="base"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Font typeface="Helvetica Neue"/>
              <a:buChar char="•"/>
              <a:defRPr/>
            </a:pPr>
            <a:r>
              <a:rPr lang="en-US" sz="2000" dirty="0">
                <a:solidFill>
                  <a:schemeClr val="tx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Focus time and attention on areas of less knowledge, avoid temptation to default into comfort zones</a:t>
            </a:r>
          </a:p>
          <a:p>
            <a:pPr marL="342900" indent="-203200" fontAlgn="base"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Font typeface="Helvetica Neue"/>
              <a:buChar char="•"/>
              <a:defRPr/>
            </a:pPr>
            <a:endParaRPr lang="en-US" sz="1100" dirty="0">
              <a:solidFill>
                <a:schemeClr val="tx2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marL="342900" indent="-203200" fontAlgn="base"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Font typeface="Helvetica Neue"/>
              <a:buChar char="•"/>
              <a:defRPr/>
            </a:pPr>
            <a:r>
              <a:rPr lang="en-US" sz="2000" dirty="0">
                <a:solidFill>
                  <a:schemeClr val="tx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Delegate and manage work to create time to focus on critical areas</a:t>
            </a:r>
          </a:p>
          <a:p>
            <a:pPr marL="139700" fontAlgn="base"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defRPr/>
            </a:pPr>
            <a:endParaRPr lang="en-US" sz="110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E92902A5-F605-4609-85EA-EC78EEF3E89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66079271"/>
              </p:ext>
            </p:extLst>
          </p:nvPr>
        </p:nvGraphicFramePr>
        <p:xfrm>
          <a:off x="468572" y="4317241"/>
          <a:ext cx="8179559" cy="21472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Google Shape;83;p10">
            <a:extLst>
              <a:ext uri="{FF2B5EF4-FFF2-40B4-BE49-F238E27FC236}">
                <a16:creationId xmlns:a16="http://schemas.microsoft.com/office/drawing/2014/main" id="{66FA5111-43BD-4B07-A4F0-006555BFA868}"/>
              </a:ext>
            </a:extLst>
          </p:cNvPr>
          <p:cNvSpPr txBox="1"/>
          <p:nvPr/>
        </p:nvSpPr>
        <p:spPr>
          <a:xfrm>
            <a:off x="8854860" y="1384723"/>
            <a:ext cx="3109677" cy="4820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39700" fontAlgn="base"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defRPr/>
            </a:pPr>
            <a:r>
              <a:rPr lang="en-US" i="1" dirty="0">
                <a:solidFill>
                  <a:schemeClr val="tx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There is no single playbook for becoming and succeeding as a CFO!</a:t>
            </a:r>
          </a:p>
          <a:p>
            <a:pPr marL="139700" fontAlgn="base"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defRPr/>
            </a:pPr>
            <a:endParaRPr lang="en-US" i="1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marL="139700" fontAlgn="base"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defRPr/>
            </a:pPr>
            <a:endParaRPr lang="en-US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17BCED-7D29-4936-8A74-FAEC74ECDF36}"/>
              </a:ext>
            </a:extLst>
          </p:cNvPr>
          <p:cNvSpPr txBox="1"/>
          <p:nvPr/>
        </p:nvSpPr>
        <p:spPr>
          <a:xfrm>
            <a:off x="1988023" y="5488674"/>
            <a:ext cx="123284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accent1"/>
                </a:solidFill>
              </a:rPr>
              <a:t>Recurring Tasks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55ACCA-AA27-4AFD-BF42-7EC1DB63AC96}"/>
              </a:ext>
            </a:extLst>
          </p:cNvPr>
          <p:cNvSpPr txBox="1"/>
          <p:nvPr/>
        </p:nvSpPr>
        <p:spPr>
          <a:xfrm>
            <a:off x="4066769" y="4997044"/>
            <a:ext cx="11873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accent2"/>
                </a:solidFill>
              </a:rPr>
              <a:t>Resolving Issues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8C61D9-5910-46F1-91FB-A57F792D990D}"/>
              </a:ext>
            </a:extLst>
          </p:cNvPr>
          <p:cNvSpPr txBox="1"/>
          <p:nvPr/>
        </p:nvSpPr>
        <p:spPr>
          <a:xfrm>
            <a:off x="5973172" y="4602651"/>
            <a:ext cx="13329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accent3"/>
                </a:solidFill>
              </a:rPr>
              <a:t>Strategic Initiatives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7972727-4ABC-44A3-AC54-180A79088BD7}"/>
              </a:ext>
            </a:extLst>
          </p:cNvPr>
          <p:cNvGrpSpPr/>
          <p:nvPr/>
        </p:nvGrpSpPr>
        <p:grpSpPr>
          <a:xfrm>
            <a:off x="1066359" y="6200067"/>
            <a:ext cx="7581772" cy="328905"/>
            <a:chOff x="2035571" y="2804318"/>
            <a:chExt cx="8120856" cy="1249362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DC36B53-37FA-43EF-BA94-5DF87E839B5C}"/>
                </a:ext>
              </a:extLst>
            </p:cNvPr>
            <p:cNvSpPr/>
            <p:nvPr/>
          </p:nvSpPr>
          <p:spPr>
            <a:xfrm>
              <a:off x="2035571" y="2804318"/>
              <a:ext cx="3123406" cy="1249362"/>
            </a:xfrm>
            <a:custGeom>
              <a:avLst/>
              <a:gdLst>
                <a:gd name="connsiteX0" fmla="*/ 0 w 3123406"/>
                <a:gd name="connsiteY0" fmla="*/ 0 h 1249362"/>
                <a:gd name="connsiteX1" fmla="*/ 2498725 w 3123406"/>
                <a:gd name="connsiteY1" fmla="*/ 0 h 1249362"/>
                <a:gd name="connsiteX2" fmla="*/ 3123406 w 3123406"/>
                <a:gd name="connsiteY2" fmla="*/ 624681 h 1249362"/>
                <a:gd name="connsiteX3" fmla="*/ 2498725 w 3123406"/>
                <a:gd name="connsiteY3" fmla="*/ 1249362 h 1249362"/>
                <a:gd name="connsiteX4" fmla="*/ 0 w 3123406"/>
                <a:gd name="connsiteY4" fmla="*/ 1249362 h 1249362"/>
                <a:gd name="connsiteX5" fmla="*/ 0 w 3123406"/>
                <a:gd name="connsiteY5" fmla="*/ 0 h 1249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23406" h="1249362">
                  <a:moveTo>
                    <a:pt x="0" y="0"/>
                  </a:moveTo>
                  <a:lnTo>
                    <a:pt x="2498725" y="0"/>
                  </a:lnTo>
                  <a:lnTo>
                    <a:pt x="3123406" y="624681"/>
                  </a:lnTo>
                  <a:lnTo>
                    <a:pt x="2498725" y="1249362"/>
                  </a:lnTo>
                  <a:lnTo>
                    <a:pt x="0" y="12493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4686" tIns="77343" rIns="351012" bIns="77343" numCol="1" spcCol="1270" anchor="ctr" anchorCtr="0">
              <a:noAutofit/>
            </a:bodyPr>
            <a:lstStyle/>
            <a:p>
              <a:pPr marL="0" lvl="0" indent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 dirty="0">
                  <a:solidFill>
                    <a:schemeClr val="tx2"/>
                  </a:solidFill>
                </a:rPr>
                <a:t>Doing</a:t>
              </a: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2015998-92A0-4780-BFE7-195B48E9EBFE}"/>
                </a:ext>
              </a:extLst>
            </p:cNvPr>
            <p:cNvSpPr/>
            <p:nvPr/>
          </p:nvSpPr>
          <p:spPr>
            <a:xfrm>
              <a:off x="4534296" y="2804318"/>
              <a:ext cx="3123406" cy="1249362"/>
            </a:xfrm>
            <a:custGeom>
              <a:avLst/>
              <a:gdLst>
                <a:gd name="connsiteX0" fmla="*/ 0 w 3123406"/>
                <a:gd name="connsiteY0" fmla="*/ 0 h 1249362"/>
                <a:gd name="connsiteX1" fmla="*/ 2498725 w 3123406"/>
                <a:gd name="connsiteY1" fmla="*/ 0 h 1249362"/>
                <a:gd name="connsiteX2" fmla="*/ 3123406 w 3123406"/>
                <a:gd name="connsiteY2" fmla="*/ 624681 h 1249362"/>
                <a:gd name="connsiteX3" fmla="*/ 2498725 w 3123406"/>
                <a:gd name="connsiteY3" fmla="*/ 1249362 h 1249362"/>
                <a:gd name="connsiteX4" fmla="*/ 0 w 3123406"/>
                <a:gd name="connsiteY4" fmla="*/ 1249362 h 1249362"/>
                <a:gd name="connsiteX5" fmla="*/ 624681 w 3123406"/>
                <a:gd name="connsiteY5" fmla="*/ 624681 h 1249362"/>
                <a:gd name="connsiteX6" fmla="*/ 0 w 3123406"/>
                <a:gd name="connsiteY6" fmla="*/ 0 h 1249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23406" h="1249362">
                  <a:moveTo>
                    <a:pt x="0" y="0"/>
                  </a:moveTo>
                  <a:lnTo>
                    <a:pt x="2498725" y="0"/>
                  </a:lnTo>
                  <a:lnTo>
                    <a:pt x="3123406" y="624681"/>
                  </a:lnTo>
                  <a:lnTo>
                    <a:pt x="2498725" y="1249362"/>
                  </a:lnTo>
                  <a:lnTo>
                    <a:pt x="0" y="1249362"/>
                  </a:lnTo>
                  <a:lnTo>
                    <a:pt x="624681" y="6246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40696" tIns="77343" rIns="663353" bIns="77343" numCol="1" spcCol="1270" anchor="ctr" anchorCtr="0">
              <a:noAutofit/>
            </a:bodyPr>
            <a:lstStyle/>
            <a:p>
              <a:pPr marL="0" lvl="0" indent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 dirty="0">
                  <a:solidFill>
                    <a:schemeClr val="tx2"/>
                  </a:solidFill>
                </a:rPr>
                <a:t>Managing</a:t>
              </a: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4E50FA3-D599-48FF-8EE2-BABC9A6369E0}"/>
                </a:ext>
              </a:extLst>
            </p:cNvPr>
            <p:cNvSpPr/>
            <p:nvPr/>
          </p:nvSpPr>
          <p:spPr>
            <a:xfrm>
              <a:off x="7033021" y="2804318"/>
              <a:ext cx="3123406" cy="1249362"/>
            </a:xfrm>
            <a:custGeom>
              <a:avLst/>
              <a:gdLst>
                <a:gd name="connsiteX0" fmla="*/ 0 w 3123406"/>
                <a:gd name="connsiteY0" fmla="*/ 0 h 1249362"/>
                <a:gd name="connsiteX1" fmla="*/ 2498725 w 3123406"/>
                <a:gd name="connsiteY1" fmla="*/ 0 h 1249362"/>
                <a:gd name="connsiteX2" fmla="*/ 3123406 w 3123406"/>
                <a:gd name="connsiteY2" fmla="*/ 624681 h 1249362"/>
                <a:gd name="connsiteX3" fmla="*/ 2498725 w 3123406"/>
                <a:gd name="connsiteY3" fmla="*/ 1249362 h 1249362"/>
                <a:gd name="connsiteX4" fmla="*/ 0 w 3123406"/>
                <a:gd name="connsiteY4" fmla="*/ 1249362 h 1249362"/>
                <a:gd name="connsiteX5" fmla="*/ 624681 w 3123406"/>
                <a:gd name="connsiteY5" fmla="*/ 624681 h 1249362"/>
                <a:gd name="connsiteX6" fmla="*/ 0 w 3123406"/>
                <a:gd name="connsiteY6" fmla="*/ 0 h 1249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23406" h="1249362">
                  <a:moveTo>
                    <a:pt x="0" y="0"/>
                  </a:moveTo>
                  <a:lnTo>
                    <a:pt x="2498725" y="0"/>
                  </a:lnTo>
                  <a:lnTo>
                    <a:pt x="3123406" y="624681"/>
                  </a:lnTo>
                  <a:lnTo>
                    <a:pt x="2498725" y="1249362"/>
                  </a:lnTo>
                  <a:lnTo>
                    <a:pt x="0" y="1249362"/>
                  </a:lnTo>
                  <a:lnTo>
                    <a:pt x="624681" y="6246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40696" tIns="77343" rIns="663353" bIns="77343" numCol="1" spcCol="1270" anchor="ctr" anchorCtr="0">
              <a:noAutofit/>
            </a:bodyPr>
            <a:lstStyle/>
            <a:p>
              <a:pPr marL="0" lvl="0" indent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 dirty="0">
                  <a:solidFill>
                    <a:schemeClr val="tx2"/>
                  </a:solidFill>
                </a:rPr>
                <a:t>Leading &amp; Influencing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955823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66C98-8043-C27D-9B86-D73DF16B7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CECC2D-5056-2B73-3542-1636BB60B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A45A0-4AD1-4694-A07F-B3BA13B983E2}" type="slidenum">
              <a:rPr lang="en-US" smtClean="0"/>
              <a:pPr/>
              <a:t>23</a:t>
            </a:fld>
            <a:endParaRPr lang="en-US" sz="1100" dirty="0"/>
          </a:p>
        </p:txBody>
      </p:sp>
      <p:sp>
        <p:nvSpPr>
          <p:cNvPr id="6" name="Google Shape;432;p18">
            <a:extLst>
              <a:ext uri="{FF2B5EF4-FFF2-40B4-BE49-F238E27FC236}">
                <a16:creationId xmlns:a16="http://schemas.microsoft.com/office/drawing/2014/main" id="{B32DA619-6CBC-5417-0225-81A0E9F328AC}"/>
              </a:ext>
            </a:extLst>
          </p:cNvPr>
          <p:cNvSpPr txBox="1"/>
          <p:nvPr/>
        </p:nvSpPr>
        <p:spPr>
          <a:xfrm>
            <a:off x="1748476" y="2436451"/>
            <a:ext cx="8161070" cy="807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34275" rIns="34275" bIns="34275" anchor="t" anchorCtr="0">
            <a:spAutoFit/>
          </a:bodyPr>
          <a:lstStyle/>
          <a:p>
            <a:pPr algn="ctr"/>
            <a:r>
              <a:rPr lang="en-US" sz="4800" dirty="0">
                <a:solidFill>
                  <a:schemeClr val="tx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Any Questions??</a:t>
            </a:r>
            <a:endParaRPr sz="66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2074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E1AF813-2D2F-4B78-9216-388AF161ED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47181D2-95D5-4439-9BDF-14D4FDC7BD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DD1A4EE-F5B3-923F-7269-1EC2A79882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C5A955-C6A9-0558-A8DD-B71CA1317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B66A45A0-4AD1-4694-A07F-B3BA13B983E2}" type="slidenum">
              <a:rPr lang="en-US" sz="1050">
                <a:latin typeface="+mn-lt"/>
                <a:ea typeface="+mn-ea"/>
              </a:rPr>
              <a:pPr algn="r">
                <a:spcAft>
                  <a:spcPts val="600"/>
                </a:spcAft>
              </a:pPr>
              <a:t>3</a:t>
            </a:fld>
            <a:endParaRPr lang="en-US" sz="1050"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6364502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AE1AF813-2D2F-4B78-9216-388AF161ED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47181D2-95D5-4439-9BDF-14D4FDC7BD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5AFC7C70-E53D-85F1-3FC9-39CFEC0768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760717-1403-7D90-92F2-8B9EEB5B2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B66A45A0-4AD1-4694-A07F-B3BA13B983E2}" type="slidenum">
              <a:rPr lang="en-US" sz="1050">
                <a:latin typeface="+mn-lt"/>
                <a:ea typeface="+mn-ea"/>
              </a:rPr>
              <a:pPr algn="r">
                <a:spcAft>
                  <a:spcPts val="600"/>
                </a:spcAft>
              </a:pPr>
              <a:t>4</a:t>
            </a:fld>
            <a:endParaRPr lang="en-US" sz="1050"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429900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" y="201196"/>
            <a:ext cx="6941067" cy="845385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 Special Guests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EEC77A0-E0A4-434F-ABE7-C1D997215E87}"/>
              </a:ext>
            </a:extLst>
          </p:cNvPr>
          <p:cNvSpPr txBox="1">
            <a:spLocks/>
          </p:cNvSpPr>
          <p:nvPr/>
        </p:nvSpPr>
        <p:spPr>
          <a:xfrm>
            <a:off x="3629222" y="272232"/>
            <a:ext cx="6941067" cy="1146306"/>
          </a:xfrm>
          <a:prstGeom prst="rect">
            <a:avLst/>
          </a:prstGeom>
        </p:spPr>
        <p:txBody>
          <a:bodyPr vert="horz" lIns="0" tIns="45720" rIns="0" bIns="45720" rtlCol="0">
            <a:normAutofit fontScale="25000" lnSpcReduction="20000"/>
          </a:bodyPr>
          <a:lstStyle>
            <a:lvl1pPr marL="91440" indent="-9144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86918" indent="-28575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EB8B30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669798" indent="-28575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EB8B30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91440" marR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B8B30"/>
              </a:buClr>
              <a:buSzPct val="100000"/>
              <a:buFont typeface="Arial" panose="020B0604020202020204" pitchFamily="34" charset="0"/>
              <a:buNone/>
              <a:tabLst/>
              <a:defRPr sz="2000" b="1" i="0" kern="1200">
                <a:solidFill>
                  <a:srgbClr val="074356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91440" marR="0" indent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400"/>
              </a:spcAft>
              <a:buClr>
                <a:srgbClr val="EB8B30"/>
              </a:buClr>
              <a:buSzPct val="100000"/>
              <a:buFont typeface="Arial" panose="020B0604020202020204" pitchFamily="34" charset="0"/>
              <a:buNone/>
              <a:tabLst/>
              <a:defRPr sz="1400" b="1" i="0" kern="1200">
                <a:solidFill>
                  <a:srgbClr val="F7931D"/>
                </a:solidFill>
                <a:latin typeface="Antonio" panose="02000503000000000000" pitchFamily="2" charset="77"/>
                <a:ea typeface="Roboto" panose="02000000000000000000" pitchFamily="2" charset="0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marR="0" lvl="3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>
                <a:srgbClr val="EB8B3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endParaRPr kumimoji="0" lang="en-US" sz="12800" b="1" i="0" u="none" strike="noStrike" kern="1200" cap="none" spc="0" normalizeH="0" baseline="0" noProof="0" dirty="0">
              <a:ln>
                <a:noFill/>
              </a:ln>
              <a:solidFill>
                <a:srgbClr val="074356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  <a:p>
            <a:pPr marL="91440" marR="0" lvl="3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>
                <a:srgbClr val="EB8B3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br>
              <a:rPr kumimoji="0" lang="en-US" sz="12800" b="1" i="0" u="none" strike="noStrike" kern="1200" cap="none" spc="0" normalizeH="0" baseline="0" noProof="0" dirty="0">
                <a:ln>
                  <a:noFill/>
                </a:ln>
                <a:solidFill>
                  <a:srgbClr val="074356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</a:br>
            <a:r>
              <a:rPr kumimoji="0" lang="en-US" sz="19200" b="1" i="0" u="sng" strike="noStrike" kern="1200" cap="none" spc="0" normalizeH="0" baseline="0" noProof="0" dirty="0">
                <a:ln>
                  <a:noFill/>
                </a:ln>
                <a:solidFill>
                  <a:srgbClr val="074356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Brandywine Realty Trust</a:t>
            </a:r>
            <a:br>
              <a:rPr kumimoji="0" lang="en-US" sz="19200" b="1" i="0" u="sng" strike="noStrike" kern="1200" cap="none" spc="0" normalizeH="0" baseline="0" noProof="0" dirty="0">
                <a:ln>
                  <a:noFill/>
                </a:ln>
                <a:solidFill>
                  <a:srgbClr val="074356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</a:br>
            <a:r>
              <a:rPr kumimoji="0" lang="en-US" sz="19200" b="1" i="0" u="sng" strike="noStrike" kern="1200" cap="none" spc="0" normalizeH="0" baseline="0" noProof="0" dirty="0">
                <a:ln>
                  <a:noFill/>
                </a:ln>
                <a:solidFill>
                  <a:srgbClr val="074356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srgbClr val="074356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  <a:p>
            <a:pPr marL="91440" marR="0" lvl="3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B8B3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17600" b="1" i="0" u="none" strike="noStrike" kern="1200" cap="none" spc="0" normalizeH="0" baseline="0" noProof="0" dirty="0">
                <a:ln>
                  <a:noFill/>
                </a:ln>
                <a:solidFill>
                  <a:srgbClr val="074356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Jerry A. Kilkenny </a:t>
            </a:r>
          </a:p>
          <a:p>
            <a:pPr marL="91440" marR="0" lvl="3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B8B3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12800" b="1" i="0" u="none" strike="noStrike" kern="1200" cap="none" spc="0" normalizeH="0" baseline="0" noProof="0" dirty="0">
                <a:ln>
                  <a:noFill/>
                </a:ln>
                <a:solidFill>
                  <a:srgbClr val="EB8B3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Vice President of Leasing, Metro DC </a:t>
            </a:r>
            <a:br>
              <a:rPr kumimoji="0" lang="en-US" sz="12800" b="1" i="0" u="none" strike="noStrike" kern="1200" cap="none" spc="0" normalizeH="0" baseline="0" noProof="0" dirty="0">
                <a:ln>
                  <a:noFill/>
                </a:ln>
                <a:solidFill>
                  <a:srgbClr val="EB8B3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</a:br>
            <a:endParaRPr kumimoji="0" lang="en-US" sz="12800" b="1" i="0" u="none" strike="noStrike" kern="1200" cap="none" spc="0" normalizeH="0" baseline="0" noProof="0" dirty="0">
              <a:ln>
                <a:noFill/>
              </a:ln>
              <a:solidFill>
                <a:srgbClr val="EB8B3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  <a:p>
            <a:pPr marL="91440" marR="0" lvl="3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B8B3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14400" b="1" i="0" u="none" strike="noStrike" kern="1200" cap="none" spc="0" normalizeH="0" baseline="0" noProof="0" dirty="0">
                <a:ln>
                  <a:noFill/>
                </a:ln>
                <a:solidFill>
                  <a:srgbClr val="074356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And </a:t>
            </a:r>
            <a:br>
              <a:rPr kumimoji="0" lang="en-US" sz="14400" b="1" i="0" u="none" strike="noStrike" kern="1200" cap="none" spc="0" normalizeH="0" baseline="0" noProof="0" dirty="0">
                <a:ln>
                  <a:noFill/>
                </a:ln>
                <a:solidFill>
                  <a:srgbClr val="074356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</a:br>
            <a:endParaRPr kumimoji="0" lang="en-US" sz="14400" b="1" i="0" u="none" strike="noStrike" kern="1200" cap="none" spc="0" normalizeH="0" baseline="0" noProof="0" dirty="0">
              <a:ln>
                <a:noFill/>
              </a:ln>
              <a:solidFill>
                <a:srgbClr val="074356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  <a:p>
            <a:pPr marL="91440" marR="0" lvl="3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B8B3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17600" b="1" i="0" u="none" strike="noStrike" kern="1200" cap="none" spc="0" normalizeH="0" baseline="0" noProof="0" dirty="0">
                <a:ln>
                  <a:noFill/>
                </a:ln>
                <a:solidFill>
                  <a:srgbClr val="074356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Stephanie Morgan </a:t>
            </a:r>
            <a:br>
              <a:rPr kumimoji="0" lang="en-US" sz="17600" b="1" i="0" u="none" strike="noStrike" kern="1200" cap="none" spc="0" normalizeH="0" baseline="0" noProof="0" dirty="0">
                <a:ln>
                  <a:noFill/>
                </a:ln>
                <a:solidFill>
                  <a:srgbClr val="074356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</a:br>
            <a:r>
              <a:rPr kumimoji="0" lang="en-US" sz="12800" b="1" i="0" u="none" strike="noStrike" kern="1200" cap="none" spc="0" normalizeH="0" baseline="0" noProof="0" dirty="0">
                <a:ln>
                  <a:noFill/>
                </a:ln>
                <a:solidFill>
                  <a:srgbClr val="EB8B3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Senior Leasing Associate </a:t>
            </a:r>
            <a:endParaRPr kumimoji="0" lang="en-US" sz="17600" b="1" i="0" u="none" strike="noStrike" kern="1200" cap="none" spc="0" normalizeH="0" baseline="0" noProof="0" dirty="0">
              <a:ln>
                <a:noFill/>
              </a:ln>
              <a:solidFill>
                <a:srgbClr val="EB8B3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  <a:p>
            <a:pPr marL="91440" marR="0" lvl="4" indent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400"/>
              </a:spcAft>
              <a:buClr>
                <a:srgbClr val="EB8B3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endParaRPr kumimoji="0" lang="en-US" sz="12800" b="1" i="0" u="none" strike="noStrike" kern="1200" cap="none" spc="0" normalizeH="0" baseline="0" noProof="0" dirty="0">
              <a:ln>
                <a:noFill/>
              </a:ln>
              <a:solidFill>
                <a:srgbClr val="F7931D"/>
              </a:solidFill>
              <a:effectLst/>
              <a:uLnTx/>
              <a:uFillTx/>
              <a:latin typeface="Antonio" panose="02000503000000000000" pitchFamily="2" charset="77"/>
              <a:ea typeface="Roboto" panose="02000000000000000000" pitchFamily="2" charset="0"/>
              <a:cs typeface="+mn-cs"/>
            </a:endParaRPr>
          </a:p>
          <a:p>
            <a:pPr marL="91440" marR="0" lvl="4" indent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400"/>
              </a:spcAft>
              <a:buClr>
                <a:srgbClr val="EB8B3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12800" b="1" i="0" u="none" strike="noStrike" kern="1200" cap="none" spc="0" normalizeH="0" baseline="0" noProof="0" dirty="0">
                <a:ln>
                  <a:noFill/>
                </a:ln>
                <a:solidFill>
                  <a:srgbClr val="F7931D"/>
                </a:solidFill>
                <a:effectLst/>
                <a:uLnTx/>
                <a:uFillTx/>
                <a:latin typeface="Antonio" panose="02000503000000000000" pitchFamily="2" charset="77"/>
                <a:ea typeface="Roboto" panose="02000000000000000000" pitchFamily="2" charset="0"/>
                <a:cs typeface="+mn-cs"/>
                <a:hlinkClick r:id="rId3"/>
              </a:rPr>
              <a:t>Brandywine Realty Trust</a:t>
            </a:r>
            <a:br>
              <a:rPr kumimoji="0" lang="en-US" sz="11200" b="1" i="0" u="none" strike="noStrike" kern="1200" cap="none" spc="0" normalizeH="0" baseline="0" noProof="0" dirty="0">
                <a:ln>
                  <a:noFill/>
                </a:ln>
                <a:solidFill>
                  <a:srgbClr val="F7931D"/>
                </a:solidFill>
                <a:effectLst/>
                <a:uLnTx/>
                <a:uFillTx/>
                <a:latin typeface="Antonio" panose="02000503000000000000" pitchFamily="2" charset="77"/>
                <a:ea typeface="Roboto" panose="02000000000000000000" pitchFamily="2" charset="0"/>
                <a:cs typeface="+mn-cs"/>
              </a:rPr>
            </a:br>
            <a:endParaRPr kumimoji="0" lang="en-US" sz="11200" b="1" i="0" u="none" strike="noStrike" kern="1200" cap="none" spc="0" normalizeH="0" baseline="0" noProof="0" dirty="0">
              <a:ln>
                <a:noFill/>
              </a:ln>
              <a:solidFill>
                <a:srgbClr val="F7931D"/>
              </a:solidFill>
              <a:effectLst/>
              <a:uLnTx/>
              <a:uFillTx/>
              <a:latin typeface="Antonio" panose="02000503000000000000" pitchFamily="2" charset="77"/>
              <a:ea typeface="Roboto" panose="02000000000000000000" pitchFamily="2" charset="0"/>
              <a:cs typeface="+mn-cs"/>
            </a:endParaRPr>
          </a:p>
          <a:p>
            <a:pPr marL="91440" marR="0" lvl="4" indent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400"/>
              </a:spcAft>
              <a:buClr>
                <a:srgbClr val="EB8B3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br>
              <a:rPr kumimoji="0" lang="en-US" sz="11200" b="1" i="0" u="none" strike="noStrike" kern="1200" cap="none" spc="0" normalizeH="0" baseline="0" noProof="0" dirty="0">
                <a:ln>
                  <a:noFill/>
                </a:ln>
                <a:solidFill>
                  <a:srgbClr val="F7931D"/>
                </a:solidFill>
                <a:effectLst/>
                <a:uLnTx/>
                <a:uFillTx/>
                <a:latin typeface="Antonio" panose="02000503000000000000" pitchFamily="2" charset="77"/>
                <a:ea typeface="Roboto" panose="02000000000000000000" pitchFamily="2" charset="0"/>
                <a:cs typeface="+mn-cs"/>
              </a:rPr>
            </a:br>
            <a:endParaRPr kumimoji="0" lang="en-US" sz="11200" b="1" i="0" u="none" strike="noStrike" kern="1200" cap="none" spc="0" normalizeH="0" baseline="0" noProof="0" dirty="0">
              <a:ln>
                <a:noFill/>
              </a:ln>
              <a:solidFill>
                <a:srgbClr val="F7931D"/>
              </a:solidFill>
              <a:effectLst/>
              <a:uLnTx/>
              <a:uFillTx/>
              <a:latin typeface="Antonio" panose="02000503000000000000" pitchFamily="2" charset="77"/>
              <a:ea typeface="Roboto" panose="02000000000000000000" pitchFamily="2" charset="0"/>
              <a:cs typeface="+mn-cs"/>
            </a:endParaRPr>
          </a:p>
          <a:p>
            <a:pPr marL="91440" marR="0" lvl="3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>
                <a:srgbClr val="EB8B3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74356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867AD3E-6980-8585-57B8-3CE69D8D93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261" y="2665670"/>
            <a:ext cx="2427387" cy="22203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0D27FB60-61FE-FB1F-F9CA-F29AF74A95B1}"/>
              </a:ext>
            </a:extLst>
          </p:cNvPr>
          <p:cNvSpPr/>
          <p:nvPr/>
        </p:nvSpPr>
        <p:spPr>
          <a:xfrm>
            <a:off x="2283444" y="6172172"/>
            <a:ext cx="978408" cy="484632"/>
          </a:xfrm>
          <a:prstGeom prst="rightArrow">
            <a:avLst/>
          </a:prstGeom>
          <a:solidFill>
            <a:srgbClr val="EB8B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87205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49B31AAF-7D31-D34F-9540-122E7BFB305E}"/>
              </a:ext>
            </a:extLst>
          </p:cNvPr>
          <p:cNvSpPr/>
          <p:nvPr/>
        </p:nvSpPr>
        <p:spPr>
          <a:xfrm>
            <a:off x="1090177" y="594911"/>
            <a:ext cx="3658093" cy="664979"/>
          </a:xfrm>
          <a:prstGeom prst="roundRect">
            <a:avLst>
              <a:gd name="adj" fmla="val 10065"/>
            </a:avLst>
          </a:prstGeom>
          <a:solidFill>
            <a:srgbClr val="0743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A6EA48-56DA-F54C-B401-919E3C2BA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9667" y="-190867"/>
            <a:ext cx="9564390" cy="1450757"/>
          </a:xfrm>
        </p:spPr>
        <p:txBody>
          <a:bodyPr>
            <a:normAutofit/>
          </a:bodyPr>
          <a:lstStyle/>
          <a:p>
            <a:r>
              <a:rPr lang="en-US" sz="3600" dirty="0"/>
              <a:t>Tonight’s Agenda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48BB683-4788-8D42-B873-A6DB78AB93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79475" y="1801396"/>
            <a:ext cx="4533629" cy="402336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US" sz="9600" b="1" dirty="0">
              <a:latin typeface="Roboto Black" panose="02000000000000000000" pitchFamily="2" charset="0"/>
              <a:ea typeface="Roboto Black" panose="02000000000000000000" pitchFamily="2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9600" b="1" dirty="0">
                <a:latin typeface="Roboto Black" panose="02000000000000000000" pitchFamily="2" charset="0"/>
                <a:ea typeface="Roboto Black" panose="02000000000000000000" pitchFamily="2" charset="0"/>
              </a:rPr>
              <a:t>Becoming a CFO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9600" b="1" dirty="0">
                <a:latin typeface="Roboto Black" panose="02000000000000000000" pitchFamily="2" charset="0"/>
                <a:ea typeface="Roboto Black" panose="02000000000000000000" pitchFamily="2" charset="0"/>
              </a:rPr>
              <a:t>Typical CFO Responsibilities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9600" b="1" dirty="0">
                <a:latin typeface="Roboto Black" panose="02000000000000000000" pitchFamily="2" charset="0"/>
                <a:ea typeface="Roboto Black" panose="02000000000000000000" pitchFamily="2" charset="0"/>
              </a:rPr>
              <a:t>Break-out Session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9600" b="1" dirty="0">
                <a:latin typeface="Roboto Black" panose="02000000000000000000" pitchFamily="2" charset="0"/>
                <a:ea typeface="Roboto Black" panose="02000000000000000000" pitchFamily="2" charset="0"/>
              </a:rPr>
              <a:t>Expansion of the CFO’s Role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9600" b="1" dirty="0">
                <a:latin typeface="Roboto Black" panose="02000000000000000000" pitchFamily="2" charset="0"/>
                <a:ea typeface="Roboto Black" panose="02000000000000000000" pitchFamily="2" charset="0"/>
              </a:rPr>
              <a:t>Q&amp;A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5CEEE46-D6EC-45EA-81B1-57EDF3CF892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869113" y="2395934"/>
            <a:ext cx="4443412" cy="22217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08BB72-5F23-44A4-BE08-CBFF3D592792}"/>
              </a:ext>
            </a:extLst>
          </p:cNvPr>
          <p:cNvSpPr txBox="1"/>
          <p:nvPr/>
        </p:nvSpPr>
        <p:spPr>
          <a:xfrm>
            <a:off x="6230925" y="1553378"/>
            <a:ext cx="56586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US" sz="2000" b="1" i="1" dirty="0">
                <a:solidFill>
                  <a:schemeClr val="tx2"/>
                </a:solidFill>
              </a:rPr>
              <a:t>CLIMB:  Coach, Learn, Inform, Mentor, Benefit</a:t>
            </a:r>
          </a:p>
        </p:txBody>
      </p:sp>
    </p:spTree>
    <p:extLst>
      <p:ext uri="{BB962C8B-B14F-4D97-AF65-F5344CB8AC3E}">
        <p14:creationId xmlns:p14="http://schemas.microsoft.com/office/powerpoint/2010/main" val="6543943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49B31AAF-7D31-D34F-9540-122E7BFB305E}"/>
              </a:ext>
            </a:extLst>
          </p:cNvPr>
          <p:cNvSpPr/>
          <p:nvPr/>
        </p:nvSpPr>
        <p:spPr>
          <a:xfrm>
            <a:off x="913909" y="771665"/>
            <a:ext cx="1637267" cy="461665"/>
          </a:xfrm>
          <a:prstGeom prst="roundRect">
            <a:avLst>
              <a:gd name="adj" fmla="val 10065"/>
            </a:avLst>
          </a:prstGeom>
          <a:solidFill>
            <a:srgbClr val="0743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A6EA48-56DA-F54C-B401-919E3C2BA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Dan Muse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3BFCB3C-B9FC-CC40-9F96-0E483E5B2315}"/>
              </a:ext>
            </a:extLst>
          </p:cNvPr>
          <p:cNvSpPr txBox="1">
            <a:spLocks/>
          </p:cNvSpPr>
          <p:nvPr/>
        </p:nvSpPr>
        <p:spPr>
          <a:xfrm>
            <a:off x="132081" y="1359458"/>
            <a:ext cx="5888575" cy="5123536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600" b="0" i="0" kern="120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1pPr>
            <a:lvl2pPr marL="9144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EB8B30"/>
              </a:buClr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395478" indent="-19431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91440" marR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None/>
              <a:tabLst/>
              <a:defRPr sz="2000" b="1" i="0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91440" marR="0" indent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4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None/>
              <a:tabLst/>
              <a:defRPr sz="1400" b="1" i="0" kern="1200">
                <a:solidFill>
                  <a:schemeClr val="bg1"/>
                </a:solidFill>
                <a:latin typeface="Antonio" panose="02000503000000000000" pitchFamily="2" charset="77"/>
                <a:ea typeface="Roboto" panose="02000000000000000000" pitchFamily="2" charset="0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sz="1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Systems Planning &amp; Analysis CFO</a:t>
            </a:r>
          </a:p>
          <a:p>
            <a:pPr marL="342900" indent="-203200" fontAlgn="base">
              <a:spcBef>
                <a:spcPts val="0"/>
              </a:spcBef>
              <a:spcAft>
                <a:spcPts val="400"/>
              </a:spcAft>
              <a:buClr>
                <a:schemeClr val="bg1"/>
              </a:buClr>
              <a:buSzPts val="1400"/>
              <a:buFont typeface="Helvetica Neue"/>
              <a:buChar char="•"/>
              <a:defRPr/>
            </a:pPr>
            <a:r>
              <a:rPr lang="en-US" sz="1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Began career as public accountant at Arthur Andersen</a:t>
            </a:r>
          </a:p>
          <a:p>
            <a:pPr marL="342900" indent="-203200" fontAlgn="base">
              <a:spcBef>
                <a:spcPts val="0"/>
              </a:spcBef>
              <a:spcAft>
                <a:spcPts val="400"/>
              </a:spcAft>
              <a:buClr>
                <a:schemeClr val="bg1"/>
              </a:buClr>
              <a:buSzPts val="1400"/>
              <a:buFont typeface="Helvetica Neue"/>
              <a:buChar char="•"/>
              <a:defRPr/>
            </a:pPr>
            <a:r>
              <a:rPr lang="en-US" sz="1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Spent 11 years at Stifel as an investment banker focused on sell-side M&amp;A and capital raising for government services companies</a:t>
            </a:r>
          </a:p>
          <a:p>
            <a:pPr marL="342900" indent="-203200" fontAlgn="base">
              <a:spcBef>
                <a:spcPts val="0"/>
              </a:spcBef>
              <a:spcAft>
                <a:spcPts val="400"/>
              </a:spcAft>
              <a:buClr>
                <a:schemeClr val="bg1"/>
              </a:buClr>
              <a:buSzPts val="1400"/>
              <a:buFont typeface="Helvetica Neue"/>
              <a:buChar char="•"/>
              <a:defRPr/>
            </a:pPr>
            <a:r>
              <a:rPr lang="en-US" sz="1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Transitioned to CFO roles at</a:t>
            </a:r>
          </a:p>
          <a:p>
            <a:pPr marL="729488" lvl="2" indent="-285750" fontAlgn="base">
              <a:spcBef>
                <a:spcPts val="0"/>
              </a:spcBef>
              <a:buSzPct val="50000"/>
              <a:buFont typeface="Courier New" panose="02070309020205020404" pitchFamily="49" charset="0"/>
              <a:buChar char="o"/>
              <a:defRPr/>
            </a:pPr>
            <a:r>
              <a:rPr lang="en-US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Sevatec</a:t>
            </a:r>
            <a:r>
              <a:rPr lang="en-US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, a founder-run business that doubled from $50 million to $100 million during two-year tenure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29488" lvl="2" indent="-285750" fontAlgn="base">
              <a:spcBef>
                <a:spcPts val="0"/>
              </a:spcBef>
              <a:buSzPct val="50000"/>
              <a:buFont typeface="Courier New" panose="02070309020205020404" pitchFamily="49" charset="0"/>
              <a:buChar char="o"/>
              <a:defRPr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FCI, a 40-year-old company that had just been acquired by small private equity, heavily levered with significant contract concentration</a:t>
            </a:r>
          </a:p>
          <a:p>
            <a:pPr marL="729488" lvl="2" indent="-285750" fontAlgn="base">
              <a:spcBef>
                <a:spcPts val="0"/>
              </a:spcBef>
              <a:buSzPct val="50000"/>
              <a:buFont typeface="Courier New" panose="02070309020205020404" pitchFamily="49" charset="0"/>
              <a:buChar char="o"/>
              <a:defRPr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Solerity (formerly Preferred Systems Solutions or PSS), owed by CM Equity, a small/mid PE firm solely focused on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GovCon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29488" lvl="2" indent="-285750" fontAlgn="base">
              <a:spcBef>
                <a:spcPts val="0"/>
              </a:spcBef>
              <a:buSzPct val="50000"/>
              <a:buFont typeface="Courier New" panose="02070309020205020404" pitchFamily="49" charset="0"/>
              <a:buChar char="o"/>
              <a:defRPr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Iron Bow, a value-added reseller owned by HIG Capital with 1,000 employees and $1.5 billion in revenue</a:t>
            </a:r>
          </a:p>
          <a:p>
            <a:pPr marL="342900" lvl="1" indent="-203200" fontAlgn="base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SzPts val="1400"/>
              <a:buFont typeface="Helvetica Neue"/>
              <a:buChar char="•"/>
              <a:defRPr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Earlie this year became CFO at SPA, an Arlington Capital portfolio company with nearly 2,000 employees and $500 million in revenue</a:t>
            </a:r>
          </a:p>
          <a:p>
            <a:pPr marL="342900" indent="-203200" fontAlgn="base">
              <a:spcBef>
                <a:spcPts val="0"/>
              </a:spcBef>
              <a:spcAft>
                <a:spcPts val="400"/>
              </a:spcAft>
              <a:buClr>
                <a:schemeClr val="bg1"/>
              </a:buClr>
              <a:buSzPts val="1400"/>
              <a:buFont typeface="Helvetica Neue"/>
              <a:buChar char="•"/>
              <a:defRPr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Hold a B.S. in Accounting &amp; Finance from University of Richmond and an MBA from Tuck School of Business at Dartmouth College.  Earned CPA and CFA® designations</a:t>
            </a:r>
          </a:p>
          <a:p>
            <a:pPr marL="342900" indent="-203200" fontAlgn="base">
              <a:spcBef>
                <a:spcPts val="0"/>
              </a:spcBef>
              <a:spcAft>
                <a:spcPts val="400"/>
              </a:spcAft>
              <a:buClr>
                <a:schemeClr val="bg1"/>
              </a:buClr>
              <a:buSzPts val="1400"/>
              <a:buFont typeface="Helvetica Neue"/>
              <a:buChar char="•"/>
              <a:defRPr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Reside in Bethesda, MD with wife Kate Troendle (investment banker at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KippsDesanto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) and an avid golfer!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BB6567-89D5-4E65-F9B7-13AF25EC39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570" t="2086" r="27294"/>
          <a:stretch/>
        </p:blipFill>
        <p:spPr>
          <a:xfrm>
            <a:off x="7203231" y="870857"/>
            <a:ext cx="3987283" cy="4656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8023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D95E5-D7F9-4EE1-BBA1-9BC8D1393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1" y="304236"/>
            <a:ext cx="10728958" cy="828418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Becoming a CFO….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13581F-115B-4711-9DEF-44602F00D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A45A0-4AD1-4694-A07F-B3BA13B983E2}" type="slidenum">
              <a:rPr lang="en-US" smtClean="0"/>
              <a:pPr/>
              <a:t>8</a:t>
            </a:fld>
            <a:endParaRPr lang="en-US" sz="1100" dirty="0"/>
          </a:p>
        </p:txBody>
      </p:sp>
      <p:sp>
        <p:nvSpPr>
          <p:cNvPr id="5" name="Google Shape;83;p10">
            <a:extLst>
              <a:ext uri="{FF2B5EF4-FFF2-40B4-BE49-F238E27FC236}">
                <a16:creationId xmlns:a16="http://schemas.microsoft.com/office/drawing/2014/main" id="{FCED665A-9251-6945-A58E-133CB4A2B4C2}"/>
              </a:ext>
            </a:extLst>
          </p:cNvPr>
          <p:cNvSpPr txBox="1"/>
          <p:nvPr/>
        </p:nvSpPr>
        <p:spPr>
          <a:xfrm>
            <a:off x="731521" y="1455464"/>
            <a:ext cx="7919319" cy="4820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203200" fontAlgn="base"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Font typeface="Helvetica Neue"/>
              <a:buChar char="•"/>
              <a:defRPr/>
            </a:pP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There is no single path to the CFO role!</a:t>
            </a:r>
          </a:p>
          <a:p>
            <a:pPr marL="342900" indent="-203200" fontAlgn="base"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Font typeface="Helvetica Neue"/>
              <a:buChar char="•"/>
              <a:defRPr/>
            </a:pPr>
            <a:endParaRPr lang="en-US" sz="1200" dirty="0">
              <a:solidFill>
                <a:schemeClr val="tx2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marL="342900" indent="-203200" fontAlgn="base"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Font typeface="Helvetica Neue"/>
              <a:buChar char="•"/>
              <a:defRPr/>
            </a:pP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Vast majority of CFOs grow up within accounting/CPA or finance/M&amp;A tracks</a:t>
            </a:r>
          </a:p>
          <a:p>
            <a:pPr marL="1092185" lvl="1" indent="-342900" fontAlgn="base"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ct val="50000"/>
              <a:buFont typeface="Courier New" panose="02070309020205020404" pitchFamily="49" charset="0"/>
              <a:buChar char="o"/>
              <a:defRPr/>
            </a:pPr>
            <a:r>
              <a:rPr lang="en-US" sz="2000" dirty="0">
                <a:solidFill>
                  <a:schemeClr val="tx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Need to punch a certain number of tickets, but not necessarily all of them.  Depends on size of company and budgets.</a:t>
            </a:r>
          </a:p>
          <a:p>
            <a:pPr marL="342900" indent="-203200" fontAlgn="base"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Font typeface="Helvetica Neue"/>
              <a:buChar char="•"/>
              <a:defRPr/>
            </a:pPr>
            <a:endParaRPr lang="en-US" sz="1200" dirty="0">
              <a:solidFill>
                <a:schemeClr val="tx2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marL="342900" indent="-203200" fontAlgn="base"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Font typeface="Helvetica Neue"/>
              <a:buChar char="•"/>
              <a:defRPr/>
            </a:pP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Mastery, Urgency and Specificity;  Precision of Language</a:t>
            </a:r>
          </a:p>
          <a:p>
            <a:pPr marL="342900" indent="-203200" fontAlgn="base"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Font typeface="Helvetica Neue"/>
              <a:buChar char="•"/>
              <a:defRPr/>
            </a:pPr>
            <a:endParaRPr lang="en-US" sz="1200" dirty="0">
              <a:solidFill>
                <a:schemeClr val="tx2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marL="342900" indent="-203200" fontAlgn="base"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Font typeface="Helvetica Neue"/>
              <a:buChar char="•"/>
              <a:defRPr/>
            </a:pP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Executive Presence;  Primary executive who translates strategy/vision into tactics, a consistent sales personality to the external world</a:t>
            </a:r>
          </a:p>
          <a:p>
            <a:pPr marL="342900" indent="-203200" fontAlgn="base"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Font typeface="Helvetica Neue"/>
              <a:buChar char="•"/>
              <a:defRPr/>
            </a:pPr>
            <a:endParaRPr lang="en-US" sz="1200" dirty="0">
              <a:solidFill>
                <a:schemeClr val="tx2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marL="342900" indent="-203200" fontAlgn="base"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Font typeface="Helvetica Neue"/>
              <a:buChar char="•"/>
              <a:defRPr/>
            </a:pP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Some OCD helps a lot</a:t>
            </a:r>
          </a:p>
        </p:txBody>
      </p:sp>
    </p:spTree>
    <p:extLst>
      <p:ext uri="{BB962C8B-B14F-4D97-AF65-F5344CB8AC3E}">
        <p14:creationId xmlns:p14="http://schemas.microsoft.com/office/powerpoint/2010/main" val="36583855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D95E5-D7F9-4EE1-BBA1-9BC8D1393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1" y="304236"/>
            <a:ext cx="10728958" cy="828418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Not All CFOs are Created Equal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13581F-115B-4711-9DEF-44602F00D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A45A0-4AD1-4694-A07F-B3BA13B983E2}" type="slidenum">
              <a:rPr lang="en-US" smtClean="0"/>
              <a:pPr/>
              <a:t>9</a:t>
            </a:fld>
            <a:endParaRPr lang="en-US" sz="1100" dirty="0"/>
          </a:p>
        </p:txBody>
      </p:sp>
      <p:sp>
        <p:nvSpPr>
          <p:cNvPr id="6" name="Google Shape;83;p10">
            <a:extLst>
              <a:ext uri="{FF2B5EF4-FFF2-40B4-BE49-F238E27FC236}">
                <a16:creationId xmlns:a16="http://schemas.microsoft.com/office/drawing/2014/main" id="{711DA451-961C-6046-9ED6-0311723794DE}"/>
              </a:ext>
            </a:extLst>
          </p:cNvPr>
          <p:cNvSpPr txBox="1"/>
          <p:nvPr/>
        </p:nvSpPr>
        <p:spPr>
          <a:xfrm>
            <a:off x="731521" y="1414367"/>
            <a:ext cx="7878223" cy="4820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203200" fontAlgn="base"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Font typeface="Helvetica Neue"/>
              <a:buChar char="•"/>
              <a:defRPr/>
            </a:pP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“Glorified Controllers”</a:t>
            </a:r>
          </a:p>
          <a:p>
            <a:pPr marL="342900" indent="-203200" fontAlgn="base"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Font typeface="Helvetica Neue"/>
              <a:buChar char="•"/>
              <a:defRPr/>
            </a:pPr>
            <a:endParaRPr lang="en-US" sz="1200" dirty="0">
              <a:solidFill>
                <a:schemeClr val="tx2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marL="342900" indent="-203200" fontAlgn="base"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Font typeface="Helvetica Neue"/>
              <a:buChar char="•"/>
              <a:defRPr/>
            </a:pP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Traditional CFOs (</a:t>
            </a:r>
            <a:r>
              <a:rPr lang="en-US" sz="2400" i="1" dirty="0">
                <a:solidFill>
                  <a:schemeClr val="tx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…ownership over finance/accounting, but limited operational or technical insights into the business</a:t>
            </a: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)</a:t>
            </a:r>
          </a:p>
          <a:p>
            <a:pPr marL="342900" indent="-203200" fontAlgn="base"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Font typeface="Helvetica Neue"/>
              <a:buChar char="•"/>
              <a:defRPr/>
            </a:pPr>
            <a:endParaRPr lang="en-US" sz="1200" dirty="0">
              <a:solidFill>
                <a:schemeClr val="tx2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marL="342900" indent="-203200" fontAlgn="base"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Font typeface="Helvetica Neue"/>
              <a:buChar char="•"/>
              <a:defRPr/>
            </a:pP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Standard CFOs (</a:t>
            </a:r>
            <a:r>
              <a:rPr lang="en-US" sz="2400" i="1" dirty="0">
                <a:solidFill>
                  <a:schemeClr val="tx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…increased operational insight and ownership of additional areas such as IT or HR</a:t>
            </a: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)</a:t>
            </a:r>
          </a:p>
          <a:p>
            <a:pPr marL="342900" indent="-203200" fontAlgn="base"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Font typeface="Helvetica Neue"/>
              <a:buChar char="•"/>
              <a:defRPr/>
            </a:pPr>
            <a:endParaRPr lang="en-US" sz="1200" dirty="0">
              <a:solidFill>
                <a:schemeClr val="tx2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marL="342900" indent="-203200" fontAlgn="base"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Font typeface="Helvetica Neue"/>
              <a:buChar char="•"/>
              <a:defRPr/>
            </a:pP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Operational CFOs (</a:t>
            </a:r>
            <a:r>
              <a:rPr lang="en-US" sz="2400" i="1" dirty="0">
                <a:solidFill>
                  <a:schemeClr val="tx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…perform all CFO duties, along with acting as the de facto COO;  </a:t>
            </a:r>
            <a:r>
              <a:rPr lang="en-US" sz="2400" i="1" u="sng" dirty="0">
                <a:solidFill>
                  <a:schemeClr val="tx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true partner to the CEO</a:t>
            </a:r>
            <a:r>
              <a:rPr lang="en-US" sz="2400" i="1" dirty="0">
                <a:solidFill>
                  <a:schemeClr val="tx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;  </a:t>
            </a:r>
            <a:br>
              <a:rPr lang="en-US" sz="2400" i="1" dirty="0">
                <a:solidFill>
                  <a:schemeClr val="tx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r>
              <a:rPr lang="en-US" sz="2400" i="1" dirty="0">
                <a:solidFill>
                  <a:schemeClr val="tx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this is the goal</a:t>
            </a: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)</a:t>
            </a:r>
          </a:p>
          <a:p>
            <a:pPr marL="342900" indent="-203200" fontAlgn="base"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Font typeface="Helvetica Neue"/>
              <a:buChar char="•"/>
              <a:defRPr/>
            </a:pPr>
            <a:endParaRPr lang="en-US" sz="1200" dirty="0">
              <a:solidFill>
                <a:schemeClr val="tx2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marL="139700" fontAlgn="base"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defRPr/>
            </a:pPr>
            <a:r>
              <a:rPr lang="en-US" sz="2400" i="1" dirty="0">
                <a:solidFill>
                  <a:schemeClr val="tx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…some differences within owner-led, PE-backed and Public companies</a:t>
            </a:r>
          </a:p>
        </p:txBody>
      </p:sp>
    </p:spTree>
    <p:extLst>
      <p:ext uri="{BB962C8B-B14F-4D97-AF65-F5344CB8AC3E}">
        <p14:creationId xmlns:p14="http://schemas.microsoft.com/office/powerpoint/2010/main" val="998168547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CFO Rising 1">
      <a:dk1>
        <a:srgbClr val="000000"/>
      </a:dk1>
      <a:lt1>
        <a:srgbClr val="FFFFFF"/>
      </a:lt1>
      <a:dk2>
        <a:srgbClr val="094255"/>
      </a:dk2>
      <a:lt2>
        <a:srgbClr val="D7E6EB"/>
      </a:lt2>
      <a:accent1>
        <a:srgbClr val="EB8A2F"/>
      </a:accent1>
      <a:accent2>
        <a:srgbClr val="7CB4C0"/>
      </a:accent2>
      <a:accent3>
        <a:srgbClr val="E5B550"/>
      </a:accent3>
      <a:accent4>
        <a:srgbClr val="D7E6EB"/>
      </a:accent4>
      <a:accent5>
        <a:srgbClr val="FEFFFF"/>
      </a:accent5>
      <a:accent6>
        <a:srgbClr val="369DC2"/>
      </a:accent6>
      <a:hlink>
        <a:srgbClr val="7CB4C0"/>
      </a:hlink>
      <a:folHlink>
        <a:srgbClr val="094255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>
    <a:spDef>
      <a:spPr>
        <a:solidFill>
          <a:srgbClr val="EB8B3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19079</TotalTime>
  <Words>2178</Words>
  <Application>Microsoft Office PowerPoint</Application>
  <PresentationFormat>Widescreen</PresentationFormat>
  <Paragraphs>351</Paragraphs>
  <Slides>23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Antonio Light</vt:lpstr>
      <vt:lpstr>Helvetica Neue</vt:lpstr>
      <vt:lpstr>Calibri</vt:lpstr>
      <vt:lpstr>Arial</vt:lpstr>
      <vt:lpstr>Roboto</vt:lpstr>
      <vt:lpstr>Antonio</vt:lpstr>
      <vt:lpstr>Roboto Medium</vt:lpstr>
      <vt:lpstr>Roboto Black</vt:lpstr>
      <vt:lpstr>Courier New</vt:lpstr>
      <vt:lpstr>Retrospect</vt:lpstr>
      <vt:lpstr>PowerPoint Presentation</vt:lpstr>
      <vt:lpstr>Logistics</vt:lpstr>
      <vt:lpstr>PowerPoint Presentation</vt:lpstr>
      <vt:lpstr>PowerPoint Presentation</vt:lpstr>
      <vt:lpstr>    Special Guests</vt:lpstr>
      <vt:lpstr>Tonight’s Agenda</vt:lpstr>
      <vt:lpstr>Dan Muse</vt:lpstr>
      <vt:lpstr>Becoming a CFO….</vt:lpstr>
      <vt:lpstr>Not All CFOs are Created Equal</vt:lpstr>
      <vt:lpstr>New CFO Experiences</vt:lpstr>
      <vt:lpstr>PowerPoint Presentation</vt:lpstr>
      <vt:lpstr>CFO are Responsible for Three Primary Areas</vt:lpstr>
      <vt:lpstr>Master the Core Roles First</vt:lpstr>
      <vt:lpstr>Determine What Roles to Add Next</vt:lpstr>
      <vt:lpstr>Determine What Roles to Add Next (cont.)</vt:lpstr>
      <vt:lpstr>CFO Organization Examples</vt:lpstr>
      <vt:lpstr>Break-out Session</vt:lpstr>
      <vt:lpstr>Choosing the Company that Fits You Best</vt:lpstr>
      <vt:lpstr>CFO Role Continues to Evolve</vt:lpstr>
      <vt:lpstr>Excerpts from Articles on the Changing Role of the CFO</vt:lpstr>
      <vt:lpstr>Latest Challenges Facing CFOs</vt:lpstr>
      <vt:lpstr>Okay…So how do you get there?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Brittney Gordon</dc:creator>
  <cp:keywords>Public</cp:keywords>
  <cp:lastModifiedBy>Kate Burkhard</cp:lastModifiedBy>
  <cp:revision>227</cp:revision>
  <cp:lastPrinted>2019-10-30T16:34:28Z</cp:lastPrinted>
  <dcterms:created xsi:type="dcterms:W3CDTF">2019-10-28T15:26:37Z</dcterms:created>
  <dcterms:modified xsi:type="dcterms:W3CDTF">2023-10-18T03:42:57Z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dec6a403-555f-4ea1-baba-5abfaedf4032</vt:lpwstr>
  </property>
  <property fmtid="{D5CDD505-2E9C-101B-9397-08002B2CF9AE}" pid="3" name="Classification">
    <vt:lpwstr>TitusClass-Public</vt:lpwstr>
  </property>
</Properties>
</file>