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44" r:id="rId1"/>
  </p:sldMasterIdLst>
  <p:notesMasterIdLst>
    <p:notesMasterId r:id="rId63"/>
  </p:notesMasterIdLst>
  <p:sldIdLst>
    <p:sldId id="317" r:id="rId2"/>
    <p:sldId id="1838" r:id="rId3"/>
    <p:sldId id="1855" r:id="rId4"/>
    <p:sldId id="1856" r:id="rId5"/>
    <p:sldId id="1854" r:id="rId6"/>
    <p:sldId id="1853" r:id="rId7"/>
    <p:sldId id="1745" r:id="rId8"/>
    <p:sldId id="1703" r:id="rId9"/>
    <p:sldId id="1770" r:id="rId10"/>
    <p:sldId id="1771" r:id="rId11"/>
    <p:sldId id="1732" r:id="rId12"/>
    <p:sldId id="1781" r:id="rId13"/>
    <p:sldId id="1783" r:id="rId14"/>
    <p:sldId id="1787" r:id="rId15"/>
    <p:sldId id="1789" r:id="rId16"/>
    <p:sldId id="1701" r:id="rId17"/>
    <p:sldId id="1822" r:id="rId18"/>
    <p:sldId id="1816" r:id="rId19"/>
    <p:sldId id="1820" r:id="rId20"/>
    <p:sldId id="1849" r:id="rId21"/>
    <p:sldId id="1847" r:id="rId22"/>
    <p:sldId id="1792" r:id="rId23"/>
    <p:sldId id="1795" r:id="rId24"/>
    <p:sldId id="1844" r:id="rId25"/>
    <p:sldId id="1850" r:id="rId26"/>
    <p:sldId id="1832" r:id="rId27"/>
    <p:sldId id="1702" r:id="rId28"/>
    <p:sldId id="1851" r:id="rId29"/>
    <p:sldId id="1793" r:id="rId30"/>
    <p:sldId id="1794" r:id="rId31"/>
    <p:sldId id="1806" r:id="rId32"/>
    <p:sldId id="1841" r:id="rId33"/>
    <p:sldId id="1839" r:id="rId34"/>
    <p:sldId id="1840" r:id="rId35"/>
    <p:sldId id="1843" r:id="rId36"/>
    <p:sldId id="1852" r:id="rId37"/>
    <p:sldId id="1700" r:id="rId38"/>
    <p:sldId id="1808" r:id="rId39"/>
    <p:sldId id="1812" r:id="rId40"/>
    <p:sldId id="1809" r:id="rId41"/>
    <p:sldId id="1811" r:id="rId42"/>
    <p:sldId id="1813" r:id="rId43"/>
    <p:sldId id="1814" r:id="rId44"/>
    <p:sldId id="1837" r:id="rId45"/>
    <p:sldId id="1830" r:id="rId46"/>
    <p:sldId id="1709" r:id="rId47"/>
    <p:sldId id="1842" r:id="rId48"/>
    <p:sldId id="1713" r:id="rId49"/>
    <p:sldId id="1825" r:id="rId50"/>
    <p:sldId id="1826" r:id="rId51"/>
    <p:sldId id="1827" r:id="rId52"/>
    <p:sldId id="1829" r:id="rId53"/>
    <p:sldId id="1848" r:id="rId54"/>
    <p:sldId id="1803" r:id="rId55"/>
    <p:sldId id="1804" r:id="rId56"/>
    <p:sldId id="1805" r:id="rId57"/>
    <p:sldId id="1755" r:id="rId58"/>
    <p:sldId id="1784" r:id="rId59"/>
    <p:sldId id="1766" r:id="rId60"/>
    <p:sldId id="1762" r:id="rId61"/>
    <p:sldId id="1714" r:id="rId62"/>
  </p:sldIdLst>
  <p:sldSz cx="12192000" cy="6858000"/>
  <p:notesSz cx="6950075" cy="9236075"/>
  <p:embeddedFontLst>
    <p:embeddedFont>
      <p:font typeface="Antonio" panose="020B0604020202020204" charset="0"/>
      <p:regular r:id="rId64"/>
      <p:bold r:id="rId65"/>
    </p:embeddedFont>
    <p:embeddedFont>
      <p:font typeface="Antonio Light" panose="020B0604020202020204" charset="0"/>
      <p:regular r:id="rId66"/>
    </p:embeddedFont>
    <p:embeddedFont>
      <p:font typeface="Roboto" panose="02000000000000000000" pitchFamily="2" charset="0"/>
      <p:regular r:id="rId67"/>
      <p:bold r:id="rId68"/>
      <p:italic r:id="rId69"/>
      <p:boldItalic r:id="rId70"/>
    </p:embeddedFont>
    <p:embeddedFont>
      <p:font typeface="Roboto Black" panose="02000000000000000000" pitchFamily="2" charset="0"/>
      <p:bold r:id="rId71"/>
      <p:italic r:id="rId72"/>
      <p:boldItalic r:id="rId73"/>
    </p:embeddedFont>
    <p:embeddedFont>
      <p:font typeface="Roboto Medium" panose="02000000000000000000" pitchFamily="2" charset="0"/>
      <p:regular r:id="rId74"/>
      <p:italic r:id="rId75"/>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328568C-48F4-F59E-D2B5-DC079BD1FBE5}" name="Greg Blue" initials="GB" userId="S::Greg.Blue@csaassociates.com::24560671-2d07-49c3-982a-446d4f6725b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rittney Gordon" initials="BG" lastIdx="20" clrIdx="0"/>
  <p:cmAuthor id="2" name="O Nicole Holden" initials="ONH" lastIdx="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4356"/>
    <a:srgbClr val="EB8B30"/>
    <a:srgbClr val="D8E7EB"/>
    <a:srgbClr val="7CB4C1"/>
    <a:srgbClr val="000000"/>
    <a:srgbClr val="F7931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612" autoAdjust="0"/>
    <p:restoredTop sz="97087" autoAdjust="0"/>
  </p:normalViewPr>
  <p:slideViewPr>
    <p:cSldViewPr snapToGrid="0">
      <p:cViewPr varScale="1">
        <p:scale>
          <a:sx n="120" d="100"/>
          <a:sy n="120" d="100"/>
        </p:scale>
        <p:origin x="294" y="84"/>
      </p:cViewPr>
      <p:guideLst>
        <p:guide orient="horz" pos="2160"/>
        <p:guide pos="3840"/>
      </p:guideLst>
    </p:cSldViewPr>
  </p:slideViewPr>
  <p:outlineViewPr>
    <p:cViewPr>
      <p:scale>
        <a:sx n="33" d="100"/>
        <a:sy n="33" d="100"/>
      </p:scale>
      <p:origin x="0" y="-25176"/>
    </p:cViewPr>
  </p:outlineViewPr>
  <p:notesTextViewPr>
    <p:cViewPr>
      <p:scale>
        <a:sx n="1" d="1"/>
        <a:sy n="1" d="1"/>
      </p:scale>
      <p:origin x="0" y="0"/>
    </p:cViewPr>
  </p:notesTextViewPr>
  <p:sorterViewPr>
    <p:cViewPr>
      <p:scale>
        <a:sx n="120" d="100"/>
        <a:sy n="12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notesMaster" Target="notesMasters/notesMaster1.xml"/><Relationship Id="rId68" Type="http://schemas.openxmlformats.org/officeDocument/2006/relationships/font" Target="fonts/font5.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1.fntdata"/><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1.fntdata"/><Relationship Id="rId69" Type="http://schemas.openxmlformats.org/officeDocument/2006/relationships/font" Target="fonts/font6.fntdata"/><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9.fntdata"/><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7.fntdata"/><Relationship Id="rId75"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2.fntdata"/><Relationship Id="rId73" Type="http://schemas.openxmlformats.org/officeDocument/2006/relationships/font" Target="fonts/font10.fntdata"/><Relationship Id="rId78" Type="http://schemas.openxmlformats.org/officeDocument/2006/relationships/viewProps" Target="viewProps.xml"/><Relationship Id="rId81"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font" Target="fonts/font8.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3.fntdata"/></Relationships>
</file>

<file path=ppt/diagrams/_rels/data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image" Target="../media/image18.jpg"/></Relationships>
</file>

<file path=ppt/diagrams/_rels/drawing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image" Target="../media/image18.jp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EAE5B1-A157-46A6-8491-6B9D7CED11BC}" type="doc">
      <dgm:prSet loTypeId="urn:microsoft.com/office/officeart/2005/8/layout/hList2" loCatId="list" qsTypeId="urn:microsoft.com/office/officeart/2005/8/quickstyle/simple1" qsCatId="simple" csTypeId="urn:microsoft.com/office/officeart/2005/8/colors/accent0_3" csCatId="mainScheme" phldr="1"/>
      <dgm:spPr/>
      <dgm:t>
        <a:bodyPr/>
        <a:lstStyle/>
        <a:p>
          <a:endParaRPr lang="en-US"/>
        </a:p>
      </dgm:t>
    </dgm:pt>
    <dgm:pt modelId="{1009754F-7037-4B34-97E4-9C602BC275CF}">
      <dgm:prSet phldrT="[Text]"/>
      <dgm:spPr/>
      <dgm:t>
        <a:bodyPr/>
        <a:lstStyle/>
        <a:p>
          <a:r>
            <a:rPr lang="en-US" dirty="0">
              <a:latin typeface="Roboto" panose="02000000000000000000" pitchFamily="2" charset="0"/>
              <a:ea typeface="Roboto" panose="02000000000000000000" pitchFamily="2" charset="0"/>
            </a:rPr>
            <a:t>Financial Reporting</a:t>
          </a:r>
        </a:p>
      </dgm:t>
    </dgm:pt>
    <dgm:pt modelId="{02715725-0806-441C-BC29-B6A9228FC463}" type="parTrans" cxnId="{ED9EF715-3938-4F05-B28E-E32B39E56171}">
      <dgm:prSet/>
      <dgm:spPr/>
      <dgm:t>
        <a:bodyPr/>
        <a:lstStyle/>
        <a:p>
          <a:endParaRPr lang="en-US">
            <a:latin typeface="Roboto" panose="02000000000000000000" pitchFamily="2" charset="0"/>
            <a:ea typeface="Roboto" panose="02000000000000000000" pitchFamily="2" charset="0"/>
          </a:endParaRPr>
        </a:p>
      </dgm:t>
    </dgm:pt>
    <dgm:pt modelId="{5679F5C2-3F72-4DD6-9189-A45FE7102686}" type="sibTrans" cxnId="{ED9EF715-3938-4F05-B28E-E32B39E56171}">
      <dgm:prSet/>
      <dgm:spPr/>
      <dgm:t>
        <a:bodyPr/>
        <a:lstStyle/>
        <a:p>
          <a:endParaRPr lang="en-US">
            <a:latin typeface="Roboto" panose="02000000000000000000" pitchFamily="2" charset="0"/>
            <a:ea typeface="Roboto" panose="02000000000000000000" pitchFamily="2" charset="0"/>
          </a:endParaRPr>
        </a:p>
      </dgm:t>
    </dgm:pt>
    <dgm:pt modelId="{3ADE2ABB-2A02-42D2-B4FB-F3688C5A9C63}">
      <dgm:prSet phldrT="[Text]"/>
      <dgm:spPr/>
      <dgm:t>
        <a:bodyPr/>
        <a:lstStyle/>
        <a:p>
          <a:r>
            <a:rPr lang="en-US" dirty="0">
              <a:latin typeface="Roboto" panose="02000000000000000000" pitchFamily="2" charset="0"/>
              <a:ea typeface="Roboto" panose="02000000000000000000" pitchFamily="2" charset="0"/>
            </a:rPr>
            <a:t>Measures Progress and Facilitates Compliance</a:t>
          </a:r>
        </a:p>
      </dgm:t>
    </dgm:pt>
    <dgm:pt modelId="{41D15EE1-181B-4111-8DEF-0E51A03ADF18}" type="parTrans" cxnId="{14F077D8-ECAB-4257-A577-1CBD590C0AF8}">
      <dgm:prSet/>
      <dgm:spPr/>
      <dgm:t>
        <a:bodyPr/>
        <a:lstStyle/>
        <a:p>
          <a:endParaRPr lang="en-US">
            <a:latin typeface="Roboto" panose="02000000000000000000" pitchFamily="2" charset="0"/>
            <a:ea typeface="Roboto" panose="02000000000000000000" pitchFamily="2" charset="0"/>
          </a:endParaRPr>
        </a:p>
      </dgm:t>
    </dgm:pt>
    <dgm:pt modelId="{9769DCDA-727B-477A-AAE7-E8CFF95D411C}" type="sibTrans" cxnId="{14F077D8-ECAB-4257-A577-1CBD590C0AF8}">
      <dgm:prSet/>
      <dgm:spPr/>
      <dgm:t>
        <a:bodyPr/>
        <a:lstStyle/>
        <a:p>
          <a:endParaRPr lang="en-US">
            <a:latin typeface="Roboto" panose="02000000000000000000" pitchFamily="2" charset="0"/>
            <a:ea typeface="Roboto" panose="02000000000000000000" pitchFamily="2" charset="0"/>
          </a:endParaRPr>
        </a:p>
      </dgm:t>
    </dgm:pt>
    <dgm:pt modelId="{5734F5CC-7F8A-4CB1-BE07-23EE18DA9BFD}">
      <dgm:prSet phldrT="[Text]"/>
      <dgm:spPr/>
      <dgm:t>
        <a:bodyPr/>
        <a:lstStyle/>
        <a:p>
          <a:r>
            <a:rPr lang="en-US" dirty="0">
              <a:latin typeface="Roboto" panose="02000000000000000000" pitchFamily="2" charset="0"/>
              <a:ea typeface="Roboto" panose="02000000000000000000" pitchFamily="2" charset="0"/>
            </a:rPr>
            <a:t>Budgeting/Planning</a:t>
          </a:r>
        </a:p>
      </dgm:t>
    </dgm:pt>
    <dgm:pt modelId="{8D741FBF-8D42-4D9E-B5FD-144EBE7837BF}" type="parTrans" cxnId="{BC6E5A4B-D4A2-45AD-9592-ECA040431043}">
      <dgm:prSet/>
      <dgm:spPr/>
      <dgm:t>
        <a:bodyPr/>
        <a:lstStyle/>
        <a:p>
          <a:endParaRPr lang="en-US">
            <a:latin typeface="Roboto" panose="02000000000000000000" pitchFamily="2" charset="0"/>
            <a:ea typeface="Roboto" panose="02000000000000000000" pitchFamily="2" charset="0"/>
          </a:endParaRPr>
        </a:p>
      </dgm:t>
    </dgm:pt>
    <dgm:pt modelId="{DDC4D070-6908-4F6B-AC79-FE96437255AB}" type="sibTrans" cxnId="{BC6E5A4B-D4A2-45AD-9592-ECA040431043}">
      <dgm:prSet/>
      <dgm:spPr/>
      <dgm:t>
        <a:bodyPr/>
        <a:lstStyle/>
        <a:p>
          <a:endParaRPr lang="en-US">
            <a:latin typeface="Roboto" panose="02000000000000000000" pitchFamily="2" charset="0"/>
            <a:ea typeface="Roboto" panose="02000000000000000000" pitchFamily="2" charset="0"/>
          </a:endParaRPr>
        </a:p>
      </dgm:t>
    </dgm:pt>
    <dgm:pt modelId="{5E307666-C441-4291-A404-2E3AF4888258}">
      <dgm:prSet phldrT="[Text]"/>
      <dgm:spPr/>
      <dgm:t>
        <a:bodyPr/>
        <a:lstStyle/>
        <a:p>
          <a:r>
            <a:rPr lang="en-US" dirty="0">
              <a:latin typeface="Roboto" panose="02000000000000000000" pitchFamily="2" charset="0"/>
              <a:ea typeface="Roboto" panose="02000000000000000000" pitchFamily="2" charset="0"/>
            </a:rPr>
            <a:t>Aligns the organization to a common goal</a:t>
          </a:r>
        </a:p>
      </dgm:t>
    </dgm:pt>
    <dgm:pt modelId="{FB60C829-EE94-41F0-B6A6-A28E0182F296}" type="parTrans" cxnId="{4C4C7FEC-4D25-406A-B7E6-7D3990D471FE}">
      <dgm:prSet/>
      <dgm:spPr/>
      <dgm:t>
        <a:bodyPr/>
        <a:lstStyle/>
        <a:p>
          <a:endParaRPr lang="en-US">
            <a:latin typeface="Roboto" panose="02000000000000000000" pitchFamily="2" charset="0"/>
            <a:ea typeface="Roboto" panose="02000000000000000000" pitchFamily="2" charset="0"/>
          </a:endParaRPr>
        </a:p>
      </dgm:t>
    </dgm:pt>
    <dgm:pt modelId="{C991AF9E-A897-4646-883F-3CE6905D1883}" type="sibTrans" cxnId="{4C4C7FEC-4D25-406A-B7E6-7D3990D471FE}">
      <dgm:prSet/>
      <dgm:spPr/>
      <dgm:t>
        <a:bodyPr/>
        <a:lstStyle/>
        <a:p>
          <a:endParaRPr lang="en-US">
            <a:latin typeface="Roboto" panose="02000000000000000000" pitchFamily="2" charset="0"/>
            <a:ea typeface="Roboto" panose="02000000000000000000" pitchFamily="2" charset="0"/>
          </a:endParaRPr>
        </a:p>
      </dgm:t>
    </dgm:pt>
    <dgm:pt modelId="{794993A4-8BFF-45BA-83EC-2A0E93CDEB94}">
      <dgm:prSet phldrT="[Text]"/>
      <dgm:spPr/>
      <dgm:t>
        <a:bodyPr/>
        <a:lstStyle/>
        <a:p>
          <a:r>
            <a:rPr lang="en-US" dirty="0">
              <a:latin typeface="Roboto" panose="02000000000000000000" pitchFamily="2" charset="0"/>
              <a:ea typeface="Roboto" panose="02000000000000000000" pitchFamily="2" charset="0"/>
            </a:rPr>
            <a:t>Forecasting</a:t>
          </a:r>
        </a:p>
      </dgm:t>
    </dgm:pt>
    <dgm:pt modelId="{7038901B-D716-45B2-80DF-9A243E8B6107}" type="parTrans" cxnId="{98AEA681-5A18-486A-81E5-1A8456188A1A}">
      <dgm:prSet/>
      <dgm:spPr/>
      <dgm:t>
        <a:bodyPr/>
        <a:lstStyle/>
        <a:p>
          <a:endParaRPr lang="en-US">
            <a:latin typeface="Roboto" panose="02000000000000000000" pitchFamily="2" charset="0"/>
            <a:ea typeface="Roboto" panose="02000000000000000000" pitchFamily="2" charset="0"/>
          </a:endParaRPr>
        </a:p>
      </dgm:t>
    </dgm:pt>
    <dgm:pt modelId="{320F0F02-B474-482F-9B4A-73D3C0ECD586}" type="sibTrans" cxnId="{98AEA681-5A18-486A-81E5-1A8456188A1A}">
      <dgm:prSet/>
      <dgm:spPr/>
      <dgm:t>
        <a:bodyPr/>
        <a:lstStyle/>
        <a:p>
          <a:endParaRPr lang="en-US">
            <a:latin typeface="Roboto" panose="02000000000000000000" pitchFamily="2" charset="0"/>
            <a:ea typeface="Roboto" panose="02000000000000000000" pitchFamily="2" charset="0"/>
          </a:endParaRPr>
        </a:p>
      </dgm:t>
    </dgm:pt>
    <dgm:pt modelId="{6BB693BE-18BD-4C7C-B2DE-5B2B61DA9370}">
      <dgm:prSet phldrT="[Text]"/>
      <dgm:spPr/>
      <dgm:t>
        <a:bodyPr/>
        <a:lstStyle/>
        <a:p>
          <a:r>
            <a:rPr lang="en-US" dirty="0">
              <a:latin typeface="Roboto" panose="02000000000000000000" pitchFamily="2" charset="0"/>
              <a:ea typeface="Roboto" panose="02000000000000000000" pitchFamily="2" charset="0"/>
            </a:rPr>
            <a:t>Allows for improved insights and analysis into real-time tracking of business performance and results</a:t>
          </a:r>
        </a:p>
      </dgm:t>
    </dgm:pt>
    <dgm:pt modelId="{2CB5B669-0230-4336-8D8F-F032BF10DB22}" type="parTrans" cxnId="{CFD2E549-2836-4557-BA05-AB2267EE0177}">
      <dgm:prSet/>
      <dgm:spPr/>
      <dgm:t>
        <a:bodyPr/>
        <a:lstStyle/>
        <a:p>
          <a:endParaRPr lang="en-US">
            <a:latin typeface="Roboto" panose="02000000000000000000" pitchFamily="2" charset="0"/>
            <a:ea typeface="Roboto" panose="02000000000000000000" pitchFamily="2" charset="0"/>
          </a:endParaRPr>
        </a:p>
      </dgm:t>
    </dgm:pt>
    <dgm:pt modelId="{88EE81AD-C7E6-4C11-9DF7-9956DFB3340B}" type="sibTrans" cxnId="{CFD2E549-2836-4557-BA05-AB2267EE0177}">
      <dgm:prSet/>
      <dgm:spPr/>
      <dgm:t>
        <a:bodyPr/>
        <a:lstStyle/>
        <a:p>
          <a:endParaRPr lang="en-US">
            <a:latin typeface="Roboto" panose="02000000000000000000" pitchFamily="2" charset="0"/>
            <a:ea typeface="Roboto" panose="02000000000000000000" pitchFamily="2" charset="0"/>
          </a:endParaRPr>
        </a:p>
      </dgm:t>
    </dgm:pt>
    <dgm:pt modelId="{0FD4C555-CC44-4FA2-BC51-80391D721C11}">
      <dgm:prSet phldrT="[Text]"/>
      <dgm:spPr/>
      <dgm:t>
        <a:bodyPr/>
        <a:lstStyle/>
        <a:p>
          <a:r>
            <a:rPr lang="en-US" dirty="0">
              <a:latin typeface="Roboto" panose="02000000000000000000" pitchFamily="2" charset="0"/>
              <a:ea typeface="Roboto" panose="02000000000000000000" pitchFamily="2" charset="0"/>
            </a:rPr>
            <a:t>Improves investment decision-making and timing of capital deployment</a:t>
          </a:r>
        </a:p>
      </dgm:t>
    </dgm:pt>
    <dgm:pt modelId="{3915DB41-1546-4B37-A168-3386FBBF28A4}" type="parTrans" cxnId="{66B4468B-2A07-4C36-8C3A-AE4AF985F81F}">
      <dgm:prSet/>
      <dgm:spPr/>
      <dgm:t>
        <a:bodyPr/>
        <a:lstStyle/>
        <a:p>
          <a:endParaRPr lang="en-US">
            <a:latin typeface="Roboto" panose="02000000000000000000" pitchFamily="2" charset="0"/>
            <a:ea typeface="Roboto" panose="02000000000000000000" pitchFamily="2" charset="0"/>
          </a:endParaRPr>
        </a:p>
      </dgm:t>
    </dgm:pt>
    <dgm:pt modelId="{D8B769EA-D095-43CD-8368-F1D46BBE2916}" type="sibTrans" cxnId="{66B4468B-2A07-4C36-8C3A-AE4AF985F81F}">
      <dgm:prSet/>
      <dgm:spPr/>
      <dgm:t>
        <a:bodyPr/>
        <a:lstStyle/>
        <a:p>
          <a:endParaRPr lang="en-US">
            <a:latin typeface="Roboto" panose="02000000000000000000" pitchFamily="2" charset="0"/>
            <a:ea typeface="Roboto" panose="02000000000000000000" pitchFamily="2" charset="0"/>
          </a:endParaRPr>
        </a:p>
      </dgm:t>
    </dgm:pt>
    <dgm:pt modelId="{CDFECF8F-7FB1-4F1A-B4D4-48EF642C68E9}">
      <dgm:prSet phldrT="[Text]"/>
      <dgm:spPr/>
      <dgm:t>
        <a:bodyPr/>
        <a:lstStyle/>
        <a:p>
          <a:r>
            <a:rPr lang="en-US" dirty="0">
              <a:latin typeface="Roboto" panose="02000000000000000000" pitchFamily="2" charset="0"/>
              <a:ea typeface="Roboto" panose="02000000000000000000" pitchFamily="2" charset="0"/>
            </a:rPr>
            <a:t>Improves Communication of Business Results</a:t>
          </a:r>
        </a:p>
      </dgm:t>
    </dgm:pt>
    <dgm:pt modelId="{AAFF7893-268A-45AC-8426-4B4A03396F38}" type="parTrans" cxnId="{E535C293-1C4C-409A-BC7B-1709CDD84686}">
      <dgm:prSet/>
      <dgm:spPr/>
      <dgm:t>
        <a:bodyPr/>
        <a:lstStyle/>
        <a:p>
          <a:endParaRPr lang="en-US">
            <a:latin typeface="Roboto" panose="02000000000000000000" pitchFamily="2" charset="0"/>
            <a:ea typeface="Roboto" panose="02000000000000000000" pitchFamily="2" charset="0"/>
          </a:endParaRPr>
        </a:p>
      </dgm:t>
    </dgm:pt>
    <dgm:pt modelId="{2B9E1110-6269-4184-A691-6228C67D0D39}" type="sibTrans" cxnId="{E535C293-1C4C-409A-BC7B-1709CDD84686}">
      <dgm:prSet/>
      <dgm:spPr/>
      <dgm:t>
        <a:bodyPr/>
        <a:lstStyle/>
        <a:p>
          <a:endParaRPr lang="en-US">
            <a:latin typeface="Roboto" panose="02000000000000000000" pitchFamily="2" charset="0"/>
            <a:ea typeface="Roboto" panose="02000000000000000000" pitchFamily="2" charset="0"/>
          </a:endParaRPr>
        </a:p>
      </dgm:t>
    </dgm:pt>
    <dgm:pt modelId="{2922256C-895A-4516-87F6-0157DC756202}">
      <dgm:prSet phldrT="[Text]"/>
      <dgm:spPr/>
      <dgm:t>
        <a:bodyPr/>
        <a:lstStyle/>
        <a:p>
          <a:r>
            <a:rPr lang="en-US" dirty="0">
              <a:latin typeface="Roboto" panose="02000000000000000000" pitchFamily="2" charset="0"/>
              <a:ea typeface="Roboto" panose="02000000000000000000" pitchFamily="2" charset="0"/>
            </a:rPr>
            <a:t>Enhances Cash/Debt Management Effectiveness</a:t>
          </a:r>
        </a:p>
      </dgm:t>
    </dgm:pt>
    <dgm:pt modelId="{A0D59D22-AA34-436E-9F87-C96A96810526}" type="parTrans" cxnId="{81A17F26-BB52-4DA1-BE3D-CF0A3BEFB835}">
      <dgm:prSet/>
      <dgm:spPr/>
      <dgm:t>
        <a:bodyPr/>
        <a:lstStyle/>
        <a:p>
          <a:endParaRPr lang="en-US">
            <a:latin typeface="Roboto" panose="02000000000000000000" pitchFamily="2" charset="0"/>
            <a:ea typeface="Roboto" panose="02000000000000000000" pitchFamily="2" charset="0"/>
          </a:endParaRPr>
        </a:p>
      </dgm:t>
    </dgm:pt>
    <dgm:pt modelId="{DF07DA59-65ED-4F47-8A24-E08EA2EA98AB}" type="sibTrans" cxnId="{81A17F26-BB52-4DA1-BE3D-CF0A3BEFB835}">
      <dgm:prSet/>
      <dgm:spPr/>
      <dgm:t>
        <a:bodyPr/>
        <a:lstStyle/>
        <a:p>
          <a:endParaRPr lang="en-US">
            <a:latin typeface="Roboto" panose="02000000000000000000" pitchFamily="2" charset="0"/>
            <a:ea typeface="Roboto" panose="02000000000000000000" pitchFamily="2" charset="0"/>
          </a:endParaRPr>
        </a:p>
      </dgm:t>
    </dgm:pt>
    <dgm:pt modelId="{809ED8F4-BA18-41E1-AE7A-492A80B399E5}">
      <dgm:prSet phldrT="[Text]"/>
      <dgm:spPr/>
      <dgm:t>
        <a:bodyPr/>
        <a:lstStyle/>
        <a:p>
          <a:r>
            <a:rPr lang="en-US" dirty="0">
              <a:latin typeface="Roboto" panose="02000000000000000000" pitchFamily="2" charset="0"/>
              <a:ea typeface="Roboto" panose="02000000000000000000" pitchFamily="2" charset="0"/>
            </a:rPr>
            <a:t>Improves Liability Insights and Identifies Business Trends</a:t>
          </a:r>
        </a:p>
      </dgm:t>
    </dgm:pt>
    <dgm:pt modelId="{71794EFD-DB73-4028-8197-281CE4E35118}" type="parTrans" cxnId="{A4054F50-50AE-4800-A240-10226B4863F7}">
      <dgm:prSet/>
      <dgm:spPr/>
      <dgm:t>
        <a:bodyPr/>
        <a:lstStyle/>
        <a:p>
          <a:endParaRPr lang="en-US">
            <a:latin typeface="Roboto" panose="02000000000000000000" pitchFamily="2" charset="0"/>
            <a:ea typeface="Roboto" panose="02000000000000000000" pitchFamily="2" charset="0"/>
          </a:endParaRPr>
        </a:p>
      </dgm:t>
    </dgm:pt>
    <dgm:pt modelId="{7C010713-0EA1-41F9-8130-E6AC8B5C4F9E}" type="sibTrans" cxnId="{A4054F50-50AE-4800-A240-10226B4863F7}">
      <dgm:prSet/>
      <dgm:spPr/>
      <dgm:t>
        <a:bodyPr/>
        <a:lstStyle/>
        <a:p>
          <a:endParaRPr lang="en-US">
            <a:latin typeface="Roboto" panose="02000000000000000000" pitchFamily="2" charset="0"/>
            <a:ea typeface="Roboto" panose="02000000000000000000" pitchFamily="2" charset="0"/>
          </a:endParaRPr>
        </a:p>
      </dgm:t>
    </dgm:pt>
    <dgm:pt modelId="{5B1C399A-B443-4DB3-AFB0-831C653E66B8}">
      <dgm:prSet phldrT="[Text]"/>
      <dgm:spPr/>
      <dgm:t>
        <a:bodyPr/>
        <a:lstStyle/>
        <a:p>
          <a:r>
            <a:rPr lang="en-US" dirty="0">
              <a:latin typeface="Roboto" panose="02000000000000000000" pitchFamily="2" charset="0"/>
              <a:ea typeface="Roboto" panose="02000000000000000000" pitchFamily="2" charset="0"/>
            </a:rPr>
            <a:t>Provides Tax Reporting Basis</a:t>
          </a:r>
        </a:p>
      </dgm:t>
    </dgm:pt>
    <dgm:pt modelId="{B6512234-3343-48D1-A988-EF92CED55E60}" type="parTrans" cxnId="{90159161-4C08-4DBD-9EE3-099CE6D5E571}">
      <dgm:prSet/>
      <dgm:spPr/>
      <dgm:t>
        <a:bodyPr/>
        <a:lstStyle/>
        <a:p>
          <a:endParaRPr lang="en-US">
            <a:latin typeface="Roboto" panose="02000000000000000000" pitchFamily="2" charset="0"/>
            <a:ea typeface="Roboto" panose="02000000000000000000" pitchFamily="2" charset="0"/>
          </a:endParaRPr>
        </a:p>
      </dgm:t>
    </dgm:pt>
    <dgm:pt modelId="{CF215E81-5283-43E7-949B-94B9277ECF90}" type="sibTrans" cxnId="{90159161-4C08-4DBD-9EE3-099CE6D5E571}">
      <dgm:prSet/>
      <dgm:spPr/>
      <dgm:t>
        <a:bodyPr/>
        <a:lstStyle/>
        <a:p>
          <a:endParaRPr lang="en-US">
            <a:latin typeface="Roboto" panose="02000000000000000000" pitchFamily="2" charset="0"/>
            <a:ea typeface="Roboto" panose="02000000000000000000" pitchFamily="2" charset="0"/>
          </a:endParaRPr>
        </a:p>
      </dgm:t>
    </dgm:pt>
    <dgm:pt modelId="{84E72148-2B19-48B6-B86A-58A484C8FF49}">
      <dgm:prSet phldrT="[Text]"/>
      <dgm:spPr/>
      <dgm:t>
        <a:bodyPr/>
        <a:lstStyle/>
        <a:p>
          <a:r>
            <a:rPr lang="en-US" dirty="0">
              <a:latin typeface="Roboto" panose="02000000000000000000" pitchFamily="2" charset="0"/>
              <a:ea typeface="Roboto" panose="02000000000000000000" pitchFamily="2" charset="0"/>
            </a:rPr>
            <a:t>Ensure adequate Stakeholder COMMS and Reporting</a:t>
          </a:r>
        </a:p>
      </dgm:t>
    </dgm:pt>
    <dgm:pt modelId="{8178B162-C6F7-4230-AF7F-6063F461DB4D}" type="parTrans" cxnId="{9089926B-E757-400B-AC30-EABB2DB3D92E}">
      <dgm:prSet/>
      <dgm:spPr/>
      <dgm:t>
        <a:bodyPr/>
        <a:lstStyle/>
        <a:p>
          <a:endParaRPr lang="en-US">
            <a:latin typeface="Roboto" panose="02000000000000000000" pitchFamily="2" charset="0"/>
            <a:ea typeface="Roboto" panose="02000000000000000000" pitchFamily="2" charset="0"/>
          </a:endParaRPr>
        </a:p>
      </dgm:t>
    </dgm:pt>
    <dgm:pt modelId="{A869792C-ADD6-41CA-B51D-1D7E0C3DDD14}" type="sibTrans" cxnId="{9089926B-E757-400B-AC30-EABB2DB3D92E}">
      <dgm:prSet/>
      <dgm:spPr/>
      <dgm:t>
        <a:bodyPr/>
        <a:lstStyle/>
        <a:p>
          <a:endParaRPr lang="en-US">
            <a:latin typeface="Roboto" panose="02000000000000000000" pitchFamily="2" charset="0"/>
            <a:ea typeface="Roboto" panose="02000000000000000000" pitchFamily="2" charset="0"/>
          </a:endParaRPr>
        </a:p>
      </dgm:t>
    </dgm:pt>
    <dgm:pt modelId="{AB87C478-2508-4F91-B3A3-5D7B1F659C2B}">
      <dgm:prSet phldrT="[Text]"/>
      <dgm:spPr/>
      <dgm:t>
        <a:bodyPr/>
        <a:lstStyle/>
        <a:p>
          <a:r>
            <a:rPr lang="en-US" dirty="0">
              <a:latin typeface="Roboto" panose="02000000000000000000" pitchFamily="2" charset="0"/>
              <a:ea typeface="Roboto" panose="02000000000000000000" pitchFamily="2" charset="0"/>
            </a:rPr>
            <a:t>Improves Decision-Making</a:t>
          </a:r>
        </a:p>
      </dgm:t>
    </dgm:pt>
    <dgm:pt modelId="{F2F3D186-50C6-4DE0-B4EB-30659A586A03}" type="parTrans" cxnId="{F912734D-49A6-4685-A905-759F6A1F91A6}">
      <dgm:prSet/>
      <dgm:spPr/>
      <dgm:t>
        <a:bodyPr/>
        <a:lstStyle/>
        <a:p>
          <a:endParaRPr lang="en-US">
            <a:latin typeface="Roboto" panose="02000000000000000000" pitchFamily="2" charset="0"/>
            <a:ea typeface="Roboto" panose="02000000000000000000" pitchFamily="2" charset="0"/>
          </a:endParaRPr>
        </a:p>
      </dgm:t>
    </dgm:pt>
    <dgm:pt modelId="{41A0693F-F063-49DC-8F85-09585C82300D}" type="sibTrans" cxnId="{F912734D-49A6-4685-A905-759F6A1F91A6}">
      <dgm:prSet/>
      <dgm:spPr/>
      <dgm:t>
        <a:bodyPr/>
        <a:lstStyle/>
        <a:p>
          <a:endParaRPr lang="en-US">
            <a:latin typeface="Roboto" panose="02000000000000000000" pitchFamily="2" charset="0"/>
            <a:ea typeface="Roboto" panose="02000000000000000000" pitchFamily="2" charset="0"/>
          </a:endParaRPr>
        </a:p>
      </dgm:t>
    </dgm:pt>
    <dgm:pt modelId="{ADC0C53B-9CB3-4A05-8814-7434279190DB}">
      <dgm:prSet phldrT="[Text]"/>
      <dgm:spPr/>
      <dgm:t>
        <a:bodyPr/>
        <a:lstStyle/>
        <a:p>
          <a:r>
            <a:rPr lang="en-US" dirty="0">
              <a:latin typeface="Roboto" panose="02000000000000000000" pitchFamily="2" charset="0"/>
              <a:ea typeface="Roboto" panose="02000000000000000000" pitchFamily="2" charset="0"/>
            </a:rPr>
            <a:t>Increases Management Accountability </a:t>
          </a:r>
        </a:p>
      </dgm:t>
    </dgm:pt>
    <dgm:pt modelId="{D0C8DFFE-F8DE-4417-AF91-5D92237B9AFB}" type="parTrans" cxnId="{5919C090-CD64-4950-B269-A0240FD23B14}">
      <dgm:prSet/>
      <dgm:spPr/>
      <dgm:t>
        <a:bodyPr/>
        <a:lstStyle/>
        <a:p>
          <a:endParaRPr lang="en-US">
            <a:latin typeface="Roboto" panose="02000000000000000000" pitchFamily="2" charset="0"/>
            <a:ea typeface="Roboto" panose="02000000000000000000" pitchFamily="2" charset="0"/>
          </a:endParaRPr>
        </a:p>
      </dgm:t>
    </dgm:pt>
    <dgm:pt modelId="{5E8B33FE-4081-4B44-A4AF-2DE7A0202B90}" type="sibTrans" cxnId="{5919C090-CD64-4950-B269-A0240FD23B14}">
      <dgm:prSet/>
      <dgm:spPr/>
      <dgm:t>
        <a:bodyPr/>
        <a:lstStyle/>
        <a:p>
          <a:endParaRPr lang="en-US">
            <a:latin typeface="Roboto" panose="02000000000000000000" pitchFamily="2" charset="0"/>
            <a:ea typeface="Roboto" panose="02000000000000000000" pitchFamily="2" charset="0"/>
          </a:endParaRPr>
        </a:p>
      </dgm:t>
    </dgm:pt>
    <dgm:pt modelId="{D9BAE6C8-D24D-40A1-880C-9252D29837E6}">
      <dgm:prSet phldrT="[Text]"/>
      <dgm:spPr/>
      <dgm:t>
        <a:bodyPr/>
        <a:lstStyle/>
        <a:p>
          <a:r>
            <a:rPr lang="en-US" dirty="0">
              <a:latin typeface="Roboto" panose="02000000000000000000" pitchFamily="2" charset="0"/>
              <a:ea typeface="Roboto" panose="02000000000000000000" pitchFamily="2" charset="0"/>
            </a:rPr>
            <a:t>Ensures tactical actions align to strategic endeavors</a:t>
          </a:r>
        </a:p>
      </dgm:t>
    </dgm:pt>
    <dgm:pt modelId="{7108C625-3034-4942-85E0-75FD7690AE7D}" type="parTrans" cxnId="{A56CB94A-6C45-4522-BEBD-A11355965234}">
      <dgm:prSet/>
      <dgm:spPr/>
      <dgm:t>
        <a:bodyPr/>
        <a:lstStyle/>
        <a:p>
          <a:endParaRPr lang="en-US">
            <a:latin typeface="Roboto" panose="02000000000000000000" pitchFamily="2" charset="0"/>
            <a:ea typeface="Roboto" panose="02000000000000000000" pitchFamily="2" charset="0"/>
          </a:endParaRPr>
        </a:p>
      </dgm:t>
    </dgm:pt>
    <dgm:pt modelId="{9568E22A-3EF5-4A23-B9BA-5A9C40C5577D}" type="sibTrans" cxnId="{A56CB94A-6C45-4522-BEBD-A11355965234}">
      <dgm:prSet/>
      <dgm:spPr/>
      <dgm:t>
        <a:bodyPr/>
        <a:lstStyle/>
        <a:p>
          <a:endParaRPr lang="en-US">
            <a:latin typeface="Roboto" panose="02000000000000000000" pitchFamily="2" charset="0"/>
            <a:ea typeface="Roboto" panose="02000000000000000000" pitchFamily="2" charset="0"/>
          </a:endParaRPr>
        </a:p>
      </dgm:t>
    </dgm:pt>
    <dgm:pt modelId="{78B678A3-F53D-45E3-A15A-BE6B32A4116C}">
      <dgm:prSet phldrT="[Text]"/>
      <dgm:spPr/>
      <dgm:t>
        <a:bodyPr/>
        <a:lstStyle/>
        <a:p>
          <a:r>
            <a:rPr lang="en-US" dirty="0">
              <a:latin typeface="Roboto" panose="02000000000000000000" pitchFamily="2" charset="0"/>
              <a:ea typeface="Roboto" panose="02000000000000000000" pitchFamily="2" charset="0"/>
            </a:rPr>
            <a:t>Ensures adequate working capital is available </a:t>
          </a:r>
        </a:p>
      </dgm:t>
    </dgm:pt>
    <dgm:pt modelId="{DD2E73B0-C7FF-4EE4-8B2C-54ECB185FF6D}" type="parTrans" cxnId="{A5BC8731-B383-4C62-B978-B390085BC0C5}">
      <dgm:prSet/>
      <dgm:spPr/>
      <dgm:t>
        <a:bodyPr/>
        <a:lstStyle/>
        <a:p>
          <a:endParaRPr lang="en-US">
            <a:latin typeface="Roboto" panose="02000000000000000000" pitchFamily="2" charset="0"/>
            <a:ea typeface="Roboto" panose="02000000000000000000" pitchFamily="2" charset="0"/>
          </a:endParaRPr>
        </a:p>
      </dgm:t>
    </dgm:pt>
    <dgm:pt modelId="{383C3004-A57C-4078-A364-C23159E42538}" type="sibTrans" cxnId="{A5BC8731-B383-4C62-B978-B390085BC0C5}">
      <dgm:prSet/>
      <dgm:spPr/>
      <dgm:t>
        <a:bodyPr/>
        <a:lstStyle/>
        <a:p>
          <a:endParaRPr lang="en-US">
            <a:latin typeface="Roboto" panose="02000000000000000000" pitchFamily="2" charset="0"/>
            <a:ea typeface="Roboto" panose="02000000000000000000" pitchFamily="2" charset="0"/>
          </a:endParaRPr>
        </a:p>
      </dgm:t>
    </dgm:pt>
    <dgm:pt modelId="{9A30AAE4-6C28-4E5A-9F3E-0EFA6AA732EC}">
      <dgm:prSet phldrT="[Text]"/>
      <dgm:spPr/>
      <dgm:t>
        <a:bodyPr/>
        <a:lstStyle/>
        <a:p>
          <a:r>
            <a:rPr lang="en-US" dirty="0">
              <a:latin typeface="Roboto" panose="02000000000000000000" pitchFamily="2" charset="0"/>
              <a:ea typeface="Roboto" panose="02000000000000000000" pitchFamily="2" charset="0"/>
            </a:rPr>
            <a:t>Provides a basis for Incentive Comp Planning</a:t>
          </a:r>
        </a:p>
      </dgm:t>
    </dgm:pt>
    <dgm:pt modelId="{2934644E-FCE6-4FD8-AACE-5D4AED81FC0D}" type="parTrans" cxnId="{B82031D0-BB77-42ED-A45D-0C6F73EF9004}">
      <dgm:prSet/>
      <dgm:spPr/>
      <dgm:t>
        <a:bodyPr/>
        <a:lstStyle/>
        <a:p>
          <a:endParaRPr lang="en-US">
            <a:latin typeface="Roboto" panose="02000000000000000000" pitchFamily="2" charset="0"/>
            <a:ea typeface="Roboto" panose="02000000000000000000" pitchFamily="2" charset="0"/>
          </a:endParaRPr>
        </a:p>
      </dgm:t>
    </dgm:pt>
    <dgm:pt modelId="{FD5CA43A-D86A-4FD7-AD09-78CCA02C3444}" type="sibTrans" cxnId="{B82031D0-BB77-42ED-A45D-0C6F73EF9004}">
      <dgm:prSet/>
      <dgm:spPr/>
      <dgm:t>
        <a:bodyPr/>
        <a:lstStyle/>
        <a:p>
          <a:endParaRPr lang="en-US">
            <a:latin typeface="Roboto" panose="02000000000000000000" pitchFamily="2" charset="0"/>
            <a:ea typeface="Roboto" panose="02000000000000000000" pitchFamily="2" charset="0"/>
          </a:endParaRPr>
        </a:p>
      </dgm:t>
    </dgm:pt>
    <dgm:pt modelId="{0A6E552D-01DC-49DC-B059-F5E3FC73D79B}">
      <dgm:prSet phldrT="[Text]"/>
      <dgm:spPr/>
      <dgm:t>
        <a:bodyPr/>
        <a:lstStyle/>
        <a:p>
          <a:r>
            <a:rPr lang="en-US" dirty="0">
              <a:latin typeface="Roboto" panose="02000000000000000000" pitchFamily="2" charset="0"/>
              <a:ea typeface="Roboto" panose="02000000000000000000" pitchFamily="2" charset="0"/>
            </a:rPr>
            <a:t>Focuses the organization on cost efficiencies and ‘profit mindedness’</a:t>
          </a:r>
        </a:p>
      </dgm:t>
    </dgm:pt>
    <dgm:pt modelId="{FF8B09A8-AC53-4358-A6BC-E26F4B7ED65B}" type="parTrans" cxnId="{3ACCADB5-0F54-40D0-B04B-216C79A1AE61}">
      <dgm:prSet/>
      <dgm:spPr/>
      <dgm:t>
        <a:bodyPr/>
        <a:lstStyle/>
        <a:p>
          <a:endParaRPr lang="en-US">
            <a:latin typeface="Roboto" panose="02000000000000000000" pitchFamily="2" charset="0"/>
            <a:ea typeface="Roboto" panose="02000000000000000000" pitchFamily="2" charset="0"/>
          </a:endParaRPr>
        </a:p>
      </dgm:t>
    </dgm:pt>
    <dgm:pt modelId="{6063C8EF-2DBB-4169-B063-07392783B4CE}" type="sibTrans" cxnId="{3ACCADB5-0F54-40D0-B04B-216C79A1AE61}">
      <dgm:prSet/>
      <dgm:spPr/>
      <dgm:t>
        <a:bodyPr/>
        <a:lstStyle/>
        <a:p>
          <a:endParaRPr lang="en-US">
            <a:latin typeface="Roboto" panose="02000000000000000000" pitchFamily="2" charset="0"/>
            <a:ea typeface="Roboto" panose="02000000000000000000" pitchFamily="2" charset="0"/>
          </a:endParaRPr>
        </a:p>
      </dgm:t>
    </dgm:pt>
    <dgm:pt modelId="{E1BA45A8-01F7-47E3-833A-044033B8B9A5}">
      <dgm:prSet phldrT="[Text]"/>
      <dgm:spPr/>
      <dgm:t>
        <a:bodyPr/>
        <a:lstStyle/>
        <a:p>
          <a:r>
            <a:rPr lang="en-US" dirty="0">
              <a:latin typeface="Roboto" panose="02000000000000000000" pitchFamily="2" charset="0"/>
              <a:ea typeface="Roboto" panose="02000000000000000000" pitchFamily="2" charset="0"/>
            </a:rPr>
            <a:t>Contributes to revenue/profit analysis and ‘course correction’</a:t>
          </a:r>
        </a:p>
      </dgm:t>
    </dgm:pt>
    <dgm:pt modelId="{969BE61B-23CF-4C5B-A9C3-0A7024B4BC35}" type="parTrans" cxnId="{B2900C17-77A5-49E3-92D0-45500A890B56}">
      <dgm:prSet/>
      <dgm:spPr/>
      <dgm:t>
        <a:bodyPr/>
        <a:lstStyle/>
        <a:p>
          <a:endParaRPr lang="en-US">
            <a:latin typeface="Roboto" panose="02000000000000000000" pitchFamily="2" charset="0"/>
            <a:ea typeface="Roboto" panose="02000000000000000000" pitchFamily="2" charset="0"/>
          </a:endParaRPr>
        </a:p>
      </dgm:t>
    </dgm:pt>
    <dgm:pt modelId="{DC050846-9452-4D06-A8DF-214BD48FAC4F}" type="sibTrans" cxnId="{B2900C17-77A5-49E3-92D0-45500A890B56}">
      <dgm:prSet/>
      <dgm:spPr/>
      <dgm:t>
        <a:bodyPr/>
        <a:lstStyle/>
        <a:p>
          <a:endParaRPr lang="en-US">
            <a:latin typeface="Roboto" panose="02000000000000000000" pitchFamily="2" charset="0"/>
            <a:ea typeface="Roboto" panose="02000000000000000000" pitchFamily="2" charset="0"/>
          </a:endParaRPr>
        </a:p>
      </dgm:t>
    </dgm:pt>
    <dgm:pt modelId="{09365927-7A3E-4748-B426-289B81C05754}">
      <dgm:prSet phldrT="[Text]"/>
      <dgm:spPr/>
      <dgm:t>
        <a:bodyPr/>
        <a:lstStyle/>
        <a:p>
          <a:r>
            <a:rPr lang="en-US" dirty="0">
              <a:latin typeface="Roboto" panose="02000000000000000000" pitchFamily="2" charset="0"/>
              <a:ea typeface="Roboto" panose="02000000000000000000" pitchFamily="2" charset="0"/>
            </a:rPr>
            <a:t>Facilitates risk management and opportunity capture</a:t>
          </a:r>
        </a:p>
      </dgm:t>
    </dgm:pt>
    <dgm:pt modelId="{53211A86-D2E1-4E7A-AE8C-4DE421433302}" type="parTrans" cxnId="{02D94988-7D75-4138-B530-1FF627CA921D}">
      <dgm:prSet/>
      <dgm:spPr/>
      <dgm:t>
        <a:bodyPr/>
        <a:lstStyle/>
        <a:p>
          <a:endParaRPr lang="en-US">
            <a:latin typeface="Roboto" panose="02000000000000000000" pitchFamily="2" charset="0"/>
            <a:ea typeface="Roboto" panose="02000000000000000000" pitchFamily="2" charset="0"/>
          </a:endParaRPr>
        </a:p>
      </dgm:t>
    </dgm:pt>
    <dgm:pt modelId="{40A14E79-E06D-4BB6-A143-70E26ECE006C}" type="sibTrans" cxnId="{02D94988-7D75-4138-B530-1FF627CA921D}">
      <dgm:prSet/>
      <dgm:spPr/>
      <dgm:t>
        <a:bodyPr/>
        <a:lstStyle/>
        <a:p>
          <a:endParaRPr lang="en-US">
            <a:latin typeface="Roboto" panose="02000000000000000000" pitchFamily="2" charset="0"/>
            <a:ea typeface="Roboto" panose="02000000000000000000" pitchFamily="2" charset="0"/>
          </a:endParaRPr>
        </a:p>
      </dgm:t>
    </dgm:pt>
    <dgm:pt modelId="{39D3E57F-2094-4EBF-88CE-41032CCAD7AB}">
      <dgm:prSet phldrT="[Text]"/>
      <dgm:spPr/>
      <dgm:t>
        <a:bodyPr/>
        <a:lstStyle/>
        <a:p>
          <a:r>
            <a:rPr lang="en-US" dirty="0">
              <a:latin typeface="Roboto" panose="02000000000000000000" pitchFamily="2" charset="0"/>
              <a:ea typeface="Roboto" panose="02000000000000000000" pitchFamily="2" charset="0"/>
            </a:rPr>
            <a:t>Provides guidance and financial outlooks to key stakeholders</a:t>
          </a:r>
        </a:p>
      </dgm:t>
    </dgm:pt>
    <dgm:pt modelId="{AAB43E1C-F292-4C45-8121-8E6151774493}" type="parTrans" cxnId="{780B0C87-5EB1-401B-8570-A2E060C117AB}">
      <dgm:prSet/>
      <dgm:spPr/>
      <dgm:t>
        <a:bodyPr/>
        <a:lstStyle/>
        <a:p>
          <a:endParaRPr lang="en-US">
            <a:latin typeface="Roboto" panose="02000000000000000000" pitchFamily="2" charset="0"/>
            <a:ea typeface="Roboto" panose="02000000000000000000" pitchFamily="2" charset="0"/>
          </a:endParaRPr>
        </a:p>
      </dgm:t>
    </dgm:pt>
    <dgm:pt modelId="{387471C1-ADF6-4EDB-8D26-4278F92CE3B2}" type="sibTrans" cxnId="{780B0C87-5EB1-401B-8570-A2E060C117AB}">
      <dgm:prSet/>
      <dgm:spPr/>
      <dgm:t>
        <a:bodyPr/>
        <a:lstStyle/>
        <a:p>
          <a:endParaRPr lang="en-US">
            <a:latin typeface="Roboto" panose="02000000000000000000" pitchFamily="2" charset="0"/>
            <a:ea typeface="Roboto" panose="02000000000000000000" pitchFamily="2" charset="0"/>
          </a:endParaRPr>
        </a:p>
      </dgm:t>
    </dgm:pt>
    <dgm:pt modelId="{443C2FA3-5B48-4CBB-A916-DB2F49117EEE}" type="pres">
      <dgm:prSet presAssocID="{06EAE5B1-A157-46A6-8491-6B9D7CED11BC}" presName="linearFlow" presStyleCnt="0">
        <dgm:presLayoutVars>
          <dgm:dir/>
          <dgm:animLvl val="lvl"/>
          <dgm:resizeHandles/>
        </dgm:presLayoutVars>
      </dgm:prSet>
      <dgm:spPr/>
    </dgm:pt>
    <dgm:pt modelId="{4C857F5C-B337-412F-94F3-E25063F5BB97}" type="pres">
      <dgm:prSet presAssocID="{1009754F-7037-4B34-97E4-9C602BC275CF}" presName="compositeNode" presStyleCnt="0">
        <dgm:presLayoutVars>
          <dgm:bulletEnabled val="1"/>
        </dgm:presLayoutVars>
      </dgm:prSet>
      <dgm:spPr/>
    </dgm:pt>
    <dgm:pt modelId="{EDB5C152-96D8-405D-99A3-6992EE377ECC}" type="pres">
      <dgm:prSet presAssocID="{1009754F-7037-4B34-97E4-9C602BC275CF}" presName="imag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extLst>
        <a:ext uri="{E40237B7-FDA0-4F09-8148-C483321AD2D9}">
          <dgm14:cNvPr xmlns:dgm14="http://schemas.microsoft.com/office/drawing/2010/diagram" id="0" name="" descr="Desk with productivity items"/>
        </a:ext>
      </dgm:extLst>
    </dgm:pt>
    <dgm:pt modelId="{937933E2-A215-4448-A3FE-E7B332677758}" type="pres">
      <dgm:prSet presAssocID="{1009754F-7037-4B34-97E4-9C602BC275CF}" presName="childNode" presStyleLbl="node1" presStyleIdx="0" presStyleCnt="3">
        <dgm:presLayoutVars>
          <dgm:bulletEnabled val="1"/>
        </dgm:presLayoutVars>
      </dgm:prSet>
      <dgm:spPr/>
    </dgm:pt>
    <dgm:pt modelId="{45DF8450-F454-4142-A3B9-B37D91A83EE0}" type="pres">
      <dgm:prSet presAssocID="{1009754F-7037-4B34-97E4-9C602BC275CF}" presName="parentNode" presStyleLbl="revTx" presStyleIdx="0" presStyleCnt="3">
        <dgm:presLayoutVars>
          <dgm:chMax val="0"/>
          <dgm:bulletEnabled val="1"/>
        </dgm:presLayoutVars>
      </dgm:prSet>
      <dgm:spPr/>
    </dgm:pt>
    <dgm:pt modelId="{940BF1EC-C15C-46B0-972F-957B1EE917D6}" type="pres">
      <dgm:prSet presAssocID="{5679F5C2-3F72-4DD6-9189-A45FE7102686}" presName="sibTrans" presStyleCnt="0"/>
      <dgm:spPr/>
    </dgm:pt>
    <dgm:pt modelId="{923DB634-7BF7-4246-B9BF-7BF9FED4042D}" type="pres">
      <dgm:prSet presAssocID="{5734F5CC-7F8A-4CB1-BE07-23EE18DA9BFD}" presName="compositeNode" presStyleCnt="0">
        <dgm:presLayoutVars>
          <dgm:bulletEnabled val="1"/>
        </dgm:presLayoutVars>
      </dgm:prSet>
      <dgm:spPr/>
    </dgm:pt>
    <dgm:pt modelId="{009A6126-3C8D-469E-A8CD-CA0197E4AF86}" type="pres">
      <dgm:prSet presAssocID="{5734F5CC-7F8A-4CB1-BE07-23EE18DA9BFD}" presName="image" presStyleLbl="fgImgPlace1" presStyleIdx="1" presStyleCnt="3"/>
      <dgm:spPr>
        <a:blipFill>
          <a:blip xmlns:r="http://schemas.openxmlformats.org/officeDocument/2006/relationships" r:embed="rId2"/>
          <a:srcRect/>
          <a:stretch>
            <a:fillRect l="-25000" r="-25000"/>
          </a:stretch>
        </a:blipFill>
      </dgm:spPr>
    </dgm:pt>
    <dgm:pt modelId="{13F28CA7-AEC0-4327-9F9A-9C12D5F57AA5}" type="pres">
      <dgm:prSet presAssocID="{5734F5CC-7F8A-4CB1-BE07-23EE18DA9BFD}" presName="childNode" presStyleLbl="node1" presStyleIdx="1" presStyleCnt="3">
        <dgm:presLayoutVars>
          <dgm:bulletEnabled val="1"/>
        </dgm:presLayoutVars>
      </dgm:prSet>
      <dgm:spPr/>
    </dgm:pt>
    <dgm:pt modelId="{AEEB78CF-9FBB-4267-BC2D-D439AC2CCC97}" type="pres">
      <dgm:prSet presAssocID="{5734F5CC-7F8A-4CB1-BE07-23EE18DA9BFD}" presName="parentNode" presStyleLbl="revTx" presStyleIdx="1" presStyleCnt="3">
        <dgm:presLayoutVars>
          <dgm:chMax val="0"/>
          <dgm:bulletEnabled val="1"/>
        </dgm:presLayoutVars>
      </dgm:prSet>
      <dgm:spPr/>
    </dgm:pt>
    <dgm:pt modelId="{6CDD6C71-D2AB-4C03-8F4C-EF23D97C9D58}" type="pres">
      <dgm:prSet presAssocID="{DDC4D070-6908-4F6B-AC79-FE96437255AB}" presName="sibTrans" presStyleCnt="0"/>
      <dgm:spPr/>
    </dgm:pt>
    <dgm:pt modelId="{8DBE6E5A-CDE9-46AF-B967-8B2E5CEF46CB}" type="pres">
      <dgm:prSet presAssocID="{794993A4-8BFF-45BA-83EC-2A0E93CDEB94}" presName="compositeNode" presStyleCnt="0">
        <dgm:presLayoutVars>
          <dgm:bulletEnabled val="1"/>
        </dgm:presLayoutVars>
      </dgm:prSet>
      <dgm:spPr/>
    </dgm:pt>
    <dgm:pt modelId="{8EA34E74-7F82-4E9A-9C38-59A63405AFE5}" type="pres">
      <dgm:prSet presAssocID="{794993A4-8BFF-45BA-83EC-2A0E93CDEB94}" presName="image"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extLst>
        <a:ext uri="{E40237B7-FDA0-4F09-8148-C483321AD2D9}">
          <dgm14:cNvPr xmlns:dgm14="http://schemas.microsoft.com/office/drawing/2010/diagram" id="0" name="" descr="Magnifying glass showing decling performance"/>
        </a:ext>
      </dgm:extLst>
    </dgm:pt>
    <dgm:pt modelId="{85C0A6ED-BCB1-4CD4-A279-8B536E2E6CCC}" type="pres">
      <dgm:prSet presAssocID="{794993A4-8BFF-45BA-83EC-2A0E93CDEB94}" presName="childNode" presStyleLbl="node1" presStyleIdx="2" presStyleCnt="3" custLinFactNeighborX="-484">
        <dgm:presLayoutVars>
          <dgm:bulletEnabled val="1"/>
        </dgm:presLayoutVars>
      </dgm:prSet>
      <dgm:spPr/>
    </dgm:pt>
    <dgm:pt modelId="{3E34F981-0E5A-4716-8B2E-727FBC525A0B}" type="pres">
      <dgm:prSet presAssocID="{794993A4-8BFF-45BA-83EC-2A0E93CDEB94}" presName="parentNode" presStyleLbl="revTx" presStyleIdx="2" presStyleCnt="3">
        <dgm:presLayoutVars>
          <dgm:chMax val="0"/>
          <dgm:bulletEnabled val="1"/>
        </dgm:presLayoutVars>
      </dgm:prSet>
      <dgm:spPr/>
    </dgm:pt>
  </dgm:ptLst>
  <dgm:cxnLst>
    <dgm:cxn modelId="{ED26F608-C65F-47C0-A3A2-577610D3565B}" type="presOf" srcId="{84E72148-2B19-48B6-B86A-58A484C8FF49}" destId="{937933E2-A215-4448-A3FE-E7B332677758}" srcOrd="0" destOrd="5" presId="urn:microsoft.com/office/officeart/2005/8/layout/hList2"/>
    <dgm:cxn modelId="{EEB92E09-6A80-47E8-9637-F90F1FF4D990}" type="presOf" srcId="{E1BA45A8-01F7-47E3-833A-044033B8B9A5}" destId="{85C0A6ED-BCB1-4CD4-A279-8B536E2E6CCC}" srcOrd="0" destOrd="2" presId="urn:microsoft.com/office/officeart/2005/8/layout/hList2"/>
    <dgm:cxn modelId="{ED9EF715-3938-4F05-B28E-E32B39E56171}" srcId="{06EAE5B1-A157-46A6-8491-6B9D7CED11BC}" destId="{1009754F-7037-4B34-97E4-9C602BC275CF}" srcOrd="0" destOrd="0" parTransId="{02715725-0806-441C-BC29-B6A9228FC463}" sibTransId="{5679F5C2-3F72-4DD6-9189-A45FE7102686}"/>
    <dgm:cxn modelId="{B2900C17-77A5-49E3-92D0-45500A890B56}" srcId="{794993A4-8BFF-45BA-83EC-2A0E93CDEB94}" destId="{E1BA45A8-01F7-47E3-833A-044033B8B9A5}" srcOrd="2" destOrd="0" parTransId="{969BE61B-23CF-4C5B-A9C3-0A7024B4BC35}" sibTransId="{DC050846-9452-4D06-A8DF-214BD48FAC4F}"/>
    <dgm:cxn modelId="{BEAC7919-A16C-47AF-89E5-211696856B7E}" type="presOf" srcId="{D9BAE6C8-D24D-40A1-880C-9252D29837E6}" destId="{13F28CA7-AEC0-4327-9F9A-9C12D5F57AA5}" srcOrd="0" destOrd="5" presId="urn:microsoft.com/office/officeart/2005/8/layout/hList2"/>
    <dgm:cxn modelId="{768AA81B-8894-485D-A5D0-3406F7D8C801}" type="presOf" srcId="{6BB693BE-18BD-4C7C-B2DE-5B2B61DA9370}" destId="{85C0A6ED-BCB1-4CD4-A279-8B536E2E6CCC}" srcOrd="0" destOrd="0" presId="urn:microsoft.com/office/officeart/2005/8/layout/hList2"/>
    <dgm:cxn modelId="{7267DD1C-342D-4C15-A47C-E290459CBD15}" type="presOf" srcId="{39D3E57F-2094-4EBF-88CE-41032CCAD7AB}" destId="{85C0A6ED-BCB1-4CD4-A279-8B536E2E6CCC}" srcOrd="0" destOrd="4" presId="urn:microsoft.com/office/officeart/2005/8/layout/hList2"/>
    <dgm:cxn modelId="{81A17F26-BB52-4DA1-BE3D-CF0A3BEFB835}" srcId="{1009754F-7037-4B34-97E4-9C602BC275CF}" destId="{2922256C-895A-4516-87F6-0157DC756202}" srcOrd="2" destOrd="0" parTransId="{A0D59D22-AA34-436E-9F87-C96A96810526}" sibTransId="{DF07DA59-65ED-4F47-8A24-E08EA2EA98AB}"/>
    <dgm:cxn modelId="{A5BC8731-B383-4C62-B978-B390085BC0C5}" srcId="{5734F5CC-7F8A-4CB1-BE07-23EE18DA9BFD}" destId="{78B678A3-F53D-45E3-A15A-BE6B32A4116C}" srcOrd="3" destOrd="0" parTransId="{DD2E73B0-C7FF-4EE4-8B2C-54ECB185FF6D}" sibTransId="{383C3004-A57C-4078-A364-C23159E42538}"/>
    <dgm:cxn modelId="{139F7937-5672-4114-A52E-6A4BBCF3A30A}" type="presOf" srcId="{5E307666-C441-4291-A404-2E3AF4888258}" destId="{13F28CA7-AEC0-4327-9F9A-9C12D5F57AA5}" srcOrd="0" destOrd="0" presId="urn:microsoft.com/office/officeart/2005/8/layout/hList2"/>
    <dgm:cxn modelId="{90159161-4C08-4DBD-9EE3-099CE6D5E571}" srcId="{1009754F-7037-4B34-97E4-9C602BC275CF}" destId="{5B1C399A-B443-4DB3-AFB0-831C653E66B8}" srcOrd="4" destOrd="0" parTransId="{B6512234-3343-48D1-A988-EF92CED55E60}" sibTransId="{CF215E81-5283-43E7-949B-94B9277ECF90}"/>
    <dgm:cxn modelId="{CFD2E549-2836-4557-BA05-AB2267EE0177}" srcId="{794993A4-8BFF-45BA-83EC-2A0E93CDEB94}" destId="{6BB693BE-18BD-4C7C-B2DE-5B2B61DA9370}" srcOrd="0" destOrd="0" parTransId="{2CB5B669-0230-4336-8D8F-F032BF10DB22}" sibTransId="{88EE81AD-C7E6-4C11-9DF7-9956DFB3340B}"/>
    <dgm:cxn modelId="{A56CB94A-6C45-4522-BEBD-A11355965234}" srcId="{5734F5CC-7F8A-4CB1-BE07-23EE18DA9BFD}" destId="{D9BAE6C8-D24D-40A1-880C-9252D29837E6}" srcOrd="5" destOrd="0" parTransId="{7108C625-3034-4942-85E0-75FD7690AE7D}" sibTransId="{9568E22A-3EF5-4A23-B9BA-5A9C40C5577D}"/>
    <dgm:cxn modelId="{BC6E5A4B-D4A2-45AD-9592-ECA040431043}" srcId="{06EAE5B1-A157-46A6-8491-6B9D7CED11BC}" destId="{5734F5CC-7F8A-4CB1-BE07-23EE18DA9BFD}" srcOrd="1" destOrd="0" parTransId="{8D741FBF-8D42-4D9E-B5FD-144EBE7837BF}" sibTransId="{DDC4D070-6908-4F6B-AC79-FE96437255AB}"/>
    <dgm:cxn modelId="{9089926B-E757-400B-AC30-EABB2DB3D92E}" srcId="{1009754F-7037-4B34-97E4-9C602BC275CF}" destId="{84E72148-2B19-48B6-B86A-58A484C8FF49}" srcOrd="5" destOrd="0" parTransId="{8178B162-C6F7-4230-AF7F-6063F461DB4D}" sibTransId="{A869792C-ADD6-41CA-B51D-1D7E0C3DDD14}"/>
    <dgm:cxn modelId="{F912734D-49A6-4685-A905-759F6A1F91A6}" srcId="{1009754F-7037-4B34-97E4-9C602BC275CF}" destId="{AB87C478-2508-4F91-B3A3-5D7B1F659C2B}" srcOrd="6" destOrd="0" parTransId="{F2F3D186-50C6-4DE0-B4EB-30659A586A03}" sibTransId="{41A0693F-F063-49DC-8F85-09585C82300D}"/>
    <dgm:cxn modelId="{4FA9F54E-A57F-4B91-BA4B-FDE95531A0D2}" type="presOf" srcId="{ADC0C53B-9CB3-4A05-8814-7434279190DB}" destId="{13F28CA7-AEC0-4327-9F9A-9C12D5F57AA5}" srcOrd="0" destOrd="4" presId="urn:microsoft.com/office/officeart/2005/8/layout/hList2"/>
    <dgm:cxn modelId="{A4054F50-50AE-4800-A240-10226B4863F7}" srcId="{1009754F-7037-4B34-97E4-9C602BC275CF}" destId="{809ED8F4-BA18-41E1-AE7A-492A80B399E5}" srcOrd="3" destOrd="0" parTransId="{71794EFD-DB73-4028-8197-281CE4E35118}" sibTransId="{7C010713-0EA1-41F9-8130-E6AC8B5C4F9E}"/>
    <dgm:cxn modelId="{6347D559-94B3-4925-9D98-0255DAB4BCEE}" type="presOf" srcId="{3ADE2ABB-2A02-42D2-B4FB-F3688C5A9C63}" destId="{937933E2-A215-4448-A3FE-E7B332677758}" srcOrd="0" destOrd="0" presId="urn:microsoft.com/office/officeart/2005/8/layout/hList2"/>
    <dgm:cxn modelId="{6FA51E7B-55E1-4510-B4CF-B69D6F1E09E0}" type="presOf" srcId="{2922256C-895A-4516-87F6-0157DC756202}" destId="{937933E2-A215-4448-A3FE-E7B332677758}" srcOrd="0" destOrd="2" presId="urn:microsoft.com/office/officeart/2005/8/layout/hList2"/>
    <dgm:cxn modelId="{98AEA681-5A18-486A-81E5-1A8456188A1A}" srcId="{06EAE5B1-A157-46A6-8491-6B9D7CED11BC}" destId="{794993A4-8BFF-45BA-83EC-2A0E93CDEB94}" srcOrd="2" destOrd="0" parTransId="{7038901B-D716-45B2-80DF-9A243E8B6107}" sibTransId="{320F0F02-B474-482F-9B4A-73D3C0ECD586}"/>
    <dgm:cxn modelId="{780B0C87-5EB1-401B-8570-A2E060C117AB}" srcId="{794993A4-8BFF-45BA-83EC-2A0E93CDEB94}" destId="{39D3E57F-2094-4EBF-88CE-41032CCAD7AB}" srcOrd="4" destOrd="0" parTransId="{AAB43E1C-F292-4C45-8121-8E6151774493}" sibTransId="{387471C1-ADF6-4EDB-8D26-4278F92CE3B2}"/>
    <dgm:cxn modelId="{02D94988-7D75-4138-B530-1FF627CA921D}" srcId="{794993A4-8BFF-45BA-83EC-2A0E93CDEB94}" destId="{09365927-7A3E-4748-B426-289B81C05754}" srcOrd="3" destOrd="0" parTransId="{53211A86-D2E1-4E7A-AE8C-4DE421433302}" sibTransId="{40A14E79-E06D-4BB6-A143-70E26ECE006C}"/>
    <dgm:cxn modelId="{66B4468B-2A07-4C36-8C3A-AE4AF985F81F}" srcId="{794993A4-8BFF-45BA-83EC-2A0E93CDEB94}" destId="{0FD4C555-CC44-4FA2-BC51-80391D721C11}" srcOrd="1" destOrd="0" parTransId="{3915DB41-1546-4B37-A168-3386FBBF28A4}" sibTransId="{D8B769EA-D095-43CD-8368-F1D46BBE2916}"/>
    <dgm:cxn modelId="{16ACE88B-B413-4DF5-BF3F-E15A70CF16B4}" type="presOf" srcId="{0A6E552D-01DC-49DC-B059-F5E3FC73D79B}" destId="{13F28CA7-AEC0-4327-9F9A-9C12D5F57AA5}" srcOrd="0" destOrd="2" presId="urn:microsoft.com/office/officeart/2005/8/layout/hList2"/>
    <dgm:cxn modelId="{5919C090-CD64-4950-B269-A0240FD23B14}" srcId="{5734F5CC-7F8A-4CB1-BE07-23EE18DA9BFD}" destId="{ADC0C53B-9CB3-4A05-8814-7434279190DB}" srcOrd="4" destOrd="0" parTransId="{D0C8DFFE-F8DE-4417-AF91-5D92237B9AFB}" sibTransId="{5E8B33FE-4081-4B44-A4AF-2DE7A0202B90}"/>
    <dgm:cxn modelId="{E535C293-1C4C-409A-BC7B-1709CDD84686}" srcId="{1009754F-7037-4B34-97E4-9C602BC275CF}" destId="{CDFECF8F-7FB1-4F1A-B4D4-48EF642C68E9}" srcOrd="1" destOrd="0" parTransId="{AAFF7893-268A-45AC-8426-4B4A03396F38}" sibTransId="{2B9E1110-6269-4184-A691-6228C67D0D39}"/>
    <dgm:cxn modelId="{50B38394-7D4B-4D0F-8E7C-A089C9C87909}" type="presOf" srcId="{9A30AAE4-6C28-4E5A-9F3E-0EFA6AA732EC}" destId="{13F28CA7-AEC0-4327-9F9A-9C12D5F57AA5}" srcOrd="0" destOrd="1" presId="urn:microsoft.com/office/officeart/2005/8/layout/hList2"/>
    <dgm:cxn modelId="{B28B7595-C468-475E-98A0-EFD1031372F5}" type="presOf" srcId="{5734F5CC-7F8A-4CB1-BE07-23EE18DA9BFD}" destId="{AEEB78CF-9FBB-4267-BC2D-D439AC2CCC97}" srcOrd="0" destOrd="0" presId="urn:microsoft.com/office/officeart/2005/8/layout/hList2"/>
    <dgm:cxn modelId="{9F27589F-B968-4D06-9AC8-8F4FBFCAE5C4}" type="presOf" srcId="{5B1C399A-B443-4DB3-AFB0-831C653E66B8}" destId="{937933E2-A215-4448-A3FE-E7B332677758}" srcOrd="0" destOrd="4" presId="urn:microsoft.com/office/officeart/2005/8/layout/hList2"/>
    <dgm:cxn modelId="{01E6C5A7-24FB-4680-B6B8-8F2DF377861D}" type="presOf" srcId="{794993A4-8BFF-45BA-83EC-2A0E93CDEB94}" destId="{3E34F981-0E5A-4716-8B2E-727FBC525A0B}" srcOrd="0" destOrd="0" presId="urn:microsoft.com/office/officeart/2005/8/layout/hList2"/>
    <dgm:cxn modelId="{445D73B1-F5D5-45A8-88A4-47480BD11501}" type="presOf" srcId="{06EAE5B1-A157-46A6-8491-6B9D7CED11BC}" destId="{443C2FA3-5B48-4CBB-A916-DB2F49117EEE}" srcOrd="0" destOrd="0" presId="urn:microsoft.com/office/officeart/2005/8/layout/hList2"/>
    <dgm:cxn modelId="{3ACCADB5-0F54-40D0-B04B-216C79A1AE61}" srcId="{5734F5CC-7F8A-4CB1-BE07-23EE18DA9BFD}" destId="{0A6E552D-01DC-49DC-B059-F5E3FC73D79B}" srcOrd="2" destOrd="0" parTransId="{FF8B09A8-AC53-4358-A6BC-E26F4B7ED65B}" sibTransId="{6063C8EF-2DBB-4169-B063-07392783B4CE}"/>
    <dgm:cxn modelId="{3ECAB5C9-241C-4748-9A15-BE266C47877D}" type="presOf" srcId="{1009754F-7037-4B34-97E4-9C602BC275CF}" destId="{45DF8450-F454-4142-A3B9-B37D91A83EE0}" srcOrd="0" destOrd="0" presId="urn:microsoft.com/office/officeart/2005/8/layout/hList2"/>
    <dgm:cxn modelId="{B82031D0-BB77-42ED-A45D-0C6F73EF9004}" srcId="{5734F5CC-7F8A-4CB1-BE07-23EE18DA9BFD}" destId="{9A30AAE4-6C28-4E5A-9F3E-0EFA6AA732EC}" srcOrd="1" destOrd="0" parTransId="{2934644E-FCE6-4FD8-AACE-5D4AED81FC0D}" sibTransId="{FD5CA43A-D86A-4FD7-AD09-78CCA02C3444}"/>
    <dgm:cxn modelId="{98A95DD3-1F4E-4DBB-90F0-E309CA3AABAC}" type="presOf" srcId="{809ED8F4-BA18-41E1-AE7A-492A80B399E5}" destId="{937933E2-A215-4448-A3FE-E7B332677758}" srcOrd="0" destOrd="3" presId="urn:microsoft.com/office/officeart/2005/8/layout/hList2"/>
    <dgm:cxn modelId="{14F077D8-ECAB-4257-A577-1CBD590C0AF8}" srcId="{1009754F-7037-4B34-97E4-9C602BC275CF}" destId="{3ADE2ABB-2A02-42D2-B4FB-F3688C5A9C63}" srcOrd="0" destOrd="0" parTransId="{41D15EE1-181B-4111-8DEF-0E51A03ADF18}" sibTransId="{9769DCDA-727B-477A-AAE7-E8CFF95D411C}"/>
    <dgm:cxn modelId="{097B84E4-B044-4D7E-B7C8-7FFF12D5B4AB}" type="presOf" srcId="{09365927-7A3E-4748-B426-289B81C05754}" destId="{85C0A6ED-BCB1-4CD4-A279-8B536E2E6CCC}" srcOrd="0" destOrd="3" presId="urn:microsoft.com/office/officeart/2005/8/layout/hList2"/>
    <dgm:cxn modelId="{3EE912E5-EBAA-47E6-ADF4-789F3BB12FE6}" type="presOf" srcId="{78B678A3-F53D-45E3-A15A-BE6B32A4116C}" destId="{13F28CA7-AEC0-4327-9F9A-9C12D5F57AA5}" srcOrd="0" destOrd="3" presId="urn:microsoft.com/office/officeart/2005/8/layout/hList2"/>
    <dgm:cxn modelId="{C16909E7-8996-404C-985C-9147B8FBD0ED}" type="presOf" srcId="{CDFECF8F-7FB1-4F1A-B4D4-48EF642C68E9}" destId="{937933E2-A215-4448-A3FE-E7B332677758}" srcOrd="0" destOrd="1" presId="urn:microsoft.com/office/officeart/2005/8/layout/hList2"/>
    <dgm:cxn modelId="{C30ACDEB-49B5-4D34-92CF-B6B18B952C3E}" type="presOf" srcId="{AB87C478-2508-4F91-B3A3-5D7B1F659C2B}" destId="{937933E2-A215-4448-A3FE-E7B332677758}" srcOrd="0" destOrd="6" presId="urn:microsoft.com/office/officeart/2005/8/layout/hList2"/>
    <dgm:cxn modelId="{4C4C7FEC-4D25-406A-B7E6-7D3990D471FE}" srcId="{5734F5CC-7F8A-4CB1-BE07-23EE18DA9BFD}" destId="{5E307666-C441-4291-A404-2E3AF4888258}" srcOrd="0" destOrd="0" parTransId="{FB60C829-EE94-41F0-B6A6-A28E0182F296}" sibTransId="{C991AF9E-A897-4646-883F-3CE6905D1883}"/>
    <dgm:cxn modelId="{2453C8F3-7BD0-482D-BCD4-A7656BFEC848}" type="presOf" srcId="{0FD4C555-CC44-4FA2-BC51-80391D721C11}" destId="{85C0A6ED-BCB1-4CD4-A279-8B536E2E6CCC}" srcOrd="0" destOrd="1" presId="urn:microsoft.com/office/officeart/2005/8/layout/hList2"/>
    <dgm:cxn modelId="{01E28630-6F6E-4DA1-8A88-ECFC69485558}" type="presParOf" srcId="{443C2FA3-5B48-4CBB-A916-DB2F49117EEE}" destId="{4C857F5C-B337-412F-94F3-E25063F5BB97}" srcOrd="0" destOrd="0" presId="urn:microsoft.com/office/officeart/2005/8/layout/hList2"/>
    <dgm:cxn modelId="{C55B0B0C-FC08-4C77-B8FB-4413C762BA40}" type="presParOf" srcId="{4C857F5C-B337-412F-94F3-E25063F5BB97}" destId="{EDB5C152-96D8-405D-99A3-6992EE377ECC}" srcOrd="0" destOrd="0" presId="urn:microsoft.com/office/officeart/2005/8/layout/hList2"/>
    <dgm:cxn modelId="{1DF429C2-ACE8-4C18-93B9-70F115D81315}" type="presParOf" srcId="{4C857F5C-B337-412F-94F3-E25063F5BB97}" destId="{937933E2-A215-4448-A3FE-E7B332677758}" srcOrd="1" destOrd="0" presId="urn:microsoft.com/office/officeart/2005/8/layout/hList2"/>
    <dgm:cxn modelId="{B06B5B57-0DB8-45F6-82F9-553A5BFBC8F4}" type="presParOf" srcId="{4C857F5C-B337-412F-94F3-E25063F5BB97}" destId="{45DF8450-F454-4142-A3B9-B37D91A83EE0}" srcOrd="2" destOrd="0" presId="urn:microsoft.com/office/officeart/2005/8/layout/hList2"/>
    <dgm:cxn modelId="{90A3BCC6-9E57-4A27-BE5A-DE8CADB3E829}" type="presParOf" srcId="{443C2FA3-5B48-4CBB-A916-DB2F49117EEE}" destId="{940BF1EC-C15C-46B0-972F-957B1EE917D6}" srcOrd="1" destOrd="0" presId="urn:microsoft.com/office/officeart/2005/8/layout/hList2"/>
    <dgm:cxn modelId="{C159CE0B-19A6-4DE0-8243-030A5A2DC08B}" type="presParOf" srcId="{443C2FA3-5B48-4CBB-A916-DB2F49117EEE}" destId="{923DB634-7BF7-4246-B9BF-7BF9FED4042D}" srcOrd="2" destOrd="0" presId="urn:microsoft.com/office/officeart/2005/8/layout/hList2"/>
    <dgm:cxn modelId="{E88A2AAA-1A32-4A2D-A794-FB5AAD96F5CA}" type="presParOf" srcId="{923DB634-7BF7-4246-B9BF-7BF9FED4042D}" destId="{009A6126-3C8D-469E-A8CD-CA0197E4AF86}" srcOrd="0" destOrd="0" presId="urn:microsoft.com/office/officeart/2005/8/layout/hList2"/>
    <dgm:cxn modelId="{F6F9A765-E390-48B7-A343-650D1BDC826E}" type="presParOf" srcId="{923DB634-7BF7-4246-B9BF-7BF9FED4042D}" destId="{13F28CA7-AEC0-4327-9F9A-9C12D5F57AA5}" srcOrd="1" destOrd="0" presId="urn:microsoft.com/office/officeart/2005/8/layout/hList2"/>
    <dgm:cxn modelId="{A0B360C0-93D0-4F69-8EE4-3B773EC44FC8}" type="presParOf" srcId="{923DB634-7BF7-4246-B9BF-7BF9FED4042D}" destId="{AEEB78CF-9FBB-4267-BC2D-D439AC2CCC97}" srcOrd="2" destOrd="0" presId="urn:microsoft.com/office/officeart/2005/8/layout/hList2"/>
    <dgm:cxn modelId="{F1C84C2B-F5BE-406C-B4E5-F93619AB240E}" type="presParOf" srcId="{443C2FA3-5B48-4CBB-A916-DB2F49117EEE}" destId="{6CDD6C71-D2AB-4C03-8F4C-EF23D97C9D58}" srcOrd="3" destOrd="0" presId="urn:microsoft.com/office/officeart/2005/8/layout/hList2"/>
    <dgm:cxn modelId="{9F962C12-E5B1-48AB-9FAD-F51E59415C12}" type="presParOf" srcId="{443C2FA3-5B48-4CBB-A916-DB2F49117EEE}" destId="{8DBE6E5A-CDE9-46AF-B967-8B2E5CEF46CB}" srcOrd="4" destOrd="0" presId="urn:microsoft.com/office/officeart/2005/8/layout/hList2"/>
    <dgm:cxn modelId="{77A42AB5-89F4-4372-BE0F-ED1AF8A9F09D}" type="presParOf" srcId="{8DBE6E5A-CDE9-46AF-B967-8B2E5CEF46CB}" destId="{8EA34E74-7F82-4E9A-9C38-59A63405AFE5}" srcOrd="0" destOrd="0" presId="urn:microsoft.com/office/officeart/2005/8/layout/hList2"/>
    <dgm:cxn modelId="{C517B0D1-742E-4C89-9B2B-3CD4B9F56F7A}" type="presParOf" srcId="{8DBE6E5A-CDE9-46AF-B967-8B2E5CEF46CB}" destId="{85C0A6ED-BCB1-4CD4-A279-8B536E2E6CCC}" srcOrd="1" destOrd="0" presId="urn:microsoft.com/office/officeart/2005/8/layout/hList2"/>
    <dgm:cxn modelId="{B478630D-1ECF-4751-B623-2F6117436AC1}" type="presParOf" srcId="{8DBE6E5A-CDE9-46AF-B967-8B2E5CEF46CB}" destId="{3E34F981-0E5A-4716-8B2E-727FBC525A0B}" srcOrd="2" destOrd="0" presId="urn:microsoft.com/office/officeart/2005/8/layout/h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61C2345-B88A-467C-A8DF-992F9AEEAC7B}" type="doc">
      <dgm:prSet loTypeId="urn:microsoft.com/office/officeart/2005/8/layout/radial1" loCatId="relationship" qsTypeId="urn:microsoft.com/office/officeart/2005/8/quickstyle/3d5" qsCatId="3D" csTypeId="urn:microsoft.com/office/officeart/2005/8/colors/accent0_3" csCatId="mainScheme" phldr="1"/>
      <dgm:spPr/>
      <dgm:t>
        <a:bodyPr/>
        <a:lstStyle/>
        <a:p>
          <a:endParaRPr lang="en-US"/>
        </a:p>
      </dgm:t>
    </dgm:pt>
    <dgm:pt modelId="{2ACBF091-D84E-4EFF-93AA-040727777186}">
      <dgm:prSet phldrT="[Text]"/>
      <dgm:spPr/>
      <dgm:t>
        <a:bodyPr/>
        <a:lstStyle/>
        <a:p>
          <a:r>
            <a:rPr lang="en-US" b="1" dirty="0">
              <a:latin typeface="Antonio" panose="020B0604020202020204" charset="0"/>
            </a:rPr>
            <a:t>Stakeholders</a:t>
          </a:r>
        </a:p>
      </dgm:t>
    </dgm:pt>
    <dgm:pt modelId="{5D850820-9C97-4B1E-B08C-40AE9A7E63B5}" type="parTrans" cxnId="{2E802CA8-24EC-4C46-ACDD-ED600E5D871E}">
      <dgm:prSet/>
      <dgm:spPr/>
      <dgm:t>
        <a:bodyPr/>
        <a:lstStyle/>
        <a:p>
          <a:endParaRPr lang="en-US">
            <a:latin typeface="Antonio" panose="020B0604020202020204" charset="0"/>
          </a:endParaRPr>
        </a:p>
      </dgm:t>
    </dgm:pt>
    <dgm:pt modelId="{C99EBA95-1EA1-4EE4-802B-2D1A8AAD4943}" type="sibTrans" cxnId="{2E802CA8-24EC-4C46-ACDD-ED600E5D871E}">
      <dgm:prSet/>
      <dgm:spPr/>
      <dgm:t>
        <a:bodyPr/>
        <a:lstStyle/>
        <a:p>
          <a:endParaRPr lang="en-US">
            <a:latin typeface="Antonio" panose="020B0604020202020204" charset="0"/>
          </a:endParaRPr>
        </a:p>
      </dgm:t>
    </dgm:pt>
    <dgm:pt modelId="{B705C2AD-4EDB-4316-A58D-B8F432AC78C8}">
      <dgm:prSet phldrT="[Text]"/>
      <dgm:spPr/>
      <dgm:t>
        <a:bodyPr/>
        <a:lstStyle/>
        <a:p>
          <a:r>
            <a:rPr lang="en-US" dirty="0">
              <a:latin typeface="Antonio" panose="020B0604020202020204" charset="0"/>
            </a:rPr>
            <a:t>Owners &amp; Investors</a:t>
          </a:r>
        </a:p>
      </dgm:t>
    </dgm:pt>
    <dgm:pt modelId="{FD4A1A09-E158-4E04-9A40-7826C434004E}" type="parTrans" cxnId="{5FB7557F-0C1F-4C3E-A2F4-66842C47A4B7}">
      <dgm:prSet/>
      <dgm:spPr/>
      <dgm:t>
        <a:bodyPr/>
        <a:lstStyle/>
        <a:p>
          <a:endParaRPr lang="en-US" dirty="0">
            <a:latin typeface="Antonio" panose="020B0604020202020204" charset="0"/>
          </a:endParaRPr>
        </a:p>
      </dgm:t>
    </dgm:pt>
    <dgm:pt modelId="{9621F698-FB92-49B8-BB46-9EC3077B03EB}" type="sibTrans" cxnId="{5FB7557F-0C1F-4C3E-A2F4-66842C47A4B7}">
      <dgm:prSet/>
      <dgm:spPr/>
      <dgm:t>
        <a:bodyPr/>
        <a:lstStyle/>
        <a:p>
          <a:endParaRPr lang="en-US">
            <a:latin typeface="Antonio" panose="020B0604020202020204" charset="0"/>
          </a:endParaRPr>
        </a:p>
      </dgm:t>
    </dgm:pt>
    <dgm:pt modelId="{1CE80E43-6F6C-42A0-A1E8-5E469E41B0F1}">
      <dgm:prSet phldrT="[Text]"/>
      <dgm:spPr/>
      <dgm:t>
        <a:bodyPr/>
        <a:lstStyle/>
        <a:p>
          <a:r>
            <a:rPr lang="en-US" dirty="0">
              <a:latin typeface="Antonio" panose="020B0604020202020204" charset="0"/>
            </a:rPr>
            <a:t>Executive Team</a:t>
          </a:r>
        </a:p>
      </dgm:t>
    </dgm:pt>
    <dgm:pt modelId="{7EF7C303-9272-430A-AC2B-0777CF976859}" type="parTrans" cxnId="{9C8C690D-F682-4351-A5AF-12842919215D}">
      <dgm:prSet/>
      <dgm:spPr/>
      <dgm:t>
        <a:bodyPr/>
        <a:lstStyle/>
        <a:p>
          <a:endParaRPr lang="en-US" dirty="0">
            <a:latin typeface="Antonio" panose="020B0604020202020204" charset="0"/>
          </a:endParaRPr>
        </a:p>
      </dgm:t>
    </dgm:pt>
    <dgm:pt modelId="{F494F246-229E-49ED-B3DF-9A8AC3F826E2}" type="sibTrans" cxnId="{9C8C690D-F682-4351-A5AF-12842919215D}">
      <dgm:prSet/>
      <dgm:spPr/>
      <dgm:t>
        <a:bodyPr/>
        <a:lstStyle/>
        <a:p>
          <a:endParaRPr lang="en-US">
            <a:latin typeface="Antonio" panose="020B0604020202020204" charset="0"/>
          </a:endParaRPr>
        </a:p>
      </dgm:t>
    </dgm:pt>
    <dgm:pt modelId="{CCFFBEEA-321B-4E22-AF10-46EF260F3D7D}">
      <dgm:prSet phldrT="[Text]"/>
      <dgm:spPr/>
      <dgm:t>
        <a:bodyPr/>
        <a:lstStyle/>
        <a:p>
          <a:r>
            <a:rPr lang="en-US" dirty="0">
              <a:latin typeface="Antonio" panose="020B0604020202020204" charset="0"/>
            </a:rPr>
            <a:t>Middle Management</a:t>
          </a:r>
        </a:p>
      </dgm:t>
    </dgm:pt>
    <dgm:pt modelId="{D88851EE-A62D-4D6F-86FD-5B28B3310FDE}" type="parTrans" cxnId="{B1D88AF5-BC47-4217-9471-4CB2163531C5}">
      <dgm:prSet/>
      <dgm:spPr/>
      <dgm:t>
        <a:bodyPr/>
        <a:lstStyle/>
        <a:p>
          <a:endParaRPr lang="en-US" dirty="0">
            <a:latin typeface="Antonio" panose="020B0604020202020204" charset="0"/>
          </a:endParaRPr>
        </a:p>
      </dgm:t>
    </dgm:pt>
    <dgm:pt modelId="{99E5E44A-F340-4874-A33B-A07C41686F7C}" type="sibTrans" cxnId="{B1D88AF5-BC47-4217-9471-4CB2163531C5}">
      <dgm:prSet/>
      <dgm:spPr/>
      <dgm:t>
        <a:bodyPr/>
        <a:lstStyle/>
        <a:p>
          <a:endParaRPr lang="en-US">
            <a:latin typeface="Antonio" panose="020B0604020202020204" charset="0"/>
          </a:endParaRPr>
        </a:p>
      </dgm:t>
    </dgm:pt>
    <dgm:pt modelId="{DB34CC02-42BF-4FEF-9C72-122317B1AF09}">
      <dgm:prSet phldrT="[Text]"/>
      <dgm:spPr/>
      <dgm:t>
        <a:bodyPr/>
        <a:lstStyle/>
        <a:p>
          <a:r>
            <a:rPr lang="en-US" dirty="0">
              <a:latin typeface="Antonio" panose="020B0604020202020204" charset="0"/>
            </a:rPr>
            <a:t>Employees</a:t>
          </a:r>
        </a:p>
      </dgm:t>
    </dgm:pt>
    <dgm:pt modelId="{78B6E168-A776-4B0F-BADA-9304379CC0DC}" type="parTrans" cxnId="{7996FB59-367C-4762-86D0-C8CCEC4E3F90}">
      <dgm:prSet/>
      <dgm:spPr/>
      <dgm:t>
        <a:bodyPr/>
        <a:lstStyle/>
        <a:p>
          <a:endParaRPr lang="en-US" dirty="0">
            <a:latin typeface="Antonio" panose="020B0604020202020204" charset="0"/>
          </a:endParaRPr>
        </a:p>
      </dgm:t>
    </dgm:pt>
    <dgm:pt modelId="{2A88331D-6C8D-4499-87F7-1C3E63C26841}" type="sibTrans" cxnId="{7996FB59-367C-4762-86D0-C8CCEC4E3F90}">
      <dgm:prSet/>
      <dgm:spPr/>
      <dgm:t>
        <a:bodyPr/>
        <a:lstStyle/>
        <a:p>
          <a:endParaRPr lang="en-US">
            <a:latin typeface="Antonio" panose="020B0604020202020204" charset="0"/>
          </a:endParaRPr>
        </a:p>
      </dgm:t>
    </dgm:pt>
    <dgm:pt modelId="{016FBDEE-589D-4812-821C-2CAF83418611}">
      <dgm:prSet phldrT="[Text]"/>
      <dgm:spPr/>
      <dgm:t>
        <a:bodyPr/>
        <a:lstStyle/>
        <a:p>
          <a:r>
            <a:rPr lang="en-US" dirty="0">
              <a:latin typeface="Antonio" panose="020B0604020202020204" charset="0"/>
            </a:rPr>
            <a:t>Lenders/Banks</a:t>
          </a:r>
        </a:p>
      </dgm:t>
    </dgm:pt>
    <dgm:pt modelId="{ACA0C9BE-B483-4BD7-9057-134D0C8FE211}" type="parTrans" cxnId="{35702BE0-508D-411F-86FD-DCD9B2524B8E}">
      <dgm:prSet/>
      <dgm:spPr/>
      <dgm:t>
        <a:bodyPr/>
        <a:lstStyle/>
        <a:p>
          <a:endParaRPr lang="en-US" dirty="0">
            <a:latin typeface="Antonio" panose="020B0604020202020204" charset="0"/>
          </a:endParaRPr>
        </a:p>
      </dgm:t>
    </dgm:pt>
    <dgm:pt modelId="{4CDAB1C1-4DB5-45C3-9CFE-86DDFACCDD7A}" type="sibTrans" cxnId="{35702BE0-508D-411F-86FD-DCD9B2524B8E}">
      <dgm:prSet/>
      <dgm:spPr/>
      <dgm:t>
        <a:bodyPr/>
        <a:lstStyle/>
        <a:p>
          <a:endParaRPr lang="en-US">
            <a:latin typeface="Antonio" panose="020B0604020202020204" charset="0"/>
          </a:endParaRPr>
        </a:p>
      </dgm:t>
    </dgm:pt>
    <dgm:pt modelId="{A21B75B0-D5B2-4C82-92C7-58C0D3C04D11}">
      <dgm:prSet phldrT="[Text]"/>
      <dgm:spPr/>
      <dgm:t>
        <a:bodyPr/>
        <a:lstStyle/>
        <a:p>
          <a:r>
            <a:rPr lang="en-US" dirty="0">
              <a:latin typeface="Antonio" panose="020B0604020202020204" charset="0"/>
            </a:rPr>
            <a:t>Board</a:t>
          </a:r>
        </a:p>
      </dgm:t>
    </dgm:pt>
    <dgm:pt modelId="{E92F7DA5-FC17-4AB7-B2A1-7C0C7DB7032F}" type="parTrans" cxnId="{5042A656-D878-4DCB-9C0A-0F7F80F47ACE}">
      <dgm:prSet/>
      <dgm:spPr/>
      <dgm:t>
        <a:bodyPr/>
        <a:lstStyle/>
        <a:p>
          <a:endParaRPr lang="en-US" dirty="0">
            <a:latin typeface="Antonio" panose="020B0604020202020204" charset="0"/>
          </a:endParaRPr>
        </a:p>
      </dgm:t>
    </dgm:pt>
    <dgm:pt modelId="{CC552F3E-F11D-47D5-B3D5-9E4DF7A8C56A}" type="sibTrans" cxnId="{5042A656-D878-4DCB-9C0A-0F7F80F47ACE}">
      <dgm:prSet/>
      <dgm:spPr/>
      <dgm:t>
        <a:bodyPr/>
        <a:lstStyle/>
        <a:p>
          <a:endParaRPr lang="en-US">
            <a:latin typeface="Antonio" panose="020B0604020202020204" charset="0"/>
          </a:endParaRPr>
        </a:p>
      </dgm:t>
    </dgm:pt>
    <dgm:pt modelId="{10891F44-F43C-44C2-AF1B-A33D7E981356}">
      <dgm:prSet phldrT="[Text]"/>
      <dgm:spPr/>
      <dgm:t>
        <a:bodyPr/>
        <a:lstStyle/>
        <a:p>
          <a:r>
            <a:rPr lang="en-US" dirty="0">
              <a:latin typeface="Antonio" panose="020B0604020202020204" charset="0"/>
            </a:rPr>
            <a:t>Customers</a:t>
          </a:r>
        </a:p>
      </dgm:t>
    </dgm:pt>
    <dgm:pt modelId="{63AF20CC-DB7C-4507-BE26-6586C1E86C81}" type="parTrans" cxnId="{A69E7AD7-C639-4742-B3FF-528B1BA37AFC}">
      <dgm:prSet/>
      <dgm:spPr/>
      <dgm:t>
        <a:bodyPr/>
        <a:lstStyle/>
        <a:p>
          <a:endParaRPr lang="en-US" dirty="0">
            <a:latin typeface="Antonio" panose="020B0604020202020204" charset="0"/>
          </a:endParaRPr>
        </a:p>
      </dgm:t>
    </dgm:pt>
    <dgm:pt modelId="{4CE25821-A4D9-4D9D-8563-209E29E95B4D}" type="sibTrans" cxnId="{A69E7AD7-C639-4742-B3FF-528B1BA37AFC}">
      <dgm:prSet/>
      <dgm:spPr/>
      <dgm:t>
        <a:bodyPr/>
        <a:lstStyle/>
        <a:p>
          <a:endParaRPr lang="en-US">
            <a:latin typeface="Antonio" panose="020B0604020202020204" charset="0"/>
          </a:endParaRPr>
        </a:p>
      </dgm:t>
    </dgm:pt>
    <dgm:pt modelId="{1D353ADB-051A-4DC3-A463-044E93D6643B}" type="pres">
      <dgm:prSet presAssocID="{D61C2345-B88A-467C-A8DF-992F9AEEAC7B}" presName="cycle" presStyleCnt="0">
        <dgm:presLayoutVars>
          <dgm:chMax val="1"/>
          <dgm:dir/>
          <dgm:animLvl val="ctr"/>
          <dgm:resizeHandles val="exact"/>
        </dgm:presLayoutVars>
      </dgm:prSet>
      <dgm:spPr/>
    </dgm:pt>
    <dgm:pt modelId="{E97D5C78-33AC-4781-9879-9DD1F8F70A8D}" type="pres">
      <dgm:prSet presAssocID="{2ACBF091-D84E-4EFF-93AA-040727777186}" presName="centerShape" presStyleLbl="node0" presStyleIdx="0" presStyleCnt="1"/>
      <dgm:spPr/>
    </dgm:pt>
    <dgm:pt modelId="{CD0BB94F-A3E4-4EEB-9886-83E66819EBDA}" type="pres">
      <dgm:prSet presAssocID="{FD4A1A09-E158-4E04-9A40-7826C434004E}" presName="Name9" presStyleLbl="parChTrans1D2" presStyleIdx="0" presStyleCnt="7"/>
      <dgm:spPr/>
    </dgm:pt>
    <dgm:pt modelId="{444A1BE7-109C-432D-A4F9-08017856A984}" type="pres">
      <dgm:prSet presAssocID="{FD4A1A09-E158-4E04-9A40-7826C434004E}" presName="connTx" presStyleLbl="parChTrans1D2" presStyleIdx="0" presStyleCnt="7"/>
      <dgm:spPr/>
    </dgm:pt>
    <dgm:pt modelId="{75ACDA95-CBAA-42AF-AD46-BCE53D6F67D5}" type="pres">
      <dgm:prSet presAssocID="{B705C2AD-4EDB-4316-A58D-B8F432AC78C8}" presName="node" presStyleLbl="node1" presStyleIdx="0" presStyleCnt="7">
        <dgm:presLayoutVars>
          <dgm:bulletEnabled val="1"/>
        </dgm:presLayoutVars>
      </dgm:prSet>
      <dgm:spPr/>
    </dgm:pt>
    <dgm:pt modelId="{5BDF0C68-2524-4B45-ADA4-8B3C05366E6B}" type="pres">
      <dgm:prSet presAssocID="{E92F7DA5-FC17-4AB7-B2A1-7C0C7DB7032F}" presName="Name9" presStyleLbl="parChTrans1D2" presStyleIdx="1" presStyleCnt="7"/>
      <dgm:spPr/>
    </dgm:pt>
    <dgm:pt modelId="{AA6AB399-E86A-4E01-BA96-0333BE7F0B2E}" type="pres">
      <dgm:prSet presAssocID="{E92F7DA5-FC17-4AB7-B2A1-7C0C7DB7032F}" presName="connTx" presStyleLbl="parChTrans1D2" presStyleIdx="1" presStyleCnt="7"/>
      <dgm:spPr/>
    </dgm:pt>
    <dgm:pt modelId="{4F002B1A-419D-4EE6-8E55-64EC3F33E997}" type="pres">
      <dgm:prSet presAssocID="{A21B75B0-D5B2-4C82-92C7-58C0D3C04D11}" presName="node" presStyleLbl="node1" presStyleIdx="1" presStyleCnt="7">
        <dgm:presLayoutVars>
          <dgm:bulletEnabled val="1"/>
        </dgm:presLayoutVars>
      </dgm:prSet>
      <dgm:spPr/>
    </dgm:pt>
    <dgm:pt modelId="{F262D72A-5C6C-4A43-ABCB-F82DEA097AD2}" type="pres">
      <dgm:prSet presAssocID="{7EF7C303-9272-430A-AC2B-0777CF976859}" presName="Name9" presStyleLbl="parChTrans1D2" presStyleIdx="2" presStyleCnt="7"/>
      <dgm:spPr/>
    </dgm:pt>
    <dgm:pt modelId="{290E0C03-BC03-4F7A-841F-1EBE6936F027}" type="pres">
      <dgm:prSet presAssocID="{7EF7C303-9272-430A-AC2B-0777CF976859}" presName="connTx" presStyleLbl="parChTrans1D2" presStyleIdx="2" presStyleCnt="7"/>
      <dgm:spPr/>
    </dgm:pt>
    <dgm:pt modelId="{172F0A16-69E6-48D6-969D-883F9BED00AB}" type="pres">
      <dgm:prSet presAssocID="{1CE80E43-6F6C-42A0-A1E8-5E469E41B0F1}" presName="node" presStyleLbl="node1" presStyleIdx="2" presStyleCnt="7">
        <dgm:presLayoutVars>
          <dgm:bulletEnabled val="1"/>
        </dgm:presLayoutVars>
      </dgm:prSet>
      <dgm:spPr/>
    </dgm:pt>
    <dgm:pt modelId="{59381581-C69B-47D2-A7E5-D69035CDDC0A}" type="pres">
      <dgm:prSet presAssocID="{D88851EE-A62D-4D6F-86FD-5B28B3310FDE}" presName="Name9" presStyleLbl="parChTrans1D2" presStyleIdx="3" presStyleCnt="7"/>
      <dgm:spPr/>
    </dgm:pt>
    <dgm:pt modelId="{29E21F2D-1F12-430B-BFF5-796C0BFA874F}" type="pres">
      <dgm:prSet presAssocID="{D88851EE-A62D-4D6F-86FD-5B28B3310FDE}" presName="connTx" presStyleLbl="parChTrans1D2" presStyleIdx="3" presStyleCnt="7"/>
      <dgm:spPr/>
    </dgm:pt>
    <dgm:pt modelId="{B56F1CBF-27E3-45B5-A970-81CF57BB4CD3}" type="pres">
      <dgm:prSet presAssocID="{CCFFBEEA-321B-4E22-AF10-46EF260F3D7D}" presName="node" presStyleLbl="node1" presStyleIdx="3" presStyleCnt="7">
        <dgm:presLayoutVars>
          <dgm:bulletEnabled val="1"/>
        </dgm:presLayoutVars>
      </dgm:prSet>
      <dgm:spPr/>
    </dgm:pt>
    <dgm:pt modelId="{F86ED9FB-9914-4B43-9C11-61D988EE8914}" type="pres">
      <dgm:prSet presAssocID="{78B6E168-A776-4B0F-BADA-9304379CC0DC}" presName="Name9" presStyleLbl="parChTrans1D2" presStyleIdx="4" presStyleCnt="7"/>
      <dgm:spPr/>
    </dgm:pt>
    <dgm:pt modelId="{A9C38DFD-321B-42B8-85F4-2E2C9841C6C1}" type="pres">
      <dgm:prSet presAssocID="{78B6E168-A776-4B0F-BADA-9304379CC0DC}" presName="connTx" presStyleLbl="parChTrans1D2" presStyleIdx="4" presStyleCnt="7"/>
      <dgm:spPr/>
    </dgm:pt>
    <dgm:pt modelId="{AA22B58C-923C-4BB7-BBB2-B3840F80F1CF}" type="pres">
      <dgm:prSet presAssocID="{DB34CC02-42BF-4FEF-9C72-122317B1AF09}" presName="node" presStyleLbl="node1" presStyleIdx="4" presStyleCnt="7">
        <dgm:presLayoutVars>
          <dgm:bulletEnabled val="1"/>
        </dgm:presLayoutVars>
      </dgm:prSet>
      <dgm:spPr/>
    </dgm:pt>
    <dgm:pt modelId="{66E2AA98-1B11-4966-AF2A-12DA83702186}" type="pres">
      <dgm:prSet presAssocID="{ACA0C9BE-B483-4BD7-9057-134D0C8FE211}" presName="Name9" presStyleLbl="parChTrans1D2" presStyleIdx="5" presStyleCnt="7"/>
      <dgm:spPr/>
    </dgm:pt>
    <dgm:pt modelId="{3E0A5BF1-191F-460C-BBCC-BCB726EAA8FC}" type="pres">
      <dgm:prSet presAssocID="{ACA0C9BE-B483-4BD7-9057-134D0C8FE211}" presName="connTx" presStyleLbl="parChTrans1D2" presStyleIdx="5" presStyleCnt="7"/>
      <dgm:spPr/>
    </dgm:pt>
    <dgm:pt modelId="{C112E437-D5BD-4E91-B5D9-A5F002FFFB17}" type="pres">
      <dgm:prSet presAssocID="{016FBDEE-589D-4812-821C-2CAF83418611}" presName="node" presStyleLbl="node1" presStyleIdx="5" presStyleCnt="7">
        <dgm:presLayoutVars>
          <dgm:bulletEnabled val="1"/>
        </dgm:presLayoutVars>
      </dgm:prSet>
      <dgm:spPr/>
    </dgm:pt>
    <dgm:pt modelId="{0F856153-6475-4FC2-A5A2-43DEA481B43F}" type="pres">
      <dgm:prSet presAssocID="{63AF20CC-DB7C-4507-BE26-6586C1E86C81}" presName="Name9" presStyleLbl="parChTrans1D2" presStyleIdx="6" presStyleCnt="7"/>
      <dgm:spPr/>
    </dgm:pt>
    <dgm:pt modelId="{73F5F4C5-84F5-4F60-86BC-0679E9A5AF01}" type="pres">
      <dgm:prSet presAssocID="{63AF20CC-DB7C-4507-BE26-6586C1E86C81}" presName="connTx" presStyleLbl="parChTrans1D2" presStyleIdx="6" presStyleCnt="7"/>
      <dgm:spPr/>
    </dgm:pt>
    <dgm:pt modelId="{24C149C4-AC29-46F4-9A9D-54BAED81FAC5}" type="pres">
      <dgm:prSet presAssocID="{10891F44-F43C-44C2-AF1B-A33D7E981356}" presName="node" presStyleLbl="node1" presStyleIdx="6" presStyleCnt="7">
        <dgm:presLayoutVars>
          <dgm:bulletEnabled val="1"/>
        </dgm:presLayoutVars>
      </dgm:prSet>
      <dgm:spPr/>
    </dgm:pt>
  </dgm:ptLst>
  <dgm:cxnLst>
    <dgm:cxn modelId="{35F9D201-BB85-4B20-91CF-BC2A729EFAE7}" type="presOf" srcId="{D61C2345-B88A-467C-A8DF-992F9AEEAC7B}" destId="{1D353ADB-051A-4DC3-A463-044E93D6643B}" srcOrd="0" destOrd="0" presId="urn:microsoft.com/office/officeart/2005/8/layout/radial1"/>
    <dgm:cxn modelId="{9E76BF07-562D-4000-8939-2635820E8443}" type="presOf" srcId="{ACA0C9BE-B483-4BD7-9057-134D0C8FE211}" destId="{66E2AA98-1B11-4966-AF2A-12DA83702186}" srcOrd="0" destOrd="0" presId="urn:microsoft.com/office/officeart/2005/8/layout/radial1"/>
    <dgm:cxn modelId="{9C8C690D-F682-4351-A5AF-12842919215D}" srcId="{2ACBF091-D84E-4EFF-93AA-040727777186}" destId="{1CE80E43-6F6C-42A0-A1E8-5E469E41B0F1}" srcOrd="2" destOrd="0" parTransId="{7EF7C303-9272-430A-AC2B-0777CF976859}" sibTransId="{F494F246-229E-49ED-B3DF-9A8AC3F826E2}"/>
    <dgm:cxn modelId="{B810091A-D5DA-4A5D-9C34-B542A9A591A0}" type="presOf" srcId="{016FBDEE-589D-4812-821C-2CAF83418611}" destId="{C112E437-D5BD-4E91-B5D9-A5F002FFFB17}" srcOrd="0" destOrd="0" presId="urn:microsoft.com/office/officeart/2005/8/layout/radial1"/>
    <dgm:cxn modelId="{FB77C929-3F8B-43CF-B821-A1BDFA35742B}" type="presOf" srcId="{63AF20CC-DB7C-4507-BE26-6586C1E86C81}" destId="{0F856153-6475-4FC2-A5A2-43DEA481B43F}" srcOrd="0" destOrd="0" presId="urn:microsoft.com/office/officeart/2005/8/layout/radial1"/>
    <dgm:cxn modelId="{BEF58F3D-BE16-4891-B9B4-75380CD72292}" type="presOf" srcId="{78B6E168-A776-4B0F-BADA-9304379CC0DC}" destId="{A9C38DFD-321B-42B8-85F4-2E2C9841C6C1}" srcOrd="1" destOrd="0" presId="urn:microsoft.com/office/officeart/2005/8/layout/radial1"/>
    <dgm:cxn modelId="{700EC040-58D6-43F0-A1C8-96FD17C60CB8}" type="presOf" srcId="{FD4A1A09-E158-4E04-9A40-7826C434004E}" destId="{444A1BE7-109C-432D-A4F9-08017856A984}" srcOrd="1" destOrd="0" presId="urn:microsoft.com/office/officeart/2005/8/layout/radial1"/>
    <dgm:cxn modelId="{6B0D285D-A6C4-43B7-BEC4-67A0C9D5F1FA}" type="presOf" srcId="{7EF7C303-9272-430A-AC2B-0777CF976859}" destId="{290E0C03-BC03-4F7A-841F-1EBE6936F027}" srcOrd="1" destOrd="0" presId="urn:microsoft.com/office/officeart/2005/8/layout/radial1"/>
    <dgm:cxn modelId="{D472855F-115D-4D7A-8EAC-A553210D445E}" type="presOf" srcId="{B705C2AD-4EDB-4316-A58D-B8F432AC78C8}" destId="{75ACDA95-CBAA-42AF-AD46-BCE53D6F67D5}" srcOrd="0" destOrd="0" presId="urn:microsoft.com/office/officeart/2005/8/layout/radial1"/>
    <dgm:cxn modelId="{BD27D241-577F-446F-9C86-9CC9FD712342}" type="presOf" srcId="{63AF20CC-DB7C-4507-BE26-6586C1E86C81}" destId="{73F5F4C5-84F5-4F60-86BC-0679E9A5AF01}" srcOrd="1" destOrd="0" presId="urn:microsoft.com/office/officeart/2005/8/layout/radial1"/>
    <dgm:cxn modelId="{37E06642-2D95-4F92-9EEB-667B31D07E55}" type="presOf" srcId="{78B6E168-A776-4B0F-BADA-9304379CC0DC}" destId="{F86ED9FB-9914-4B43-9C11-61D988EE8914}" srcOrd="0" destOrd="0" presId="urn:microsoft.com/office/officeart/2005/8/layout/radial1"/>
    <dgm:cxn modelId="{14660146-E32E-41E9-B626-06EADCDCC196}" type="presOf" srcId="{A21B75B0-D5B2-4C82-92C7-58C0D3C04D11}" destId="{4F002B1A-419D-4EE6-8E55-64EC3F33E997}" srcOrd="0" destOrd="0" presId="urn:microsoft.com/office/officeart/2005/8/layout/radial1"/>
    <dgm:cxn modelId="{85730F66-FA06-4297-A936-2056E1E11FE8}" type="presOf" srcId="{D88851EE-A62D-4D6F-86FD-5B28B3310FDE}" destId="{59381581-C69B-47D2-A7E5-D69035CDDC0A}" srcOrd="0" destOrd="0" presId="urn:microsoft.com/office/officeart/2005/8/layout/radial1"/>
    <dgm:cxn modelId="{1878F366-3C73-4DC4-90B9-A85D31C59CC7}" type="presOf" srcId="{1CE80E43-6F6C-42A0-A1E8-5E469E41B0F1}" destId="{172F0A16-69E6-48D6-969D-883F9BED00AB}" srcOrd="0" destOrd="0" presId="urn:microsoft.com/office/officeart/2005/8/layout/radial1"/>
    <dgm:cxn modelId="{B0F4F86D-1A06-46DF-8748-55788CC8B78B}" type="presOf" srcId="{7EF7C303-9272-430A-AC2B-0777CF976859}" destId="{F262D72A-5C6C-4A43-ABCB-F82DEA097AD2}" srcOrd="0" destOrd="0" presId="urn:microsoft.com/office/officeart/2005/8/layout/radial1"/>
    <dgm:cxn modelId="{5042A656-D878-4DCB-9C0A-0F7F80F47ACE}" srcId="{2ACBF091-D84E-4EFF-93AA-040727777186}" destId="{A21B75B0-D5B2-4C82-92C7-58C0D3C04D11}" srcOrd="1" destOrd="0" parTransId="{E92F7DA5-FC17-4AB7-B2A1-7C0C7DB7032F}" sibTransId="{CC552F3E-F11D-47D5-B3D5-9E4DF7A8C56A}"/>
    <dgm:cxn modelId="{7996FB59-367C-4762-86D0-C8CCEC4E3F90}" srcId="{2ACBF091-D84E-4EFF-93AA-040727777186}" destId="{DB34CC02-42BF-4FEF-9C72-122317B1AF09}" srcOrd="4" destOrd="0" parTransId="{78B6E168-A776-4B0F-BADA-9304379CC0DC}" sibTransId="{2A88331D-6C8D-4499-87F7-1C3E63C26841}"/>
    <dgm:cxn modelId="{7D34037E-B1A7-41FB-B083-69C52414CD03}" type="presOf" srcId="{10891F44-F43C-44C2-AF1B-A33D7E981356}" destId="{24C149C4-AC29-46F4-9A9D-54BAED81FAC5}" srcOrd="0" destOrd="0" presId="urn:microsoft.com/office/officeart/2005/8/layout/radial1"/>
    <dgm:cxn modelId="{5FB7557F-0C1F-4C3E-A2F4-66842C47A4B7}" srcId="{2ACBF091-D84E-4EFF-93AA-040727777186}" destId="{B705C2AD-4EDB-4316-A58D-B8F432AC78C8}" srcOrd="0" destOrd="0" parTransId="{FD4A1A09-E158-4E04-9A40-7826C434004E}" sibTransId="{9621F698-FB92-49B8-BB46-9EC3077B03EB}"/>
    <dgm:cxn modelId="{164D7085-A167-443A-8275-FA9AEA0BFFD5}" type="presOf" srcId="{E92F7DA5-FC17-4AB7-B2A1-7C0C7DB7032F}" destId="{AA6AB399-E86A-4E01-BA96-0333BE7F0B2E}" srcOrd="1" destOrd="0" presId="urn:microsoft.com/office/officeart/2005/8/layout/radial1"/>
    <dgm:cxn modelId="{8EEAA386-621E-4286-91C4-46065AEFC3C5}" type="presOf" srcId="{FD4A1A09-E158-4E04-9A40-7826C434004E}" destId="{CD0BB94F-A3E4-4EEB-9886-83E66819EBDA}" srcOrd="0" destOrd="0" presId="urn:microsoft.com/office/officeart/2005/8/layout/radial1"/>
    <dgm:cxn modelId="{26078A8E-C1DB-4908-9617-121A340D3A4E}" type="presOf" srcId="{ACA0C9BE-B483-4BD7-9057-134D0C8FE211}" destId="{3E0A5BF1-191F-460C-BBCC-BCB726EAA8FC}" srcOrd="1" destOrd="0" presId="urn:microsoft.com/office/officeart/2005/8/layout/radial1"/>
    <dgm:cxn modelId="{2E802CA8-24EC-4C46-ACDD-ED600E5D871E}" srcId="{D61C2345-B88A-467C-A8DF-992F9AEEAC7B}" destId="{2ACBF091-D84E-4EFF-93AA-040727777186}" srcOrd="0" destOrd="0" parTransId="{5D850820-9C97-4B1E-B08C-40AE9A7E63B5}" sibTransId="{C99EBA95-1EA1-4EE4-802B-2D1A8AAD4943}"/>
    <dgm:cxn modelId="{70F65EBA-6DA6-4A06-95AA-91EB56BB5003}" type="presOf" srcId="{E92F7DA5-FC17-4AB7-B2A1-7C0C7DB7032F}" destId="{5BDF0C68-2524-4B45-ADA4-8B3C05366E6B}" srcOrd="0" destOrd="0" presId="urn:microsoft.com/office/officeart/2005/8/layout/radial1"/>
    <dgm:cxn modelId="{ED3165CD-715D-4FDA-B1F9-691BAD2B6270}" type="presOf" srcId="{DB34CC02-42BF-4FEF-9C72-122317B1AF09}" destId="{AA22B58C-923C-4BB7-BBB2-B3840F80F1CF}" srcOrd="0" destOrd="0" presId="urn:microsoft.com/office/officeart/2005/8/layout/radial1"/>
    <dgm:cxn modelId="{6E23A9D4-0F1C-4AE1-83BE-57CD720D2C54}" type="presOf" srcId="{CCFFBEEA-321B-4E22-AF10-46EF260F3D7D}" destId="{B56F1CBF-27E3-45B5-A970-81CF57BB4CD3}" srcOrd="0" destOrd="0" presId="urn:microsoft.com/office/officeart/2005/8/layout/radial1"/>
    <dgm:cxn modelId="{A69E7AD7-C639-4742-B3FF-528B1BA37AFC}" srcId="{2ACBF091-D84E-4EFF-93AA-040727777186}" destId="{10891F44-F43C-44C2-AF1B-A33D7E981356}" srcOrd="6" destOrd="0" parTransId="{63AF20CC-DB7C-4507-BE26-6586C1E86C81}" sibTransId="{4CE25821-A4D9-4D9D-8563-209E29E95B4D}"/>
    <dgm:cxn modelId="{35702BE0-508D-411F-86FD-DCD9B2524B8E}" srcId="{2ACBF091-D84E-4EFF-93AA-040727777186}" destId="{016FBDEE-589D-4812-821C-2CAF83418611}" srcOrd="5" destOrd="0" parTransId="{ACA0C9BE-B483-4BD7-9057-134D0C8FE211}" sibTransId="{4CDAB1C1-4DB5-45C3-9CFE-86DDFACCDD7A}"/>
    <dgm:cxn modelId="{37C9C7E5-F636-485C-B05F-95DEE981DF2B}" type="presOf" srcId="{D88851EE-A62D-4D6F-86FD-5B28B3310FDE}" destId="{29E21F2D-1F12-430B-BFF5-796C0BFA874F}" srcOrd="1" destOrd="0" presId="urn:microsoft.com/office/officeart/2005/8/layout/radial1"/>
    <dgm:cxn modelId="{B1D88AF5-BC47-4217-9471-4CB2163531C5}" srcId="{2ACBF091-D84E-4EFF-93AA-040727777186}" destId="{CCFFBEEA-321B-4E22-AF10-46EF260F3D7D}" srcOrd="3" destOrd="0" parTransId="{D88851EE-A62D-4D6F-86FD-5B28B3310FDE}" sibTransId="{99E5E44A-F340-4874-A33B-A07C41686F7C}"/>
    <dgm:cxn modelId="{8118F2F5-679C-43A6-ABEC-C7676BD0AC5D}" type="presOf" srcId="{2ACBF091-D84E-4EFF-93AA-040727777186}" destId="{E97D5C78-33AC-4781-9879-9DD1F8F70A8D}" srcOrd="0" destOrd="0" presId="urn:microsoft.com/office/officeart/2005/8/layout/radial1"/>
    <dgm:cxn modelId="{607EE51A-22D9-41C7-8E1B-6A991C5EAF10}" type="presParOf" srcId="{1D353ADB-051A-4DC3-A463-044E93D6643B}" destId="{E97D5C78-33AC-4781-9879-9DD1F8F70A8D}" srcOrd="0" destOrd="0" presId="urn:microsoft.com/office/officeart/2005/8/layout/radial1"/>
    <dgm:cxn modelId="{2F8FBAC1-5D08-4F42-A74C-522559A4DF3A}" type="presParOf" srcId="{1D353ADB-051A-4DC3-A463-044E93D6643B}" destId="{CD0BB94F-A3E4-4EEB-9886-83E66819EBDA}" srcOrd="1" destOrd="0" presId="urn:microsoft.com/office/officeart/2005/8/layout/radial1"/>
    <dgm:cxn modelId="{80ECC9BB-3BDE-4085-8C12-7BB27003155C}" type="presParOf" srcId="{CD0BB94F-A3E4-4EEB-9886-83E66819EBDA}" destId="{444A1BE7-109C-432D-A4F9-08017856A984}" srcOrd="0" destOrd="0" presId="urn:microsoft.com/office/officeart/2005/8/layout/radial1"/>
    <dgm:cxn modelId="{24166FA2-3E95-428E-B278-BFC6747CE97E}" type="presParOf" srcId="{1D353ADB-051A-4DC3-A463-044E93D6643B}" destId="{75ACDA95-CBAA-42AF-AD46-BCE53D6F67D5}" srcOrd="2" destOrd="0" presId="urn:microsoft.com/office/officeart/2005/8/layout/radial1"/>
    <dgm:cxn modelId="{1C243C0D-BB1A-4324-A8C1-921C06CD4CEB}" type="presParOf" srcId="{1D353ADB-051A-4DC3-A463-044E93D6643B}" destId="{5BDF0C68-2524-4B45-ADA4-8B3C05366E6B}" srcOrd="3" destOrd="0" presId="urn:microsoft.com/office/officeart/2005/8/layout/radial1"/>
    <dgm:cxn modelId="{9696B144-871F-4ADD-AF60-19C5921306CC}" type="presParOf" srcId="{5BDF0C68-2524-4B45-ADA4-8B3C05366E6B}" destId="{AA6AB399-E86A-4E01-BA96-0333BE7F0B2E}" srcOrd="0" destOrd="0" presId="urn:microsoft.com/office/officeart/2005/8/layout/radial1"/>
    <dgm:cxn modelId="{8593CC79-E036-4E77-89C6-DED950D11ED8}" type="presParOf" srcId="{1D353ADB-051A-4DC3-A463-044E93D6643B}" destId="{4F002B1A-419D-4EE6-8E55-64EC3F33E997}" srcOrd="4" destOrd="0" presId="urn:microsoft.com/office/officeart/2005/8/layout/radial1"/>
    <dgm:cxn modelId="{D10F1EDD-5556-4111-9BBF-595F414DC96C}" type="presParOf" srcId="{1D353ADB-051A-4DC3-A463-044E93D6643B}" destId="{F262D72A-5C6C-4A43-ABCB-F82DEA097AD2}" srcOrd="5" destOrd="0" presId="urn:microsoft.com/office/officeart/2005/8/layout/radial1"/>
    <dgm:cxn modelId="{F50E3DA5-BA28-42FD-ABB0-7A8EAE872B42}" type="presParOf" srcId="{F262D72A-5C6C-4A43-ABCB-F82DEA097AD2}" destId="{290E0C03-BC03-4F7A-841F-1EBE6936F027}" srcOrd="0" destOrd="0" presId="urn:microsoft.com/office/officeart/2005/8/layout/radial1"/>
    <dgm:cxn modelId="{19220225-1D5B-44F2-90D7-EB75D056346C}" type="presParOf" srcId="{1D353ADB-051A-4DC3-A463-044E93D6643B}" destId="{172F0A16-69E6-48D6-969D-883F9BED00AB}" srcOrd="6" destOrd="0" presId="urn:microsoft.com/office/officeart/2005/8/layout/radial1"/>
    <dgm:cxn modelId="{C5100703-8FA4-43DC-BFFA-0721549E7148}" type="presParOf" srcId="{1D353ADB-051A-4DC3-A463-044E93D6643B}" destId="{59381581-C69B-47D2-A7E5-D69035CDDC0A}" srcOrd="7" destOrd="0" presId="urn:microsoft.com/office/officeart/2005/8/layout/radial1"/>
    <dgm:cxn modelId="{5C75D674-7D22-493E-86AC-BE5B11D56B59}" type="presParOf" srcId="{59381581-C69B-47D2-A7E5-D69035CDDC0A}" destId="{29E21F2D-1F12-430B-BFF5-796C0BFA874F}" srcOrd="0" destOrd="0" presId="urn:microsoft.com/office/officeart/2005/8/layout/radial1"/>
    <dgm:cxn modelId="{5F3009D6-D387-40BC-941E-A3F0006E33A9}" type="presParOf" srcId="{1D353ADB-051A-4DC3-A463-044E93D6643B}" destId="{B56F1CBF-27E3-45B5-A970-81CF57BB4CD3}" srcOrd="8" destOrd="0" presId="urn:microsoft.com/office/officeart/2005/8/layout/radial1"/>
    <dgm:cxn modelId="{6CABBD7B-DF08-4B0D-8F72-FA3784D6F979}" type="presParOf" srcId="{1D353ADB-051A-4DC3-A463-044E93D6643B}" destId="{F86ED9FB-9914-4B43-9C11-61D988EE8914}" srcOrd="9" destOrd="0" presId="urn:microsoft.com/office/officeart/2005/8/layout/radial1"/>
    <dgm:cxn modelId="{784DB59E-4C57-45B7-8A3B-BDA2F1EA6F78}" type="presParOf" srcId="{F86ED9FB-9914-4B43-9C11-61D988EE8914}" destId="{A9C38DFD-321B-42B8-85F4-2E2C9841C6C1}" srcOrd="0" destOrd="0" presId="urn:microsoft.com/office/officeart/2005/8/layout/radial1"/>
    <dgm:cxn modelId="{3ADBF587-3541-4508-8430-88715CD06097}" type="presParOf" srcId="{1D353ADB-051A-4DC3-A463-044E93D6643B}" destId="{AA22B58C-923C-4BB7-BBB2-B3840F80F1CF}" srcOrd="10" destOrd="0" presId="urn:microsoft.com/office/officeart/2005/8/layout/radial1"/>
    <dgm:cxn modelId="{E5ED55B9-EB44-45A5-ABF2-E925B21D3F42}" type="presParOf" srcId="{1D353ADB-051A-4DC3-A463-044E93D6643B}" destId="{66E2AA98-1B11-4966-AF2A-12DA83702186}" srcOrd="11" destOrd="0" presId="urn:microsoft.com/office/officeart/2005/8/layout/radial1"/>
    <dgm:cxn modelId="{D975C7C1-14E5-4F0F-8BCC-321D6149892E}" type="presParOf" srcId="{66E2AA98-1B11-4966-AF2A-12DA83702186}" destId="{3E0A5BF1-191F-460C-BBCC-BCB726EAA8FC}" srcOrd="0" destOrd="0" presId="urn:microsoft.com/office/officeart/2005/8/layout/radial1"/>
    <dgm:cxn modelId="{82145019-2C39-4477-963A-3534534DED60}" type="presParOf" srcId="{1D353ADB-051A-4DC3-A463-044E93D6643B}" destId="{C112E437-D5BD-4E91-B5D9-A5F002FFFB17}" srcOrd="12" destOrd="0" presId="urn:microsoft.com/office/officeart/2005/8/layout/radial1"/>
    <dgm:cxn modelId="{F4E5DD4B-164B-48B0-B7F9-E47910BFCB6A}" type="presParOf" srcId="{1D353ADB-051A-4DC3-A463-044E93D6643B}" destId="{0F856153-6475-4FC2-A5A2-43DEA481B43F}" srcOrd="13" destOrd="0" presId="urn:microsoft.com/office/officeart/2005/8/layout/radial1"/>
    <dgm:cxn modelId="{46C5F2A0-4BF1-46B5-BA27-20D74B8EDC76}" type="presParOf" srcId="{0F856153-6475-4FC2-A5A2-43DEA481B43F}" destId="{73F5F4C5-84F5-4F60-86BC-0679E9A5AF01}" srcOrd="0" destOrd="0" presId="urn:microsoft.com/office/officeart/2005/8/layout/radial1"/>
    <dgm:cxn modelId="{63CA5B27-26FA-4C82-8654-E20255404E64}" type="presParOf" srcId="{1D353ADB-051A-4DC3-A463-044E93D6643B}" destId="{24C149C4-AC29-46F4-9A9D-54BAED81FAC5}" srcOrd="14"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9B4FC24-3211-4268-848F-756A5B27CAB4}" type="doc">
      <dgm:prSet loTypeId="urn:microsoft.com/office/officeart/2005/8/layout/gear1" loCatId="relationship" qsTypeId="urn:microsoft.com/office/officeart/2005/8/quickstyle/simple1" qsCatId="simple" csTypeId="urn:microsoft.com/office/officeart/2005/8/colors/accent0_3" csCatId="mainScheme" phldr="1"/>
      <dgm:spPr/>
      <dgm:t>
        <a:bodyPr/>
        <a:lstStyle/>
        <a:p>
          <a:endParaRPr lang="en-US"/>
        </a:p>
      </dgm:t>
    </dgm:pt>
    <dgm:pt modelId="{9B843AB0-B2D8-442B-8847-3447E2584FB0}">
      <dgm:prSet phldrT="[Text]"/>
      <dgm:spPr>
        <a:scene3d>
          <a:camera prst="orthographicFront"/>
          <a:lightRig rig="threePt" dir="t"/>
        </a:scene3d>
        <a:sp3d>
          <a:bevelT w="114300" prst="artDeco"/>
        </a:sp3d>
      </dgm:spPr>
      <dgm:t>
        <a:bodyPr/>
        <a:lstStyle/>
        <a:p>
          <a:r>
            <a:rPr lang="en-US" dirty="0">
              <a:latin typeface="Antonio" panose="020B0604020202020204" charset="0"/>
              <a:ea typeface="Roboto" panose="02000000000000000000" pitchFamily="2" charset="0"/>
            </a:rPr>
            <a:t>Budgeting</a:t>
          </a:r>
        </a:p>
      </dgm:t>
    </dgm:pt>
    <dgm:pt modelId="{4D228E81-FB16-4E92-B782-3AD8F3D68165}" type="parTrans" cxnId="{4AAC345D-732B-4028-9CE5-61777A979D76}">
      <dgm:prSet/>
      <dgm:spPr/>
      <dgm:t>
        <a:bodyPr/>
        <a:lstStyle/>
        <a:p>
          <a:endParaRPr lang="en-US">
            <a:solidFill>
              <a:schemeClr val="tx2"/>
            </a:solidFill>
            <a:latin typeface="Antonio" panose="020B0604020202020204" charset="0"/>
            <a:ea typeface="Roboto" panose="02000000000000000000" pitchFamily="2" charset="0"/>
          </a:endParaRPr>
        </a:p>
      </dgm:t>
    </dgm:pt>
    <dgm:pt modelId="{44CF211A-B14A-45A4-91D6-B2CF2EE7BD2C}" type="sibTrans" cxnId="{4AAC345D-732B-4028-9CE5-61777A979D76}">
      <dgm:prSet/>
      <dgm:spPr/>
      <dgm:t>
        <a:bodyPr/>
        <a:lstStyle/>
        <a:p>
          <a:endParaRPr lang="en-US">
            <a:solidFill>
              <a:schemeClr val="tx2"/>
            </a:solidFill>
            <a:latin typeface="Antonio" panose="020B0604020202020204" charset="0"/>
            <a:ea typeface="Roboto" panose="02000000000000000000" pitchFamily="2" charset="0"/>
          </a:endParaRPr>
        </a:p>
      </dgm:t>
    </dgm:pt>
    <dgm:pt modelId="{DC40C2D5-1134-4BF2-A97C-74BF61DF172A}">
      <dgm:prSet phldrT="[Text]"/>
      <dgm:spPr>
        <a:scene3d>
          <a:camera prst="orthographicFront"/>
          <a:lightRig rig="threePt" dir="t"/>
        </a:scene3d>
        <a:sp3d>
          <a:bevelT w="114300" prst="artDeco"/>
        </a:sp3d>
      </dgm:spPr>
      <dgm:t>
        <a:bodyPr/>
        <a:lstStyle/>
        <a:p>
          <a:r>
            <a:rPr lang="en-US" dirty="0">
              <a:latin typeface="Antonio" panose="020B0604020202020204" charset="0"/>
              <a:ea typeface="Roboto" panose="02000000000000000000" pitchFamily="2" charset="0"/>
            </a:rPr>
            <a:t>Forecasting</a:t>
          </a:r>
        </a:p>
      </dgm:t>
    </dgm:pt>
    <dgm:pt modelId="{582A90C5-4560-4ED1-9055-4ABB29C3C48B}" type="parTrans" cxnId="{F0CFEC45-0950-49A1-BE35-778923152A21}">
      <dgm:prSet/>
      <dgm:spPr/>
      <dgm:t>
        <a:bodyPr/>
        <a:lstStyle/>
        <a:p>
          <a:endParaRPr lang="en-US">
            <a:solidFill>
              <a:schemeClr val="tx2"/>
            </a:solidFill>
            <a:latin typeface="Antonio" panose="020B0604020202020204" charset="0"/>
            <a:ea typeface="Roboto" panose="02000000000000000000" pitchFamily="2" charset="0"/>
          </a:endParaRPr>
        </a:p>
      </dgm:t>
    </dgm:pt>
    <dgm:pt modelId="{0C8F0345-3EEB-407C-B5E3-01810076EF5F}" type="sibTrans" cxnId="{F0CFEC45-0950-49A1-BE35-778923152A21}">
      <dgm:prSet/>
      <dgm:spPr/>
      <dgm:t>
        <a:bodyPr/>
        <a:lstStyle/>
        <a:p>
          <a:endParaRPr lang="en-US">
            <a:solidFill>
              <a:schemeClr val="tx2"/>
            </a:solidFill>
            <a:latin typeface="Antonio" panose="020B0604020202020204" charset="0"/>
            <a:ea typeface="Roboto" panose="02000000000000000000" pitchFamily="2" charset="0"/>
          </a:endParaRPr>
        </a:p>
      </dgm:t>
    </dgm:pt>
    <dgm:pt modelId="{E01DEEB1-B32A-4C5E-9F31-C208371C3ECC}">
      <dgm:prSet phldrT="[Text]"/>
      <dgm:spPr>
        <a:scene3d>
          <a:camera prst="orthographicFront"/>
          <a:lightRig rig="threePt" dir="t"/>
        </a:scene3d>
        <a:sp3d>
          <a:bevelT w="114300" prst="artDeco"/>
        </a:sp3d>
      </dgm:spPr>
      <dgm:t>
        <a:bodyPr/>
        <a:lstStyle/>
        <a:p>
          <a:r>
            <a:rPr lang="en-US" dirty="0">
              <a:latin typeface="Antonio" panose="020B0604020202020204" charset="0"/>
              <a:ea typeface="Roboto" panose="02000000000000000000" pitchFamily="2" charset="0"/>
            </a:rPr>
            <a:t>FIN-REP</a:t>
          </a:r>
        </a:p>
      </dgm:t>
    </dgm:pt>
    <dgm:pt modelId="{D6AF09A9-4CDC-4444-B562-9312D9F5A4A1}" type="sibTrans" cxnId="{FF030BA0-55D4-4663-B71F-F63F75DF78FF}">
      <dgm:prSet/>
      <dgm:spPr/>
      <dgm:t>
        <a:bodyPr/>
        <a:lstStyle/>
        <a:p>
          <a:endParaRPr lang="en-US">
            <a:solidFill>
              <a:schemeClr val="tx2"/>
            </a:solidFill>
            <a:latin typeface="Antonio" panose="020B0604020202020204" charset="0"/>
            <a:ea typeface="Roboto" panose="02000000000000000000" pitchFamily="2" charset="0"/>
          </a:endParaRPr>
        </a:p>
      </dgm:t>
    </dgm:pt>
    <dgm:pt modelId="{9BB79506-0CB0-448B-B30B-8A3A37A4FFBD}" type="parTrans" cxnId="{FF030BA0-55D4-4663-B71F-F63F75DF78FF}">
      <dgm:prSet/>
      <dgm:spPr/>
      <dgm:t>
        <a:bodyPr/>
        <a:lstStyle/>
        <a:p>
          <a:endParaRPr lang="en-US">
            <a:solidFill>
              <a:schemeClr val="tx2"/>
            </a:solidFill>
            <a:latin typeface="Antonio" panose="020B0604020202020204" charset="0"/>
            <a:ea typeface="Roboto" panose="02000000000000000000" pitchFamily="2" charset="0"/>
          </a:endParaRPr>
        </a:p>
      </dgm:t>
    </dgm:pt>
    <dgm:pt modelId="{B8E095A2-BF08-4079-836D-3058B358259E}" type="pres">
      <dgm:prSet presAssocID="{F9B4FC24-3211-4268-848F-756A5B27CAB4}" presName="composite" presStyleCnt="0">
        <dgm:presLayoutVars>
          <dgm:chMax val="3"/>
          <dgm:animLvl val="lvl"/>
          <dgm:resizeHandles val="exact"/>
        </dgm:presLayoutVars>
      </dgm:prSet>
      <dgm:spPr/>
    </dgm:pt>
    <dgm:pt modelId="{11505238-410E-422A-80F7-8AC1712C6EB4}" type="pres">
      <dgm:prSet presAssocID="{9B843AB0-B2D8-442B-8847-3447E2584FB0}" presName="gear1" presStyleLbl="node1" presStyleIdx="0" presStyleCnt="3" custLinFactNeighborX="469" custLinFactNeighborY="3327">
        <dgm:presLayoutVars>
          <dgm:chMax val="1"/>
          <dgm:bulletEnabled val="1"/>
        </dgm:presLayoutVars>
      </dgm:prSet>
      <dgm:spPr/>
    </dgm:pt>
    <dgm:pt modelId="{F1F2C5E0-EBD3-44F4-8A59-75F7C4066AC6}" type="pres">
      <dgm:prSet presAssocID="{9B843AB0-B2D8-442B-8847-3447E2584FB0}" presName="gear1srcNode" presStyleLbl="node1" presStyleIdx="0" presStyleCnt="3"/>
      <dgm:spPr/>
    </dgm:pt>
    <dgm:pt modelId="{A0EEBE99-5533-4F16-9264-36F615EA9642}" type="pres">
      <dgm:prSet presAssocID="{9B843AB0-B2D8-442B-8847-3447E2584FB0}" presName="gear1dstNode" presStyleLbl="node1" presStyleIdx="0" presStyleCnt="3"/>
      <dgm:spPr/>
    </dgm:pt>
    <dgm:pt modelId="{CB437173-543B-44D2-ACC4-DAE23ADF9D2B}" type="pres">
      <dgm:prSet presAssocID="{DC40C2D5-1134-4BF2-A97C-74BF61DF172A}" presName="gear2" presStyleLbl="node1" presStyleIdx="1" presStyleCnt="3">
        <dgm:presLayoutVars>
          <dgm:chMax val="1"/>
          <dgm:bulletEnabled val="1"/>
        </dgm:presLayoutVars>
      </dgm:prSet>
      <dgm:spPr/>
    </dgm:pt>
    <dgm:pt modelId="{B30F6AB9-59D2-4311-9F92-C128DF65C848}" type="pres">
      <dgm:prSet presAssocID="{DC40C2D5-1134-4BF2-A97C-74BF61DF172A}" presName="gear2srcNode" presStyleLbl="node1" presStyleIdx="1" presStyleCnt="3"/>
      <dgm:spPr/>
    </dgm:pt>
    <dgm:pt modelId="{51623AD9-0271-44F6-BB81-13580718C113}" type="pres">
      <dgm:prSet presAssocID="{DC40C2D5-1134-4BF2-A97C-74BF61DF172A}" presName="gear2dstNode" presStyleLbl="node1" presStyleIdx="1" presStyleCnt="3"/>
      <dgm:spPr/>
    </dgm:pt>
    <dgm:pt modelId="{83E845EC-8F3F-4150-936F-B7314FD1BE12}" type="pres">
      <dgm:prSet presAssocID="{E01DEEB1-B32A-4C5E-9F31-C208371C3ECC}" presName="gear3" presStyleLbl="node1" presStyleIdx="2" presStyleCnt="3"/>
      <dgm:spPr/>
    </dgm:pt>
    <dgm:pt modelId="{CECF802D-0C43-4236-BE29-D35A3E22B315}" type="pres">
      <dgm:prSet presAssocID="{E01DEEB1-B32A-4C5E-9F31-C208371C3ECC}" presName="gear3tx" presStyleLbl="node1" presStyleIdx="2" presStyleCnt="3">
        <dgm:presLayoutVars>
          <dgm:chMax val="1"/>
          <dgm:bulletEnabled val="1"/>
        </dgm:presLayoutVars>
      </dgm:prSet>
      <dgm:spPr/>
    </dgm:pt>
    <dgm:pt modelId="{B0236D63-6541-4381-BEFA-C2C093B6A362}" type="pres">
      <dgm:prSet presAssocID="{E01DEEB1-B32A-4C5E-9F31-C208371C3ECC}" presName="gear3srcNode" presStyleLbl="node1" presStyleIdx="2" presStyleCnt="3"/>
      <dgm:spPr/>
    </dgm:pt>
    <dgm:pt modelId="{387159B0-E90C-46C4-83EC-3469449FC37B}" type="pres">
      <dgm:prSet presAssocID="{E01DEEB1-B32A-4C5E-9F31-C208371C3ECC}" presName="gear3dstNode" presStyleLbl="node1" presStyleIdx="2" presStyleCnt="3"/>
      <dgm:spPr/>
    </dgm:pt>
    <dgm:pt modelId="{634A3D48-C5F3-4B33-AA31-7A2FC41F0556}" type="pres">
      <dgm:prSet presAssocID="{44CF211A-B14A-45A4-91D6-B2CF2EE7BD2C}" presName="connector1" presStyleLbl="sibTrans2D1" presStyleIdx="0" presStyleCnt="3"/>
      <dgm:spPr/>
    </dgm:pt>
    <dgm:pt modelId="{BA5E5328-CFC8-4473-922D-83E86FFE94E2}" type="pres">
      <dgm:prSet presAssocID="{0C8F0345-3EEB-407C-B5E3-01810076EF5F}" presName="connector2" presStyleLbl="sibTrans2D1" presStyleIdx="1" presStyleCnt="3"/>
      <dgm:spPr/>
    </dgm:pt>
    <dgm:pt modelId="{3A74AF18-4353-4ECB-911F-71248F29C038}" type="pres">
      <dgm:prSet presAssocID="{D6AF09A9-4CDC-4444-B562-9312D9F5A4A1}" presName="connector3" presStyleLbl="sibTrans2D1" presStyleIdx="2" presStyleCnt="3"/>
      <dgm:spPr/>
    </dgm:pt>
  </dgm:ptLst>
  <dgm:cxnLst>
    <dgm:cxn modelId="{7CD3AE00-69F2-4D49-A308-62E2212C8E1C}" type="presOf" srcId="{F9B4FC24-3211-4268-848F-756A5B27CAB4}" destId="{B8E095A2-BF08-4079-836D-3058B358259E}" srcOrd="0" destOrd="0" presId="urn:microsoft.com/office/officeart/2005/8/layout/gear1"/>
    <dgm:cxn modelId="{EAAA7408-50A0-4D11-B268-34B961DB58EA}" type="presOf" srcId="{0C8F0345-3EEB-407C-B5E3-01810076EF5F}" destId="{BA5E5328-CFC8-4473-922D-83E86FFE94E2}" srcOrd="0" destOrd="0" presId="urn:microsoft.com/office/officeart/2005/8/layout/gear1"/>
    <dgm:cxn modelId="{A37E3E1C-C045-401F-9DEB-DD829194BAE4}" type="presOf" srcId="{9B843AB0-B2D8-442B-8847-3447E2584FB0}" destId="{A0EEBE99-5533-4F16-9264-36F615EA9642}" srcOrd="2" destOrd="0" presId="urn:microsoft.com/office/officeart/2005/8/layout/gear1"/>
    <dgm:cxn modelId="{0A662A3C-4AA1-45FD-8666-FC85B4CD02B7}" type="presOf" srcId="{D6AF09A9-4CDC-4444-B562-9312D9F5A4A1}" destId="{3A74AF18-4353-4ECB-911F-71248F29C038}" srcOrd="0" destOrd="0" presId="urn:microsoft.com/office/officeart/2005/8/layout/gear1"/>
    <dgm:cxn modelId="{4AAC345D-732B-4028-9CE5-61777A979D76}" srcId="{F9B4FC24-3211-4268-848F-756A5B27CAB4}" destId="{9B843AB0-B2D8-442B-8847-3447E2584FB0}" srcOrd="0" destOrd="0" parTransId="{4D228E81-FB16-4E92-B782-3AD8F3D68165}" sibTransId="{44CF211A-B14A-45A4-91D6-B2CF2EE7BD2C}"/>
    <dgm:cxn modelId="{5AAD3E5D-AE05-4504-BEBB-2580CA5E61F3}" type="presOf" srcId="{44CF211A-B14A-45A4-91D6-B2CF2EE7BD2C}" destId="{634A3D48-C5F3-4B33-AA31-7A2FC41F0556}" srcOrd="0" destOrd="0" presId="urn:microsoft.com/office/officeart/2005/8/layout/gear1"/>
    <dgm:cxn modelId="{CB012E44-EC78-40C8-8771-8080240D62E6}" type="presOf" srcId="{E01DEEB1-B32A-4C5E-9F31-C208371C3ECC}" destId="{B0236D63-6541-4381-BEFA-C2C093B6A362}" srcOrd="2" destOrd="0" presId="urn:microsoft.com/office/officeart/2005/8/layout/gear1"/>
    <dgm:cxn modelId="{F0CFEC45-0950-49A1-BE35-778923152A21}" srcId="{F9B4FC24-3211-4268-848F-756A5B27CAB4}" destId="{DC40C2D5-1134-4BF2-A97C-74BF61DF172A}" srcOrd="1" destOrd="0" parTransId="{582A90C5-4560-4ED1-9055-4ABB29C3C48B}" sibTransId="{0C8F0345-3EEB-407C-B5E3-01810076EF5F}"/>
    <dgm:cxn modelId="{77E6D78A-21E1-4539-864E-C6E05E1B1FA5}" type="presOf" srcId="{DC40C2D5-1134-4BF2-A97C-74BF61DF172A}" destId="{B30F6AB9-59D2-4311-9F92-C128DF65C848}" srcOrd="1" destOrd="0" presId="urn:microsoft.com/office/officeart/2005/8/layout/gear1"/>
    <dgm:cxn modelId="{FF030BA0-55D4-4663-B71F-F63F75DF78FF}" srcId="{F9B4FC24-3211-4268-848F-756A5B27CAB4}" destId="{E01DEEB1-B32A-4C5E-9F31-C208371C3ECC}" srcOrd="2" destOrd="0" parTransId="{9BB79506-0CB0-448B-B30B-8A3A37A4FFBD}" sibTransId="{D6AF09A9-4CDC-4444-B562-9312D9F5A4A1}"/>
    <dgm:cxn modelId="{7617B9B8-5EF0-4B75-B439-FB79C7020360}" type="presOf" srcId="{DC40C2D5-1134-4BF2-A97C-74BF61DF172A}" destId="{51623AD9-0271-44F6-BB81-13580718C113}" srcOrd="2" destOrd="0" presId="urn:microsoft.com/office/officeart/2005/8/layout/gear1"/>
    <dgm:cxn modelId="{ABBF30E1-220E-4E89-BC3E-7DE603A323F5}" type="presOf" srcId="{DC40C2D5-1134-4BF2-A97C-74BF61DF172A}" destId="{CB437173-543B-44D2-ACC4-DAE23ADF9D2B}" srcOrd="0" destOrd="0" presId="urn:microsoft.com/office/officeart/2005/8/layout/gear1"/>
    <dgm:cxn modelId="{48B5A0E3-E433-4E08-974E-7F9B82E94A4D}" type="presOf" srcId="{E01DEEB1-B32A-4C5E-9F31-C208371C3ECC}" destId="{83E845EC-8F3F-4150-936F-B7314FD1BE12}" srcOrd="0" destOrd="0" presId="urn:microsoft.com/office/officeart/2005/8/layout/gear1"/>
    <dgm:cxn modelId="{B262E8E4-6510-4FA6-ADD6-EA6E59DF2AFB}" type="presOf" srcId="{9B843AB0-B2D8-442B-8847-3447E2584FB0}" destId="{11505238-410E-422A-80F7-8AC1712C6EB4}" srcOrd="0" destOrd="0" presId="urn:microsoft.com/office/officeart/2005/8/layout/gear1"/>
    <dgm:cxn modelId="{E3F7B4E6-4414-4C21-8644-86254C68A8F0}" type="presOf" srcId="{E01DEEB1-B32A-4C5E-9F31-C208371C3ECC}" destId="{CECF802D-0C43-4236-BE29-D35A3E22B315}" srcOrd="1" destOrd="0" presId="urn:microsoft.com/office/officeart/2005/8/layout/gear1"/>
    <dgm:cxn modelId="{E9BFCAE9-D546-4EE0-A6C4-914B174B25BB}" type="presOf" srcId="{9B843AB0-B2D8-442B-8847-3447E2584FB0}" destId="{F1F2C5E0-EBD3-44F4-8A59-75F7C4066AC6}" srcOrd="1" destOrd="0" presId="urn:microsoft.com/office/officeart/2005/8/layout/gear1"/>
    <dgm:cxn modelId="{57FE4EF5-B073-4EFD-A9F6-AD546094C549}" type="presOf" srcId="{E01DEEB1-B32A-4C5E-9F31-C208371C3ECC}" destId="{387159B0-E90C-46C4-83EC-3469449FC37B}" srcOrd="3" destOrd="0" presId="urn:microsoft.com/office/officeart/2005/8/layout/gear1"/>
    <dgm:cxn modelId="{32BD5956-826F-4119-A706-99048AD338CE}" type="presParOf" srcId="{B8E095A2-BF08-4079-836D-3058B358259E}" destId="{11505238-410E-422A-80F7-8AC1712C6EB4}" srcOrd="0" destOrd="0" presId="urn:microsoft.com/office/officeart/2005/8/layout/gear1"/>
    <dgm:cxn modelId="{00B4AD17-B8BA-46C0-9A60-A19D4115299F}" type="presParOf" srcId="{B8E095A2-BF08-4079-836D-3058B358259E}" destId="{F1F2C5E0-EBD3-44F4-8A59-75F7C4066AC6}" srcOrd="1" destOrd="0" presId="urn:microsoft.com/office/officeart/2005/8/layout/gear1"/>
    <dgm:cxn modelId="{9C4C389E-4E0B-421B-A12B-83041A2C2158}" type="presParOf" srcId="{B8E095A2-BF08-4079-836D-3058B358259E}" destId="{A0EEBE99-5533-4F16-9264-36F615EA9642}" srcOrd="2" destOrd="0" presId="urn:microsoft.com/office/officeart/2005/8/layout/gear1"/>
    <dgm:cxn modelId="{A2364F40-0951-484D-A975-9DF9E35ED419}" type="presParOf" srcId="{B8E095A2-BF08-4079-836D-3058B358259E}" destId="{CB437173-543B-44D2-ACC4-DAE23ADF9D2B}" srcOrd="3" destOrd="0" presId="urn:microsoft.com/office/officeart/2005/8/layout/gear1"/>
    <dgm:cxn modelId="{7EF04CCA-139F-4A1B-B683-2B5C138C75CE}" type="presParOf" srcId="{B8E095A2-BF08-4079-836D-3058B358259E}" destId="{B30F6AB9-59D2-4311-9F92-C128DF65C848}" srcOrd="4" destOrd="0" presId="urn:microsoft.com/office/officeart/2005/8/layout/gear1"/>
    <dgm:cxn modelId="{33066FAE-7559-4DC5-9BB4-D2251B635CF1}" type="presParOf" srcId="{B8E095A2-BF08-4079-836D-3058B358259E}" destId="{51623AD9-0271-44F6-BB81-13580718C113}" srcOrd="5" destOrd="0" presId="urn:microsoft.com/office/officeart/2005/8/layout/gear1"/>
    <dgm:cxn modelId="{0768B17F-65C0-4214-A3E5-D42DAAADF402}" type="presParOf" srcId="{B8E095A2-BF08-4079-836D-3058B358259E}" destId="{83E845EC-8F3F-4150-936F-B7314FD1BE12}" srcOrd="6" destOrd="0" presId="urn:microsoft.com/office/officeart/2005/8/layout/gear1"/>
    <dgm:cxn modelId="{B6B805F8-C1A7-404E-B90D-132A8A3FE7FB}" type="presParOf" srcId="{B8E095A2-BF08-4079-836D-3058B358259E}" destId="{CECF802D-0C43-4236-BE29-D35A3E22B315}" srcOrd="7" destOrd="0" presId="urn:microsoft.com/office/officeart/2005/8/layout/gear1"/>
    <dgm:cxn modelId="{7DEF59E3-090C-49A4-BDB2-904D172100EB}" type="presParOf" srcId="{B8E095A2-BF08-4079-836D-3058B358259E}" destId="{B0236D63-6541-4381-BEFA-C2C093B6A362}" srcOrd="8" destOrd="0" presId="urn:microsoft.com/office/officeart/2005/8/layout/gear1"/>
    <dgm:cxn modelId="{367A05B4-5726-4414-A809-EDBFBFCB383E}" type="presParOf" srcId="{B8E095A2-BF08-4079-836D-3058B358259E}" destId="{387159B0-E90C-46C4-83EC-3469449FC37B}" srcOrd="9" destOrd="0" presId="urn:microsoft.com/office/officeart/2005/8/layout/gear1"/>
    <dgm:cxn modelId="{462EEC07-1CC0-4F37-8864-E15746329065}" type="presParOf" srcId="{B8E095A2-BF08-4079-836D-3058B358259E}" destId="{634A3D48-C5F3-4B33-AA31-7A2FC41F0556}" srcOrd="10" destOrd="0" presId="urn:microsoft.com/office/officeart/2005/8/layout/gear1"/>
    <dgm:cxn modelId="{0837CD30-C5BF-40B2-973B-EEAAAA39EB8D}" type="presParOf" srcId="{B8E095A2-BF08-4079-836D-3058B358259E}" destId="{BA5E5328-CFC8-4473-922D-83E86FFE94E2}" srcOrd="11" destOrd="0" presId="urn:microsoft.com/office/officeart/2005/8/layout/gear1"/>
    <dgm:cxn modelId="{669E5F38-4DBD-41AD-B684-E33CA62B53D1}" type="presParOf" srcId="{B8E095A2-BF08-4079-836D-3058B358259E}" destId="{3A74AF18-4353-4ECB-911F-71248F29C038}" srcOrd="12" destOrd="0" presId="urn:microsoft.com/office/officeart/2005/8/layout/gear1"/>
  </dgm:cxnLst>
  <dgm:bg>
    <a:effect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61C2345-B88A-467C-A8DF-992F9AEEAC7B}" type="doc">
      <dgm:prSet loTypeId="urn:microsoft.com/office/officeart/2005/8/layout/radial1" loCatId="relationship" qsTypeId="urn:microsoft.com/office/officeart/2005/8/quickstyle/3d5" qsCatId="3D" csTypeId="urn:microsoft.com/office/officeart/2005/8/colors/accent2_2" csCatId="accent2" phldr="1"/>
      <dgm:spPr/>
      <dgm:t>
        <a:bodyPr/>
        <a:lstStyle/>
        <a:p>
          <a:endParaRPr lang="en-US"/>
        </a:p>
      </dgm:t>
    </dgm:pt>
    <dgm:pt modelId="{2ACBF091-D84E-4EFF-93AA-040727777186}">
      <dgm:prSet phldrT="[Text]"/>
      <dgm:spPr/>
      <dgm:t>
        <a:bodyPr/>
        <a:lstStyle/>
        <a:p>
          <a:r>
            <a:rPr lang="en-US" b="1" dirty="0">
              <a:solidFill>
                <a:srgbClr val="074356"/>
              </a:solidFill>
              <a:latin typeface="Antonio" panose="020B0604020202020204" charset="0"/>
            </a:rPr>
            <a:t>CFO</a:t>
          </a:r>
        </a:p>
      </dgm:t>
    </dgm:pt>
    <dgm:pt modelId="{5D850820-9C97-4B1E-B08C-40AE9A7E63B5}" type="parTrans" cxnId="{2E802CA8-24EC-4C46-ACDD-ED600E5D871E}">
      <dgm:prSet/>
      <dgm:spPr/>
      <dgm:t>
        <a:bodyPr/>
        <a:lstStyle/>
        <a:p>
          <a:endParaRPr lang="en-US">
            <a:solidFill>
              <a:srgbClr val="074356"/>
            </a:solidFill>
            <a:latin typeface="Antonio" panose="020B0604020202020204" charset="0"/>
          </a:endParaRPr>
        </a:p>
      </dgm:t>
    </dgm:pt>
    <dgm:pt modelId="{C99EBA95-1EA1-4EE4-802B-2D1A8AAD4943}" type="sibTrans" cxnId="{2E802CA8-24EC-4C46-ACDD-ED600E5D871E}">
      <dgm:prSet/>
      <dgm:spPr/>
      <dgm:t>
        <a:bodyPr/>
        <a:lstStyle/>
        <a:p>
          <a:endParaRPr lang="en-US">
            <a:solidFill>
              <a:srgbClr val="074356"/>
            </a:solidFill>
            <a:latin typeface="Antonio" panose="020B0604020202020204" charset="0"/>
          </a:endParaRPr>
        </a:p>
      </dgm:t>
    </dgm:pt>
    <dgm:pt modelId="{B705C2AD-4EDB-4316-A58D-B8F432AC78C8}">
      <dgm:prSet phldrT="[Text]"/>
      <dgm:spPr/>
      <dgm:t>
        <a:bodyPr/>
        <a:lstStyle/>
        <a:p>
          <a:r>
            <a:rPr lang="en-US" dirty="0">
              <a:solidFill>
                <a:srgbClr val="074356"/>
              </a:solidFill>
              <a:latin typeface="Antonio" panose="020B0604020202020204" charset="0"/>
            </a:rPr>
            <a:t>Owners &amp; Investors</a:t>
          </a:r>
        </a:p>
      </dgm:t>
    </dgm:pt>
    <dgm:pt modelId="{FD4A1A09-E158-4E04-9A40-7826C434004E}" type="parTrans" cxnId="{5FB7557F-0C1F-4C3E-A2F4-66842C47A4B7}">
      <dgm:prSet/>
      <dgm:spPr/>
      <dgm:t>
        <a:bodyPr/>
        <a:lstStyle/>
        <a:p>
          <a:endParaRPr lang="en-US" dirty="0">
            <a:solidFill>
              <a:srgbClr val="074356"/>
            </a:solidFill>
            <a:latin typeface="Antonio" panose="020B0604020202020204" charset="0"/>
          </a:endParaRPr>
        </a:p>
      </dgm:t>
    </dgm:pt>
    <dgm:pt modelId="{9621F698-FB92-49B8-BB46-9EC3077B03EB}" type="sibTrans" cxnId="{5FB7557F-0C1F-4C3E-A2F4-66842C47A4B7}">
      <dgm:prSet/>
      <dgm:spPr/>
      <dgm:t>
        <a:bodyPr/>
        <a:lstStyle/>
        <a:p>
          <a:endParaRPr lang="en-US">
            <a:solidFill>
              <a:srgbClr val="074356"/>
            </a:solidFill>
            <a:latin typeface="Antonio" panose="020B0604020202020204" charset="0"/>
          </a:endParaRPr>
        </a:p>
      </dgm:t>
    </dgm:pt>
    <dgm:pt modelId="{1CE80E43-6F6C-42A0-A1E8-5E469E41B0F1}">
      <dgm:prSet phldrT="[Text]"/>
      <dgm:spPr/>
      <dgm:t>
        <a:bodyPr/>
        <a:lstStyle/>
        <a:p>
          <a:r>
            <a:rPr lang="en-US" dirty="0">
              <a:solidFill>
                <a:srgbClr val="074356"/>
              </a:solidFill>
              <a:latin typeface="Antonio" panose="020B0604020202020204" charset="0"/>
            </a:rPr>
            <a:t>Executive Team</a:t>
          </a:r>
        </a:p>
      </dgm:t>
    </dgm:pt>
    <dgm:pt modelId="{7EF7C303-9272-430A-AC2B-0777CF976859}" type="parTrans" cxnId="{9C8C690D-F682-4351-A5AF-12842919215D}">
      <dgm:prSet/>
      <dgm:spPr/>
      <dgm:t>
        <a:bodyPr/>
        <a:lstStyle/>
        <a:p>
          <a:endParaRPr lang="en-US" dirty="0">
            <a:solidFill>
              <a:srgbClr val="074356"/>
            </a:solidFill>
            <a:latin typeface="Antonio" panose="020B0604020202020204" charset="0"/>
          </a:endParaRPr>
        </a:p>
      </dgm:t>
    </dgm:pt>
    <dgm:pt modelId="{F494F246-229E-49ED-B3DF-9A8AC3F826E2}" type="sibTrans" cxnId="{9C8C690D-F682-4351-A5AF-12842919215D}">
      <dgm:prSet/>
      <dgm:spPr/>
      <dgm:t>
        <a:bodyPr/>
        <a:lstStyle/>
        <a:p>
          <a:endParaRPr lang="en-US">
            <a:solidFill>
              <a:srgbClr val="074356"/>
            </a:solidFill>
            <a:latin typeface="Antonio" panose="020B0604020202020204" charset="0"/>
          </a:endParaRPr>
        </a:p>
      </dgm:t>
    </dgm:pt>
    <dgm:pt modelId="{CCFFBEEA-321B-4E22-AF10-46EF260F3D7D}">
      <dgm:prSet phldrT="[Text]"/>
      <dgm:spPr/>
      <dgm:t>
        <a:bodyPr/>
        <a:lstStyle/>
        <a:p>
          <a:r>
            <a:rPr lang="en-US" dirty="0">
              <a:solidFill>
                <a:srgbClr val="074356"/>
              </a:solidFill>
              <a:latin typeface="Antonio" panose="020B0604020202020204" charset="0"/>
            </a:rPr>
            <a:t>Middle Management</a:t>
          </a:r>
        </a:p>
      </dgm:t>
    </dgm:pt>
    <dgm:pt modelId="{D88851EE-A62D-4D6F-86FD-5B28B3310FDE}" type="parTrans" cxnId="{B1D88AF5-BC47-4217-9471-4CB2163531C5}">
      <dgm:prSet/>
      <dgm:spPr/>
      <dgm:t>
        <a:bodyPr/>
        <a:lstStyle/>
        <a:p>
          <a:endParaRPr lang="en-US" dirty="0">
            <a:solidFill>
              <a:srgbClr val="074356"/>
            </a:solidFill>
            <a:latin typeface="Antonio" panose="020B0604020202020204" charset="0"/>
          </a:endParaRPr>
        </a:p>
      </dgm:t>
    </dgm:pt>
    <dgm:pt modelId="{99E5E44A-F340-4874-A33B-A07C41686F7C}" type="sibTrans" cxnId="{B1D88AF5-BC47-4217-9471-4CB2163531C5}">
      <dgm:prSet/>
      <dgm:spPr/>
      <dgm:t>
        <a:bodyPr/>
        <a:lstStyle/>
        <a:p>
          <a:endParaRPr lang="en-US">
            <a:solidFill>
              <a:srgbClr val="074356"/>
            </a:solidFill>
            <a:latin typeface="Antonio" panose="020B0604020202020204" charset="0"/>
          </a:endParaRPr>
        </a:p>
      </dgm:t>
    </dgm:pt>
    <dgm:pt modelId="{DB34CC02-42BF-4FEF-9C72-122317B1AF09}">
      <dgm:prSet phldrT="[Text]"/>
      <dgm:spPr/>
      <dgm:t>
        <a:bodyPr/>
        <a:lstStyle/>
        <a:p>
          <a:r>
            <a:rPr lang="en-US" dirty="0">
              <a:solidFill>
                <a:srgbClr val="074356"/>
              </a:solidFill>
              <a:latin typeface="Antonio" panose="020B0604020202020204" charset="0"/>
            </a:rPr>
            <a:t>Employees</a:t>
          </a:r>
        </a:p>
      </dgm:t>
    </dgm:pt>
    <dgm:pt modelId="{78B6E168-A776-4B0F-BADA-9304379CC0DC}" type="parTrans" cxnId="{7996FB59-367C-4762-86D0-C8CCEC4E3F90}">
      <dgm:prSet/>
      <dgm:spPr/>
      <dgm:t>
        <a:bodyPr/>
        <a:lstStyle/>
        <a:p>
          <a:endParaRPr lang="en-US" dirty="0">
            <a:solidFill>
              <a:srgbClr val="074356"/>
            </a:solidFill>
            <a:latin typeface="Antonio" panose="020B0604020202020204" charset="0"/>
          </a:endParaRPr>
        </a:p>
      </dgm:t>
    </dgm:pt>
    <dgm:pt modelId="{2A88331D-6C8D-4499-87F7-1C3E63C26841}" type="sibTrans" cxnId="{7996FB59-367C-4762-86D0-C8CCEC4E3F90}">
      <dgm:prSet/>
      <dgm:spPr/>
      <dgm:t>
        <a:bodyPr/>
        <a:lstStyle/>
        <a:p>
          <a:endParaRPr lang="en-US">
            <a:solidFill>
              <a:srgbClr val="074356"/>
            </a:solidFill>
            <a:latin typeface="Antonio" panose="020B0604020202020204" charset="0"/>
          </a:endParaRPr>
        </a:p>
      </dgm:t>
    </dgm:pt>
    <dgm:pt modelId="{016FBDEE-589D-4812-821C-2CAF83418611}">
      <dgm:prSet phldrT="[Text]"/>
      <dgm:spPr/>
      <dgm:t>
        <a:bodyPr/>
        <a:lstStyle/>
        <a:p>
          <a:r>
            <a:rPr lang="en-US" dirty="0">
              <a:solidFill>
                <a:srgbClr val="074356"/>
              </a:solidFill>
              <a:latin typeface="Antonio" panose="020B0604020202020204" charset="0"/>
            </a:rPr>
            <a:t>Lenders/Banks</a:t>
          </a:r>
        </a:p>
      </dgm:t>
    </dgm:pt>
    <dgm:pt modelId="{ACA0C9BE-B483-4BD7-9057-134D0C8FE211}" type="parTrans" cxnId="{35702BE0-508D-411F-86FD-DCD9B2524B8E}">
      <dgm:prSet/>
      <dgm:spPr/>
      <dgm:t>
        <a:bodyPr/>
        <a:lstStyle/>
        <a:p>
          <a:endParaRPr lang="en-US" dirty="0">
            <a:solidFill>
              <a:srgbClr val="074356"/>
            </a:solidFill>
            <a:latin typeface="Antonio" panose="020B0604020202020204" charset="0"/>
          </a:endParaRPr>
        </a:p>
      </dgm:t>
    </dgm:pt>
    <dgm:pt modelId="{4CDAB1C1-4DB5-45C3-9CFE-86DDFACCDD7A}" type="sibTrans" cxnId="{35702BE0-508D-411F-86FD-DCD9B2524B8E}">
      <dgm:prSet/>
      <dgm:spPr/>
      <dgm:t>
        <a:bodyPr/>
        <a:lstStyle/>
        <a:p>
          <a:endParaRPr lang="en-US">
            <a:solidFill>
              <a:srgbClr val="074356"/>
            </a:solidFill>
            <a:latin typeface="Antonio" panose="020B0604020202020204" charset="0"/>
          </a:endParaRPr>
        </a:p>
      </dgm:t>
    </dgm:pt>
    <dgm:pt modelId="{A21B75B0-D5B2-4C82-92C7-58C0D3C04D11}">
      <dgm:prSet phldrT="[Text]"/>
      <dgm:spPr/>
      <dgm:t>
        <a:bodyPr/>
        <a:lstStyle/>
        <a:p>
          <a:r>
            <a:rPr lang="en-US" dirty="0">
              <a:solidFill>
                <a:srgbClr val="074356"/>
              </a:solidFill>
              <a:latin typeface="Antonio" panose="020B0604020202020204" charset="0"/>
            </a:rPr>
            <a:t>Board</a:t>
          </a:r>
        </a:p>
      </dgm:t>
    </dgm:pt>
    <dgm:pt modelId="{E92F7DA5-FC17-4AB7-B2A1-7C0C7DB7032F}" type="parTrans" cxnId="{5042A656-D878-4DCB-9C0A-0F7F80F47ACE}">
      <dgm:prSet/>
      <dgm:spPr/>
      <dgm:t>
        <a:bodyPr/>
        <a:lstStyle/>
        <a:p>
          <a:endParaRPr lang="en-US" dirty="0">
            <a:solidFill>
              <a:srgbClr val="074356"/>
            </a:solidFill>
            <a:latin typeface="Antonio" panose="020B0604020202020204" charset="0"/>
          </a:endParaRPr>
        </a:p>
      </dgm:t>
    </dgm:pt>
    <dgm:pt modelId="{CC552F3E-F11D-47D5-B3D5-9E4DF7A8C56A}" type="sibTrans" cxnId="{5042A656-D878-4DCB-9C0A-0F7F80F47ACE}">
      <dgm:prSet/>
      <dgm:spPr/>
      <dgm:t>
        <a:bodyPr/>
        <a:lstStyle/>
        <a:p>
          <a:endParaRPr lang="en-US">
            <a:solidFill>
              <a:srgbClr val="074356"/>
            </a:solidFill>
            <a:latin typeface="Antonio" panose="020B0604020202020204" charset="0"/>
          </a:endParaRPr>
        </a:p>
      </dgm:t>
    </dgm:pt>
    <dgm:pt modelId="{10891F44-F43C-44C2-AF1B-A33D7E981356}">
      <dgm:prSet phldrT="[Text]"/>
      <dgm:spPr/>
      <dgm:t>
        <a:bodyPr/>
        <a:lstStyle/>
        <a:p>
          <a:r>
            <a:rPr lang="en-US" dirty="0">
              <a:solidFill>
                <a:srgbClr val="074356"/>
              </a:solidFill>
              <a:latin typeface="Antonio" panose="020B0604020202020204" charset="0"/>
            </a:rPr>
            <a:t>Customers</a:t>
          </a:r>
        </a:p>
      </dgm:t>
    </dgm:pt>
    <dgm:pt modelId="{63AF20CC-DB7C-4507-BE26-6586C1E86C81}" type="parTrans" cxnId="{A69E7AD7-C639-4742-B3FF-528B1BA37AFC}">
      <dgm:prSet/>
      <dgm:spPr/>
      <dgm:t>
        <a:bodyPr/>
        <a:lstStyle/>
        <a:p>
          <a:endParaRPr lang="en-US" dirty="0">
            <a:solidFill>
              <a:srgbClr val="074356"/>
            </a:solidFill>
            <a:latin typeface="Antonio" panose="020B0604020202020204" charset="0"/>
          </a:endParaRPr>
        </a:p>
      </dgm:t>
    </dgm:pt>
    <dgm:pt modelId="{4CE25821-A4D9-4D9D-8563-209E29E95B4D}" type="sibTrans" cxnId="{A69E7AD7-C639-4742-B3FF-528B1BA37AFC}">
      <dgm:prSet/>
      <dgm:spPr/>
      <dgm:t>
        <a:bodyPr/>
        <a:lstStyle/>
        <a:p>
          <a:endParaRPr lang="en-US">
            <a:solidFill>
              <a:srgbClr val="074356"/>
            </a:solidFill>
            <a:latin typeface="Antonio" panose="020B0604020202020204" charset="0"/>
          </a:endParaRPr>
        </a:p>
      </dgm:t>
    </dgm:pt>
    <dgm:pt modelId="{1D353ADB-051A-4DC3-A463-044E93D6643B}" type="pres">
      <dgm:prSet presAssocID="{D61C2345-B88A-467C-A8DF-992F9AEEAC7B}" presName="cycle" presStyleCnt="0">
        <dgm:presLayoutVars>
          <dgm:chMax val="1"/>
          <dgm:dir/>
          <dgm:animLvl val="ctr"/>
          <dgm:resizeHandles val="exact"/>
        </dgm:presLayoutVars>
      </dgm:prSet>
      <dgm:spPr/>
    </dgm:pt>
    <dgm:pt modelId="{E97D5C78-33AC-4781-9879-9DD1F8F70A8D}" type="pres">
      <dgm:prSet presAssocID="{2ACBF091-D84E-4EFF-93AA-040727777186}" presName="centerShape" presStyleLbl="node0" presStyleIdx="0" presStyleCnt="1"/>
      <dgm:spPr/>
    </dgm:pt>
    <dgm:pt modelId="{CD0BB94F-A3E4-4EEB-9886-83E66819EBDA}" type="pres">
      <dgm:prSet presAssocID="{FD4A1A09-E158-4E04-9A40-7826C434004E}" presName="Name9" presStyleLbl="parChTrans1D2" presStyleIdx="0" presStyleCnt="7"/>
      <dgm:spPr/>
    </dgm:pt>
    <dgm:pt modelId="{444A1BE7-109C-432D-A4F9-08017856A984}" type="pres">
      <dgm:prSet presAssocID="{FD4A1A09-E158-4E04-9A40-7826C434004E}" presName="connTx" presStyleLbl="parChTrans1D2" presStyleIdx="0" presStyleCnt="7"/>
      <dgm:spPr/>
    </dgm:pt>
    <dgm:pt modelId="{75ACDA95-CBAA-42AF-AD46-BCE53D6F67D5}" type="pres">
      <dgm:prSet presAssocID="{B705C2AD-4EDB-4316-A58D-B8F432AC78C8}" presName="node" presStyleLbl="node1" presStyleIdx="0" presStyleCnt="7">
        <dgm:presLayoutVars>
          <dgm:bulletEnabled val="1"/>
        </dgm:presLayoutVars>
      </dgm:prSet>
      <dgm:spPr/>
    </dgm:pt>
    <dgm:pt modelId="{5BDF0C68-2524-4B45-ADA4-8B3C05366E6B}" type="pres">
      <dgm:prSet presAssocID="{E92F7DA5-FC17-4AB7-B2A1-7C0C7DB7032F}" presName="Name9" presStyleLbl="parChTrans1D2" presStyleIdx="1" presStyleCnt="7"/>
      <dgm:spPr/>
    </dgm:pt>
    <dgm:pt modelId="{AA6AB399-E86A-4E01-BA96-0333BE7F0B2E}" type="pres">
      <dgm:prSet presAssocID="{E92F7DA5-FC17-4AB7-B2A1-7C0C7DB7032F}" presName="connTx" presStyleLbl="parChTrans1D2" presStyleIdx="1" presStyleCnt="7"/>
      <dgm:spPr/>
    </dgm:pt>
    <dgm:pt modelId="{4F002B1A-419D-4EE6-8E55-64EC3F33E997}" type="pres">
      <dgm:prSet presAssocID="{A21B75B0-D5B2-4C82-92C7-58C0D3C04D11}" presName="node" presStyleLbl="node1" presStyleIdx="1" presStyleCnt="7">
        <dgm:presLayoutVars>
          <dgm:bulletEnabled val="1"/>
        </dgm:presLayoutVars>
      </dgm:prSet>
      <dgm:spPr/>
    </dgm:pt>
    <dgm:pt modelId="{F262D72A-5C6C-4A43-ABCB-F82DEA097AD2}" type="pres">
      <dgm:prSet presAssocID="{7EF7C303-9272-430A-AC2B-0777CF976859}" presName="Name9" presStyleLbl="parChTrans1D2" presStyleIdx="2" presStyleCnt="7"/>
      <dgm:spPr/>
    </dgm:pt>
    <dgm:pt modelId="{290E0C03-BC03-4F7A-841F-1EBE6936F027}" type="pres">
      <dgm:prSet presAssocID="{7EF7C303-9272-430A-AC2B-0777CF976859}" presName="connTx" presStyleLbl="parChTrans1D2" presStyleIdx="2" presStyleCnt="7"/>
      <dgm:spPr/>
    </dgm:pt>
    <dgm:pt modelId="{172F0A16-69E6-48D6-969D-883F9BED00AB}" type="pres">
      <dgm:prSet presAssocID="{1CE80E43-6F6C-42A0-A1E8-5E469E41B0F1}" presName="node" presStyleLbl="node1" presStyleIdx="2" presStyleCnt="7">
        <dgm:presLayoutVars>
          <dgm:bulletEnabled val="1"/>
        </dgm:presLayoutVars>
      </dgm:prSet>
      <dgm:spPr/>
    </dgm:pt>
    <dgm:pt modelId="{59381581-C69B-47D2-A7E5-D69035CDDC0A}" type="pres">
      <dgm:prSet presAssocID="{D88851EE-A62D-4D6F-86FD-5B28B3310FDE}" presName="Name9" presStyleLbl="parChTrans1D2" presStyleIdx="3" presStyleCnt="7"/>
      <dgm:spPr/>
    </dgm:pt>
    <dgm:pt modelId="{29E21F2D-1F12-430B-BFF5-796C0BFA874F}" type="pres">
      <dgm:prSet presAssocID="{D88851EE-A62D-4D6F-86FD-5B28B3310FDE}" presName="connTx" presStyleLbl="parChTrans1D2" presStyleIdx="3" presStyleCnt="7"/>
      <dgm:spPr/>
    </dgm:pt>
    <dgm:pt modelId="{B56F1CBF-27E3-45B5-A970-81CF57BB4CD3}" type="pres">
      <dgm:prSet presAssocID="{CCFFBEEA-321B-4E22-AF10-46EF260F3D7D}" presName="node" presStyleLbl="node1" presStyleIdx="3" presStyleCnt="7">
        <dgm:presLayoutVars>
          <dgm:bulletEnabled val="1"/>
        </dgm:presLayoutVars>
      </dgm:prSet>
      <dgm:spPr/>
    </dgm:pt>
    <dgm:pt modelId="{F86ED9FB-9914-4B43-9C11-61D988EE8914}" type="pres">
      <dgm:prSet presAssocID="{78B6E168-A776-4B0F-BADA-9304379CC0DC}" presName="Name9" presStyleLbl="parChTrans1D2" presStyleIdx="4" presStyleCnt="7"/>
      <dgm:spPr/>
    </dgm:pt>
    <dgm:pt modelId="{A9C38DFD-321B-42B8-85F4-2E2C9841C6C1}" type="pres">
      <dgm:prSet presAssocID="{78B6E168-A776-4B0F-BADA-9304379CC0DC}" presName="connTx" presStyleLbl="parChTrans1D2" presStyleIdx="4" presStyleCnt="7"/>
      <dgm:spPr/>
    </dgm:pt>
    <dgm:pt modelId="{AA22B58C-923C-4BB7-BBB2-B3840F80F1CF}" type="pres">
      <dgm:prSet presAssocID="{DB34CC02-42BF-4FEF-9C72-122317B1AF09}" presName="node" presStyleLbl="node1" presStyleIdx="4" presStyleCnt="7">
        <dgm:presLayoutVars>
          <dgm:bulletEnabled val="1"/>
        </dgm:presLayoutVars>
      </dgm:prSet>
      <dgm:spPr/>
    </dgm:pt>
    <dgm:pt modelId="{66E2AA98-1B11-4966-AF2A-12DA83702186}" type="pres">
      <dgm:prSet presAssocID="{ACA0C9BE-B483-4BD7-9057-134D0C8FE211}" presName="Name9" presStyleLbl="parChTrans1D2" presStyleIdx="5" presStyleCnt="7"/>
      <dgm:spPr/>
    </dgm:pt>
    <dgm:pt modelId="{3E0A5BF1-191F-460C-BBCC-BCB726EAA8FC}" type="pres">
      <dgm:prSet presAssocID="{ACA0C9BE-B483-4BD7-9057-134D0C8FE211}" presName="connTx" presStyleLbl="parChTrans1D2" presStyleIdx="5" presStyleCnt="7"/>
      <dgm:spPr/>
    </dgm:pt>
    <dgm:pt modelId="{C112E437-D5BD-4E91-B5D9-A5F002FFFB17}" type="pres">
      <dgm:prSet presAssocID="{016FBDEE-589D-4812-821C-2CAF83418611}" presName="node" presStyleLbl="node1" presStyleIdx="5" presStyleCnt="7">
        <dgm:presLayoutVars>
          <dgm:bulletEnabled val="1"/>
        </dgm:presLayoutVars>
      </dgm:prSet>
      <dgm:spPr/>
    </dgm:pt>
    <dgm:pt modelId="{0F856153-6475-4FC2-A5A2-43DEA481B43F}" type="pres">
      <dgm:prSet presAssocID="{63AF20CC-DB7C-4507-BE26-6586C1E86C81}" presName="Name9" presStyleLbl="parChTrans1D2" presStyleIdx="6" presStyleCnt="7"/>
      <dgm:spPr/>
    </dgm:pt>
    <dgm:pt modelId="{73F5F4C5-84F5-4F60-86BC-0679E9A5AF01}" type="pres">
      <dgm:prSet presAssocID="{63AF20CC-DB7C-4507-BE26-6586C1E86C81}" presName="connTx" presStyleLbl="parChTrans1D2" presStyleIdx="6" presStyleCnt="7"/>
      <dgm:spPr/>
    </dgm:pt>
    <dgm:pt modelId="{24C149C4-AC29-46F4-9A9D-54BAED81FAC5}" type="pres">
      <dgm:prSet presAssocID="{10891F44-F43C-44C2-AF1B-A33D7E981356}" presName="node" presStyleLbl="node1" presStyleIdx="6" presStyleCnt="7">
        <dgm:presLayoutVars>
          <dgm:bulletEnabled val="1"/>
        </dgm:presLayoutVars>
      </dgm:prSet>
      <dgm:spPr/>
    </dgm:pt>
  </dgm:ptLst>
  <dgm:cxnLst>
    <dgm:cxn modelId="{35F9D201-BB85-4B20-91CF-BC2A729EFAE7}" type="presOf" srcId="{D61C2345-B88A-467C-A8DF-992F9AEEAC7B}" destId="{1D353ADB-051A-4DC3-A463-044E93D6643B}" srcOrd="0" destOrd="0" presId="urn:microsoft.com/office/officeart/2005/8/layout/radial1"/>
    <dgm:cxn modelId="{9E76BF07-562D-4000-8939-2635820E8443}" type="presOf" srcId="{ACA0C9BE-B483-4BD7-9057-134D0C8FE211}" destId="{66E2AA98-1B11-4966-AF2A-12DA83702186}" srcOrd="0" destOrd="0" presId="urn:microsoft.com/office/officeart/2005/8/layout/radial1"/>
    <dgm:cxn modelId="{9C8C690D-F682-4351-A5AF-12842919215D}" srcId="{2ACBF091-D84E-4EFF-93AA-040727777186}" destId="{1CE80E43-6F6C-42A0-A1E8-5E469E41B0F1}" srcOrd="2" destOrd="0" parTransId="{7EF7C303-9272-430A-AC2B-0777CF976859}" sibTransId="{F494F246-229E-49ED-B3DF-9A8AC3F826E2}"/>
    <dgm:cxn modelId="{B810091A-D5DA-4A5D-9C34-B542A9A591A0}" type="presOf" srcId="{016FBDEE-589D-4812-821C-2CAF83418611}" destId="{C112E437-D5BD-4E91-B5D9-A5F002FFFB17}" srcOrd="0" destOrd="0" presId="urn:microsoft.com/office/officeart/2005/8/layout/radial1"/>
    <dgm:cxn modelId="{FB77C929-3F8B-43CF-B821-A1BDFA35742B}" type="presOf" srcId="{63AF20CC-DB7C-4507-BE26-6586C1E86C81}" destId="{0F856153-6475-4FC2-A5A2-43DEA481B43F}" srcOrd="0" destOrd="0" presId="urn:microsoft.com/office/officeart/2005/8/layout/radial1"/>
    <dgm:cxn modelId="{BEF58F3D-BE16-4891-B9B4-75380CD72292}" type="presOf" srcId="{78B6E168-A776-4B0F-BADA-9304379CC0DC}" destId="{A9C38DFD-321B-42B8-85F4-2E2C9841C6C1}" srcOrd="1" destOrd="0" presId="urn:microsoft.com/office/officeart/2005/8/layout/radial1"/>
    <dgm:cxn modelId="{700EC040-58D6-43F0-A1C8-96FD17C60CB8}" type="presOf" srcId="{FD4A1A09-E158-4E04-9A40-7826C434004E}" destId="{444A1BE7-109C-432D-A4F9-08017856A984}" srcOrd="1" destOrd="0" presId="urn:microsoft.com/office/officeart/2005/8/layout/radial1"/>
    <dgm:cxn modelId="{6B0D285D-A6C4-43B7-BEC4-67A0C9D5F1FA}" type="presOf" srcId="{7EF7C303-9272-430A-AC2B-0777CF976859}" destId="{290E0C03-BC03-4F7A-841F-1EBE6936F027}" srcOrd="1" destOrd="0" presId="urn:microsoft.com/office/officeart/2005/8/layout/radial1"/>
    <dgm:cxn modelId="{D472855F-115D-4D7A-8EAC-A553210D445E}" type="presOf" srcId="{B705C2AD-4EDB-4316-A58D-B8F432AC78C8}" destId="{75ACDA95-CBAA-42AF-AD46-BCE53D6F67D5}" srcOrd="0" destOrd="0" presId="urn:microsoft.com/office/officeart/2005/8/layout/radial1"/>
    <dgm:cxn modelId="{BD27D241-577F-446F-9C86-9CC9FD712342}" type="presOf" srcId="{63AF20CC-DB7C-4507-BE26-6586C1E86C81}" destId="{73F5F4C5-84F5-4F60-86BC-0679E9A5AF01}" srcOrd="1" destOrd="0" presId="urn:microsoft.com/office/officeart/2005/8/layout/radial1"/>
    <dgm:cxn modelId="{37E06642-2D95-4F92-9EEB-667B31D07E55}" type="presOf" srcId="{78B6E168-A776-4B0F-BADA-9304379CC0DC}" destId="{F86ED9FB-9914-4B43-9C11-61D988EE8914}" srcOrd="0" destOrd="0" presId="urn:microsoft.com/office/officeart/2005/8/layout/radial1"/>
    <dgm:cxn modelId="{14660146-E32E-41E9-B626-06EADCDCC196}" type="presOf" srcId="{A21B75B0-D5B2-4C82-92C7-58C0D3C04D11}" destId="{4F002B1A-419D-4EE6-8E55-64EC3F33E997}" srcOrd="0" destOrd="0" presId="urn:microsoft.com/office/officeart/2005/8/layout/radial1"/>
    <dgm:cxn modelId="{85730F66-FA06-4297-A936-2056E1E11FE8}" type="presOf" srcId="{D88851EE-A62D-4D6F-86FD-5B28B3310FDE}" destId="{59381581-C69B-47D2-A7E5-D69035CDDC0A}" srcOrd="0" destOrd="0" presId="urn:microsoft.com/office/officeart/2005/8/layout/radial1"/>
    <dgm:cxn modelId="{1878F366-3C73-4DC4-90B9-A85D31C59CC7}" type="presOf" srcId="{1CE80E43-6F6C-42A0-A1E8-5E469E41B0F1}" destId="{172F0A16-69E6-48D6-969D-883F9BED00AB}" srcOrd="0" destOrd="0" presId="urn:microsoft.com/office/officeart/2005/8/layout/radial1"/>
    <dgm:cxn modelId="{B0F4F86D-1A06-46DF-8748-55788CC8B78B}" type="presOf" srcId="{7EF7C303-9272-430A-AC2B-0777CF976859}" destId="{F262D72A-5C6C-4A43-ABCB-F82DEA097AD2}" srcOrd="0" destOrd="0" presId="urn:microsoft.com/office/officeart/2005/8/layout/radial1"/>
    <dgm:cxn modelId="{5042A656-D878-4DCB-9C0A-0F7F80F47ACE}" srcId="{2ACBF091-D84E-4EFF-93AA-040727777186}" destId="{A21B75B0-D5B2-4C82-92C7-58C0D3C04D11}" srcOrd="1" destOrd="0" parTransId="{E92F7DA5-FC17-4AB7-B2A1-7C0C7DB7032F}" sibTransId="{CC552F3E-F11D-47D5-B3D5-9E4DF7A8C56A}"/>
    <dgm:cxn modelId="{7996FB59-367C-4762-86D0-C8CCEC4E3F90}" srcId="{2ACBF091-D84E-4EFF-93AA-040727777186}" destId="{DB34CC02-42BF-4FEF-9C72-122317B1AF09}" srcOrd="4" destOrd="0" parTransId="{78B6E168-A776-4B0F-BADA-9304379CC0DC}" sibTransId="{2A88331D-6C8D-4499-87F7-1C3E63C26841}"/>
    <dgm:cxn modelId="{7D34037E-B1A7-41FB-B083-69C52414CD03}" type="presOf" srcId="{10891F44-F43C-44C2-AF1B-A33D7E981356}" destId="{24C149C4-AC29-46F4-9A9D-54BAED81FAC5}" srcOrd="0" destOrd="0" presId="urn:microsoft.com/office/officeart/2005/8/layout/radial1"/>
    <dgm:cxn modelId="{5FB7557F-0C1F-4C3E-A2F4-66842C47A4B7}" srcId="{2ACBF091-D84E-4EFF-93AA-040727777186}" destId="{B705C2AD-4EDB-4316-A58D-B8F432AC78C8}" srcOrd="0" destOrd="0" parTransId="{FD4A1A09-E158-4E04-9A40-7826C434004E}" sibTransId="{9621F698-FB92-49B8-BB46-9EC3077B03EB}"/>
    <dgm:cxn modelId="{164D7085-A167-443A-8275-FA9AEA0BFFD5}" type="presOf" srcId="{E92F7DA5-FC17-4AB7-B2A1-7C0C7DB7032F}" destId="{AA6AB399-E86A-4E01-BA96-0333BE7F0B2E}" srcOrd="1" destOrd="0" presId="urn:microsoft.com/office/officeart/2005/8/layout/radial1"/>
    <dgm:cxn modelId="{8EEAA386-621E-4286-91C4-46065AEFC3C5}" type="presOf" srcId="{FD4A1A09-E158-4E04-9A40-7826C434004E}" destId="{CD0BB94F-A3E4-4EEB-9886-83E66819EBDA}" srcOrd="0" destOrd="0" presId="urn:microsoft.com/office/officeart/2005/8/layout/radial1"/>
    <dgm:cxn modelId="{26078A8E-C1DB-4908-9617-121A340D3A4E}" type="presOf" srcId="{ACA0C9BE-B483-4BD7-9057-134D0C8FE211}" destId="{3E0A5BF1-191F-460C-BBCC-BCB726EAA8FC}" srcOrd="1" destOrd="0" presId="urn:microsoft.com/office/officeart/2005/8/layout/radial1"/>
    <dgm:cxn modelId="{2E802CA8-24EC-4C46-ACDD-ED600E5D871E}" srcId="{D61C2345-B88A-467C-A8DF-992F9AEEAC7B}" destId="{2ACBF091-D84E-4EFF-93AA-040727777186}" srcOrd="0" destOrd="0" parTransId="{5D850820-9C97-4B1E-B08C-40AE9A7E63B5}" sibTransId="{C99EBA95-1EA1-4EE4-802B-2D1A8AAD4943}"/>
    <dgm:cxn modelId="{70F65EBA-6DA6-4A06-95AA-91EB56BB5003}" type="presOf" srcId="{E92F7DA5-FC17-4AB7-B2A1-7C0C7DB7032F}" destId="{5BDF0C68-2524-4B45-ADA4-8B3C05366E6B}" srcOrd="0" destOrd="0" presId="urn:microsoft.com/office/officeart/2005/8/layout/radial1"/>
    <dgm:cxn modelId="{ED3165CD-715D-4FDA-B1F9-691BAD2B6270}" type="presOf" srcId="{DB34CC02-42BF-4FEF-9C72-122317B1AF09}" destId="{AA22B58C-923C-4BB7-BBB2-B3840F80F1CF}" srcOrd="0" destOrd="0" presId="urn:microsoft.com/office/officeart/2005/8/layout/radial1"/>
    <dgm:cxn modelId="{6E23A9D4-0F1C-4AE1-83BE-57CD720D2C54}" type="presOf" srcId="{CCFFBEEA-321B-4E22-AF10-46EF260F3D7D}" destId="{B56F1CBF-27E3-45B5-A970-81CF57BB4CD3}" srcOrd="0" destOrd="0" presId="urn:microsoft.com/office/officeart/2005/8/layout/radial1"/>
    <dgm:cxn modelId="{A69E7AD7-C639-4742-B3FF-528B1BA37AFC}" srcId="{2ACBF091-D84E-4EFF-93AA-040727777186}" destId="{10891F44-F43C-44C2-AF1B-A33D7E981356}" srcOrd="6" destOrd="0" parTransId="{63AF20CC-DB7C-4507-BE26-6586C1E86C81}" sibTransId="{4CE25821-A4D9-4D9D-8563-209E29E95B4D}"/>
    <dgm:cxn modelId="{35702BE0-508D-411F-86FD-DCD9B2524B8E}" srcId="{2ACBF091-D84E-4EFF-93AA-040727777186}" destId="{016FBDEE-589D-4812-821C-2CAF83418611}" srcOrd="5" destOrd="0" parTransId="{ACA0C9BE-B483-4BD7-9057-134D0C8FE211}" sibTransId="{4CDAB1C1-4DB5-45C3-9CFE-86DDFACCDD7A}"/>
    <dgm:cxn modelId="{37C9C7E5-F636-485C-B05F-95DEE981DF2B}" type="presOf" srcId="{D88851EE-A62D-4D6F-86FD-5B28B3310FDE}" destId="{29E21F2D-1F12-430B-BFF5-796C0BFA874F}" srcOrd="1" destOrd="0" presId="urn:microsoft.com/office/officeart/2005/8/layout/radial1"/>
    <dgm:cxn modelId="{B1D88AF5-BC47-4217-9471-4CB2163531C5}" srcId="{2ACBF091-D84E-4EFF-93AA-040727777186}" destId="{CCFFBEEA-321B-4E22-AF10-46EF260F3D7D}" srcOrd="3" destOrd="0" parTransId="{D88851EE-A62D-4D6F-86FD-5B28B3310FDE}" sibTransId="{99E5E44A-F340-4874-A33B-A07C41686F7C}"/>
    <dgm:cxn modelId="{8118F2F5-679C-43A6-ABEC-C7676BD0AC5D}" type="presOf" srcId="{2ACBF091-D84E-4EFF-93AA-040727777186}" destId="{E97D5C78-33AC-4781-9879-9DD1F8F70A8D}" srcOrd="0" destOrd="0" presId="urn:microsoft.com/office/officeart/2005/8/layout/radial1"/>
    <dgm:cxn modelId="{607EE51A-22D9-41C7-8E1B-6A991C5EAF10}" type="presParOf" srcId="{1D353ADB-051A-4DC3-A463-044E93D6643B}" destId="{E97D5C78-33AC-4781-9879-9DD1F8F70A8D}" srcOrd="0" destOrd="0" presId="urn:microsoft.com/office/officeart/2005/8/layout/radial1"/>
    <dgm:cxn modelId="{2F8FBAC1-5D08-4F42-A74C-522559A4DF3A}" type="presParOf" srcId="{1D353ADB-051A-4DC3-A463-044E93D6643B}" destId="{CD0BB94F-A3E4-4EEB-9886-83E66819EBDA}" srcOrd="1" destOrd="0" presId="urn:microsoft.com/office/officeart/2005/8/layout/radial1"/>
    <dgm:cxn modelId="{80ECC9BB-3BDE-4085-8C12-7BB27003155C}" type="presParOf" srcId="{CD0BB94F-A3E4-4EEB-9886-83E66819EBDA}" destId="{444A1BE7-109C-432D-A4F9-08017856A984}" srcOrd="0" destOrd="0" presId="urn:microsoft.com/office/officeart/2005/8/layout/radial1"/>
    <dgm:cxn modelId="{24166FA2-3E95-428E-B278-BFC6747CE97E}" type="presParOf" srcId="{1D353ADB-051A-4DC3-A463-044E93D6643B}" destId="{75ACDA95-CBAA-42AF-AD46-BCE53D6F67D5}" srcOrd="2" destOrd="0" presId="urn:microsoft.com/office/officeart/2005/8/layout/radial1"/>
    <dgm:cxn modelId="{1C243C0D-BB1A-4324-A8C1-921C06CD4CEB}" type="presParOf" srcId="{1D353ADB-051A-4DC3-A463-044E93D6643B}" destId="{5BDF0C68-2524-4B45-ADA4-8B3C05366E6B}" srcOrd="3" destOrd="0" presId="urn:microsoft.com/office/officeart/2005/8/layout/radial1"/>
    <dgm:cxn modelId="{9696B144-871F-4ADD-AF60-19C5921306CC}" type="presParOf" srcId="{5BDF0C68-2524-4B45-ADA4-8B3C05366E6B}" destId="{AA6AB399-E86A-4E01-BA96-0333BE7F0B2E}" srcOrd="0" destOrd="0" presId="urn:microsoft.com/office/officeart/2005/8/layout/radial1"/>
    <dgm:cxn modelId="{8593CC79-E036-4E77-89C6-DED950D11ED8}" type="presParOf" srcId="{1D353ADB-051A-4DC3-A463-044E93D6643B}" destId="{4F002B1A-419D-4EE6-8E55-64EC3F33E997}" srcOrd="4" destOrd="0" presId="urn:microsoft.com/office/officeart/2005/8/layout/radial1"/>
    <dgm:cxn modelId="{D10F1EDD-5556-4111-9BBF-595F414DC96C}" type="presParOf" srcId="{1D353ADB-051A-4DC3-A463-044E93D6643B}" destId="{F262D72A-5C6C-4A43-ABCB-F82DEA097AD2}" srcOrd="5" destOrd="0" presId="urn:microsoft.com/office/officeart/2005/8/layout/radial1"/>
    <dgm:cxn modelId="{F50E3DA5-BA28-42FD-ABB0-7A8EAE872B42}" type="presParOf" srcId="{F262D72A-5C6C-4A43-ABCB-F82DEA097AD2}" destId="{290E0C03-BC03-4F7A-841F-1EBE6936F027}" srcOrd="0" destOrd="0" presId="urn:microsoft.com/office/officeart/2005/8/layout/radial1"/>
    <dgm:cxn modelId="{19220225-1D5B-44F2-90D7-EB75D056346C}" type="presParOf" srcId="{1D353ADB-051A-4DC3-A463-044E93D6643B}" destId="{172F0A16-69E6-48D6-969D-883F9BED00AB}" srcOrd="6" destOrd="0" presId="urn:microsoft.com/office/officeart/2005/8/layout/radial1"/>
    <dgm:cxn modelId="{C5100703-8FA4-43DC-BFFA-0721549E7148}" type="presParOf" srcId="{1D353ADB-051A-4DC3-A463-044E93D6643B}" destId="{59381581-C69B-47D2-A7E5-D69035CDDC0A}" srcOrd="7" destOrd="0" presId="urn:microsoft.com/office/officeart/2005/8/layout/radial1"/>
    <dgm:cxn modelId="{5C75D674-7D22-493E-86AC-BE5B11D56B59}" type="presParOf" srcId="{59381581-C69B-47D2-A7E5-D69035CDDC0A}" destId="{29E21F2D-1F12-430B-BFF5-796C0BFA874F}" srcOrd="0" destOrd="0" presId="urn:microsoft.com/office/officeart/2005/8/layout/radial1"/>
    <dgm:cxn modelId="{5F3009D6-D387-40BC-941E-A3F0006E33A9}" type="presParOf" srcId="{1D353ADB-051A-4DC3-A463-044E93D6643B}" destId="{B56F1CBF-27E3-45B5-A970-81CF57BB4CD3}" srcOrd="8" destOrd="0" presId="urn:microsoft.com/office/officeart/2005/8/layout/radial1"/>
    <dgm:cxn modelId="{6CABBD7B-DF08-4B0D-8F72-FA3784D6F979}" type="presParOf" srcId="{1D353ADB-051A-4DC3-A463-044E93D6643B}" destId="{F86ED9FB-9914-4B43-9C11-61D988EE8914}" srcOrd="9" destOrd="0" presId="urn:microsoft.com/office/officeart/2005/8/layout/radial1"/>
    <dgm:cxn modelId="{784DB59E-4C57-45B7-8A3B-BDA2F1EA6F78}" type="presParOf" srcId="{F86ED9FB-9914-4B43-9C11-61D988EE8914}" destId="{A9C38DFD-321B-42B8-85F4-2E2C9841C6C1}" srcOrd="0" destOrd="0" presId="urn:microsoft.com/office/officeart/2005/8/layout/radial1"/>
    <dgm:cxn modelId="{3ADBF587-3541-4508-8430-88715CD06097}" type="presParOf" srcId="{1D353ADB-051A-4DC3-A463-044E93D6643B}" destId="{AA22B58C-923C-4BB7-BBB2-B3840F80F1CF}" srcOrd="10" destOrd="0" presId="urn:microsoft.com/office/officeart/2005/8/layout/radial1"/>
    <dgm:cxn modelId="{E5ED55B9-EB44-45A5-ABF2-E925B21D3F42}" type="presParOf" srcId="{1D353ADB-051A-4DC3-A463-044E93D6643B}" destId="{66E2AA98-1B11-4966-AF2A-12DA83702186}" srcOrd="11" destOrd="0" presId="urn:microsoft.com/office/officeart/2005/8/layout/radial1"/>
    <dgm:cxn modelId="{D975C7C1-14E5-4F0F-8BCC-321D6149892E}" type="presParOf" srcId="{66E2AA98-1B11-4966-AF2A-12DA83702186}" destId="{3E0A5BF1-191F-460C-BBCC-BCB726EAA8FC}" srcOrd="0" destOrd="0" presId="urn:microsoft.com/office/officeart/2005/8/layout/radial1"/>
    <dgm:cxn modelId="{82145019-2C39-4477-963A-3534534DED60}" type="presParOf" srcId="{1D353ADB-051A-4DC3-A463-044E93D6643B}" destId="{C112E437-D5BD-4E91-B5D9-A5F002FFFB17}" srcOrd="12" destOrd="0" presId="urn:microsoft.com/office/officeart/2005/8/layout/radial1"/>
    <dgm:cxn modelId="{F4E5DD4B-164B-48B0-B7F9-E47910BFCB6A}" type="presParOf" srcId="{1D353ADB-051A-4DC3-A463-044E93D6643B}" destId="{0F856153-6475-4FC2-A5A2-43DEA481B43F}" srcOrd="13" destOrd="0" presId="urn:microsoft.com/office/officeart/2005/8/layout/radial1"/>
    <dgm:cxn modelId="{46C5F2A0-4BF1-46B5-BA27-20D74B8EDC76}" type="presParOf" srcId="{0F856153-6475-4FC2-A5A2-43DEA481B43F}" destId="{73F5F4C5-84F5-4F60-86BC-0679E9A5AF01}" srcOrd="0" destOrd="0" presId="urn:microsoft.com/office/officeart/2005/8/layout/radial1"/>
    <dgm:cxn modelId="{63CA5B27-26FA-4C82-8654-E20255404E64}" type="presParOf" srcId="{1D353ADB-051A-4DC3-A463-044E93D6643B}" destId="{24C149C4-AC29-46F4-9A9D-54BAED81FAC5}" srcOrd="14"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9B4FC24-3211-4268-848F-756A5B27CAB4}" type="doc">
      <dgm:prSet loTypeId="urn:microsoft.com/office/officeart/2005/8/layout/gear1" loCatId="relationship" qsTypeId="urn:microsoft.com/office/officeart/2005/8/quickstyle/simple1" qsCatId="simple" csTypeId="urn:microsoft.com/office/officeart/2005/8/colors/accent0_3" csCatId="mainScheme" phldr="1"/>
      <dgm:spPr/>
      <dgm:t>
        <a:bodyPr/>
        <a:lstStyle/>
        <a:p>
          <a:endParaRPr lang="en-US"/>
        </a:p>
      </dgm:t>
    </dgm:pt>
    <dgm:pt modelId="{9B843AB0-B2D8-442B-8847-3447E2584FB0}">
      <dgm:prSet phldrT="[Text]"/>
      <dgm:spPr>
        <a:scene3d>
          <a:camera prst="orthographicFront"/>
          <a:lightRig rig="threePt" dir="t"/>
        </a:scene3d>
        <a:sp3d>
          <a:bevelT w="114300" prst="artDeco"/>
        </a:sp3d>
      </dgm:spPr>
      <dgm:t>
        <a:bodyPr/>
        <a:lstStyle/>
        <a:p>
          <a:r>
            <a:rPr lang="en-US" dirty="0">
              <a:latin typeface="Antonio" panose="020B0604020202020204" charset="0"/>
              <a:ea typeface="Roboto" panose="02000000000000000000" pitchFamily="2" charset="0"/>
            </a:rPr>
            <a:t>Budgeting</a:t>
          </a:r>
        </a:p>
      </dgm:t>
    </dgm:pt>
    <dgm:pt modelId="{4D228E81-FB16-4E92-B782-3AD8F3D68165}" type="parTrans" cxnId="{4AAC345D-732B-4028-9CE5-61777A979D76}">
      <dgm:prSet/>
      <dgm:spPr/>
      <dgm:t>
        <a:bodyPr/>
        <a:lstStyle/>
        <a:p>
          <a:endParaRPr lang="en-US">
            <a:solidFill>
              <a:schemeClr val="tx2"/>
            </a:solidFill>
            <a:latin typeface="Antonio" panose="020B0604020202020204" charset="0"/>
            <a:ea typeface="Roboto" panose="02000000000000000000" pitchFamily="2" charset="0"/>
          </a:endParaRPr>
        </a:p>
      </dgm:t>
    </dgm:pt>
    <dgm:pt modelId="{44CF211A-B14A-45A4-91D6-B2CF2EE7BD2C}" type="sibTrans" cxnId="{4AAC345D-732B-4028-9CE5-61777A979D76}">
      <dgm:prSet/>
      <dgm:spPr/>
      <dgm:t>
        <a:bodyPr/>
        <a:lstStyle/>
        <a:p>
          <a:endParaRPr lang="en-US">
            <a:solidFill>
              <a:schemeClr val="tx2"/>
            </a:solidFill>
            <a:latin typeface="Antonio" panose="020B0604020202020204" charset="0"/>
            <a:ea typeface="Roboto" panose="02000000000000000000" pitchFamily="2" charset="0"/>
          </a:endParaRPr>
        </a:p>
      </dgm:t>
    </dgm:pt>
    <dgm:pt modelId="{DC40C2D5-1134-4BF2-A97C-74BF61DF172A}">
      <dgm:prSet phldrT="[Text]"/>
      <dgm:spPr>
        <a:scene3d>
          <a:camera prst="orthographicFront"/>
          <a:lightRig rig="threePt" dir="t"/>
        </a:scene3d>
        <a:sp3d>
          <a:bevelT w="114300" prst="artDeco"/>
        </a:sp3d>
      </dgm:spPr>
      <dgm:t>
        <a:bodyPr/>
        <a:lstStyle/>
        <a:p>
          <a:r>
            <a:rPr lang="en-US" dirty="0">
              <a:latin typeface="Antonio" panose="020B0604020202020204" charset="0"/>
              <a:ea typeface="Roboto" panose="02000000000000000000" pitchFamily="2" charset="0"/>
            </a:rPr>
            <a:t>Forecasting</a:t>
          </a:r>
        </a:p>
      </dgm:t>
    </dgm:pt>
    <dgm:pt modelId="{582A90C5-4560-4ED1-9055-4ABB29C3C48B}" type="parTrans" cxnId="{F0CFEC45-0950-49A1-BE35-778923152A21}">
      <dgm:prSet/>
      <dgm:spPr/>
      <dgm:t>
        <a:bodyPr/>
        <a:lstStyle/>
        <a:p>
          <a:endParaRPr lang="en-US">
            <a:solidFill>
              <a:schemeClr val="tx2"/>
            </a:solidFill>
            <a:latin typeface="Antonio" panose="020B0604020202020204" charset="0"/>
            <a:ea typeface="Roboto" panose="02000000000000000000" pitchFamily="2" charset="0"/>
          </a:endParaRPr>
        </a:p>
      </dgm:t>
    </dgm:pt>
    <dgm:pt modelId="{0C8F0345-3EEB-407C-B5E3-01810076EF5F}" type="sibTrans" cxnId="{F0CFEC45-0950-49A1-BE35-778923152A21}">
      <dgm:prSet/>
      <dgm:spPr/>
      <dgm:t>
        <a:bodyPr/>
        <a:lstStyle/>
        <a:p>
          <a:endParaRPr lang="en-US">
            <a:solidFill>
              <a:schemeClr val="tx2"/>
            </a:solidFill>
            <a:latin typeface="Antonio" panose="020B0604020202020204" charset="0"/>
            <a:ea typeface="Roboto" panose="02000000000000000000" pitchFamily="2" charset="0"/>
          </a:endParaRPr>
        </a:p>
      </dgm:t>
    </dgm:pt>
    <dgm:pt modelId="{E01DEEB1-B32A-4C5E-9F31-C208371C3ECC}">
      <dgm:prSet phldrT="[Text]"/>
      <dgm:spPr>
        <a:scene3d>
          <a:camera prst="orthographicFront"/>
          <a:lightRig rig="threePt" dir="t"/>
        </a:scene3d>
        <a:sp3d>
          <a:bevelT w="114300" prst="artDeco"/>
        </a:sp3d>
      </dgm:spPr>
      <dgm:t>
        <a:bodyPr/>
        <a:lstStyle/>
        <a:p>
          <a:r>
            <a:rPr lang="en-US" dirty="0">
              <a:latin typeface="Antonio" panose="020B0604020202020204" charset="0"/>
              <a:ea typeface="Roboto" panose="02000000000000000000" pitchFamily="2" charset="0"/>
            </a:rPr>
            <a:t>FIN-REP</a:t>
          </a:r>
        </a:p>
      </dgm:t>
    </dgm:pt>
    <dgm:pt modelId="{D6AF09A9-4CDC-4444-B562-9312D9F5A4A1}" type="sibTrans" cxnId="{FF030BA0-55D4-4663-B71F-F63F75DF78FF}">
      <dgm:prSet/>
      <dgm:spPr/>
      <dgm:t>
        <a:bodyPr/>
        <a:lstStyle/>
        <a:p>
          <a:endParaRPr lang="en-US">
            <a:solidFill>
              <a:schemeClr val="tx2"/>
            </a:solidFill>
            <a:latin typeface="Antonio" panose="020B0604020202020204" charset="0"/>
            <a:ea typeface="Roboto" panose="02000000000000000000" pitchFamily="2" charset="0"/>
          </a:endParaRPr>
        </a:p>
      </dgm:t>
    </dgm:pt>
    <dgm:pt modelId="{9BB79506-0CB0-448B-B30B-8A3A37A4FFBD}" type="parTrans" cxnId="{FF030BA0-55D4-4663-B71F-F63F75DF78FF}">
      <dgm:prSet/>
      <dgm:spPr/>
      <dgm:t>
        <a:bodyPr/>
        <a:lstStyle/>
        <a:p>
          <a:endParaRPr lang="en-US">
            <a:solidFill>
              <a:schemeClr val="tx2"/>
            </a:solidFill>
            <a:latin typeface="Antonio" panose="020B0604020202020204" charset="0"/>
            <a:ea typeface="Roboto" panose="02000000000000000000" pitchFamily="2" charset="0"/>
          </a:endParaRPr>
        </a:p>
      </dgm:t>
    </dgm:pt>
    <dgm:pt modelId="{B8E095A2-BF08-4079-836D-3058B358259E}" type="pres">
      <dgm:prSet presAssocID="{F9B4FC24-3211-4268-848F-756A5B27CAB4}" presName="composite" presStyleCnt="0">
        <dgm:presLayoutVars>
          <dgm:chMax val="3"/>
          <dgm:animLvl val="lvl"/>
          <dgm:resizeHandles val="exact"/>
        </dgm:presLayoutVars>
      </dgm:prSet>
      <dgm:spPr/>
    </dgm:pt>
    <dgm:pt modelId="{11505238-410E-422A-80F7-8AC1712C6EB4}" type="pres">
      <dgm:prSet presAssocID="{9B843AB0-B2D8-442B-8847-3447E2584FB0}" presName="gear1" presStyleLbl="node1" presStyleIdx="0" presStyleCnt="3" custLinFactNeighborX="469" custLinFactNeighborY="3327">
        <dgm:presLayoutVars>
          <dgm:chMax val="1"/>
          <dgm:bulletEnabled val="1"/>
        </dgm:presLayoutVars>
      </dgm:prSet>
      <dgm:spPr/>
    </dgm:pt>
    <dgm:pt modelId="{F1F2C5E0-EBD3-44F4-8A59-75F7C4066AC6}" type="pres">
      <dgm:prSet presAssocID="{9B843AB0-B2D8-442B-8847-3447E2584FB0}" presName="gear1srcNode" presStyleLbl="node1" presStyleIdx="0" presStyleCnt="3"/>
      <dgm:spPr/>
    </dgm:pt>
    <dgm:pt modelId="{A0EEBE99-5533-4F16-9264-36F615EA9642}" type="pres">
      <dgm:prSet presAssocID="{9B843AB0-B2D8-442B-8847-3447E2584FB0}" presName="gear1dstNode" presStyleLbl="node1" presStyleIdx="0" presStyleCnt="3"/>
      <dgm:spPr/>
    </dgm:pt>
    <dgm:pt modelId="{CB437173-543B-44D2-ACC4-DAE23ADF9D2B}" type="pres">
      <dgm:prSet presAssocID="{DC40C2D5-1134-4BF2-A97C-74BF61DF172A}" presName="gear2" presStyleLbl="node1" presStyleIdx="1" presStyleCnt="3">
        <dgm:presLayoutVars>
          <dgm:chMax val="1"/>
          <dgm:bulletEnabled val="1"/>
        </dgm:presLayoutVars>
      </dgm:prSet>
      <dgm:spPr/>
    </dgm:pt>
    <dgm:pt modelId="{B30F6AB9-59D2-4311-9F92-C128DF65C848}" type="pres">
      <dgm:prSet presAssocID="{DC40C2D5-1134-4BF2-A97C-74BF61DF172A}" presName="gear2srcNode" presStyleLbl="node1" presStyleIdx="1" presStyleCnt="3"/>
      <dgm:spPr/>
    </dgm:pt>
    <dgm:pt modelId="{51623AD9-0271-44F6-BB81-13580718C113}" type="pres">
      <dgm:prSet presAssocID="{DC40C2D5-1134-4BF2-A97C-74BF61DF172A}" presName="gear2dstNode" presStyleLbl="node1" presStyleIdx="1" presStyleCnt="3"/>
      <dgm:spPr/>
    </dgm:pt>
    <dgm:pt modelId="{83E845EC-8F3F-4150-936F-B7314FD1BE12}" type="pres">
      <dgm:prSet presAssocID="{E01DEEB1-B32A-4C5E-9F31-C208371C3ECC}" presName="gear3" presStyleLbl="node1" presStyleIdx="2" presStyleCnt="3"/>
      <dgm:spPr/>
    </dgm:pt>
    <dgm:pt modelId="{CECF802D-0C43-4236-BE29-D35A3E22B315}" type="pres">
      <dgm:prSet presAssocID="{E01DEEB1-B32A-4C5E-9F31-C208371C3ECC}" presName="gear3tx" presStyleLbl="node1" presStyleIdx="2" presStyleCnt="3">
        <dgm:presLayoutVars>
          <dgm:chMax val="1"/>
          <dgm:bulletEnabled val="1"/>
        </dgm:presLayoutVars>
      </dgm:prSet>
      <dgm:spPr/>
    </dgm:pt>
    <dgm:pt modelId="{B0236D63-6541-4381-BEFA-C2C093B6A362}" type="pres">
      <dgm:prSet presAssocID="{E01DEEB1-B32A-4C5E-9F31-C208371C3ECC}" presName="gear3srcNode" presStyleLbl="node1" presStyleIdx="2" presStyleCnt="3"/>
      <dgm:spPr/>
    </dgm:pt>
    <dgm:pt modelId="{387159B0-E90C-46C4-83EC-3469449FC37B}" type="pres">
      <dgm:prSet presAssocID="{E01DEEB1-B32A-4C5E-9F31-C208371C3ECC}" presName="gear3dstNode" presStyleLbl="node1" presStyleIdx="2" presStyleCnt="3"/>
      <dgm:spPr/>
    </dgm:pt>
    <dgm:pt modelId="{634A3D48-C5F3-4B33-AA31-7A2FC41F0556}" type="pres">
      <dgm:prSet presAssocID="{44CF211A-B14A-45A4-91D6-B2CF2EE7BD2C}" presName="connector1" presStyleLbl="sibTrans2D1" presStyleIdx="0" presStyleCnt="3"/>
      <dgm:spPr/>
    </dgm:pt>
    <dgm:pt modelId="{BA5E5328-CFC8-4473-922D-83E86FFE94E2}" type="pres">
      <dgm:prSet presAssocID="{0C8F0345-3EEB-407C-B5E3-01810076EF5F}" presName="connector2" presStyleLbl="sibTrans2D1" presStyleIdx="1" presStyleCnt="3"/>
      <dgm:spPr/>
    </dgm:pt>
    <dgm:pt modelId="{3A74AF18-4353-4ECB-911F-71248F29C038}" type="pres">
      <dgm:prSet presAssocID="{D6AF09A9-4CDC-4444-B562-9312D9F5A4A1}" presName="connector3" presStyleLbl="sibTrans2D1" presStyleIdx="2" presStyleCnt="3"/>
      <dgm:spPr/>
    </dgm:pt>
  </dgm:ptLst>
  <dgm:cxnLst>
    <dgm:cxn modelId="{7CD3AE00-69F2-4D49-A308-62E2212C8E1C}" type="presOf" srcId="{F9B4FC24-3211-4268-848F-756A5B27CAB4}" destId="{B8E095A2-BF08-4079-836D-3058B358259E}" srcOrd="0" destOrd="0" presId="urn:microsoft.com/office/officeart/2005/8/layout/gear1"/>
    <dgm:cxn modelId="{EAAA7408-50A0-4D11-B268-34B961DB58EA}" type="presOf" srcId="{0C8F0345-3EEB-407C-B5E3-01810076EF5F}" destId="{BA5E5328-CFC8-4473-922D-83E86FFE94E2}" srcOrd="0" destOrd="0" presId="urn:microsoft.com/office/officeart/2005/8/layout/gear1"/>
    <dgm:cxn modelId="{A37E3E1C-C045-401F-9DEB-DD829194BAE4}" type="presOf" srcId="{9B843AB0-B2D8-442B-8847-3447E2584FB0}" destId="{A0EEBE99-5533-4F16-9264-36F615EA9642}" srcOrd="2" destOrd="0" presId="urn:microsoft.com/office/officeart/2005/8/layout/gear1"/>
    <dgm:cxn modelId="{0A662A3C-4AA1-45FD-8666-FC85B4CD02B7}" type="presOf" srcId="{D6AF09A9-4CDC-4444-B562-9312D9F5A4A1}" destId="{3A74AF18-4353-4ECB-911F-71248F29C038}" srcOrd="0" destOrd="0" presId="urn:microsoft.com/office/officeart/2005/8/layout/gear1"/>
    <dgm:cxn modelId="{4AAC345D-732B-4028-9CE5-61777A979D76}" srcId="{F9B4FC24-3211-4268-848F-756A5B27CAB4}" destId="{9B843AB0-B2D8-442B-8847-3447E2584FB0}" srcOrd="0" destOrd="0" parTransId="{4D228E81-FB16-4E92-B782-3AD8F3D68165}" sibTransId="{44CF211A-B14A-45A4-91D6-B2CF2EE7BD2C}"/>
    <dgm:cxn modelId="{5AAD3E5D-AE05-4504-BEBB-2580CA5E61F3}" type="presOf" srcId="{44CF211A-B14A-45A4-91D6-B2CF2EE7BD2C}" destId="{634A3D48-C5F3-4B33-AA31-7A2FC41F0556}" srcOrd="0" destOrd="0" presId="urn:microsoft.com/office/officeart/2005/8/layout/gear1"/>
    <dgm:cxn modelId="{CB012E44-EC78-40C8-8771-8080240D62E6}" type="presOf" srcId="{E01DEEB1-B32A-4C5E-9F31-C208371C3ECC}" destId="{B0236D63-6541-4381-BEFA-C2C093B6A362}" srcOrd="2" destOrd="0" presId="urn:microsoft.com/office/officeart/2005/8/layout/gear1"/>
    <dgm:cxn modelId="{F0CFEC45-0950-49A1-BE35-778923152A21}" srcId="{F9B4FC24-3211-4268-848F-756A5B27CAB4}" destId="{DC40C2D5-1134-4BF2-A97C-74BF61DF172A}" srcOrd="1" destOrd="0" parTransId="{582A90C5-4560-4ED1-9055-4ABB29C3C48B}" sibTransId="{0C8F0345-3EEB-407C-B5E3-01810076EF5F}"/>
    <dgm:cxn modelId="{77E6D78A-21E1-4539-864E-C6E05E1B1FA5}" type="presOf" srcId="{DC40C2D5-1134-4BF2-A97C-74BF61DF172A}" destId="{B30F6AB9-59D2-4311-9F92-C128DF65C848}" srcOrd="1" destOrd="0" presId="urn:microsoft.com/office/officeart/2005/8/layout/gear1"/>
    <dgm:cxn modelId="{FF030BA0-55D4-4663-B71F-F63F75DF78FF}" srcId="{F9B4FC24-3211-4268-848F-756A5B27CAB4}" destId="{E01DEEB1-B32A-4C5E-9F31-C208371C3ECC}" srcOrd="2" destOrd="0" parTransId="{9BB79506-0CB0-448B-B30B-8A3A37A4FFBD}" sibTransId="{D6AF09A9-4CDC-4444-B562-9312D9F5A4A1}"/>
    <dgm:cxn modelId="{7617B9B8-5EF0-4B75-B439-FB79C7020360}" type="presOf" srcId="{DC40C2D5-1134-4BF2-A97C-74BF61DF172A}" destId="{51623AD9-0271-44F6-BB81-13580718C113}" srcOrd="2" destOrd="0" presId="urn:microsoft.com/office/officeart/2005/8/layout/gear1"/>
    <dgm:cxn modelId="{ABBF30E1-220E-4E89-BC3E-7DE603A323F5}" type="presOf" srcId="{DC40C2D5-1134-4BF2-A97C-74BF61DF172A}" destId="{CB437173-543B-44D2-ACC4-DAE23ADF9D2B}" srcOrd="0" destOrd="0" presId="urn:microsoft.com/office/officeart/2005/8/layout/gear1"/>
    <dgm:cxn modelId="{48B5A0E3-E433-4E08-974E-7F9B82E94A4D}" type="presOf" srcId="{E01DEEB1-B32A-4C5E-9F31-C208371C3ECC}" destId="{83E845EC-8F3F-4150-936F-B7314FD1BE12}" srcOrd="0" destOrd="0" presId="urn:microsoft.com/office/officeart/2005/8/layout/gear1"/>
    <dgm:cxn modelId="{B262E8E4-6510-4FA6-ADD6-EA6E59DF2AFB}" type="presOf" srcId="{9B843AB0-B2D8-442B-8847-3447E2584FB0}" destId="{11505238-410E-422A-80F7-8AC1712C6EB4}" srcOrd="0" destOrd="0" presId="urn:microsoft.com/office/officeart/2005/8/layout/gear1"/>
    <dgm:cxn modelId="{E3F7B4E6-4414-4C21-8644-86254C68A8F0}" type="presOf" srcId="{E01DEEB1-B32A-4C5E-9F31-C208371C3ECC}" destId="{CECF802D-0C43-4236-BE29-D35A3E22B315}" srcOrd="1" destOrd="0" presId="urn:microsoft.com/office/officeart/2005/8/layout/gear1"/>
    <dgm:cxn modelId="{E9BFCAE9-D546-4EE0-A6C4-914B174B25BB}" type="presOf" srcId="{9B843AB0-B2D8-442B-8847-3447E2584FB0}" destId="{F1F2C5E0-EBD3-44F4-8A59-75F7C4066AC6}" srcOrd="1" destOrd="0" presId="urn:microsoft.com/office/officeart/2005/8/layout/gear1"/>
    <dgm:cxn modelId="{57FE4EF5-B073-4EFD-A9F6-AD546094C549}" type="presOf" srcId="{E01DEEB1-B32A-4C5E-9F31-C208371C3ECC}" destId="{387159B0-E90C-46C4-83EC-3469449FC37B}" srcOrd="3" destOrd="0" presId="urn:microsoft.com/office/officeart/2005/8/layout/gear1"/>
    <dgm:cxn modelId="{32BD5956-826F-4119-A706-99048AD338CE}" type="presParOf" srcId="{B8E095A2-BF08-4079-836D-3058B358259E}" destId="{11505238-410E-422A-80F7-8AC1712C6EB4}" srcOrd="0" destOrd="0" presId="urn:microsoft.com/office/officeart/2005/8/layout/gear1"/>
    <dgm:cxn modelId="{00B4AD17-B8BA-46C0-9A60-A19D4115299F}" type="presParOf" srcId="{B8E095A2-BF08-4079-836D-3058B358259E}" destId="{F1F2C5E0-EBD3-44F4-8A59-75F7C4066AC6}" srcOrd="1" destOrd="0" presId="urn:microsoft.com/office/officeart/2005/8/layout/gear1"/>
    <dgm:cxn modelId="{9C4C389E-4E0B-421B-A12B-83041A2C2158}" type="presParOf" srcId="{B8E095A2-BF08-4079-836D-3058B358259E}" destId="{A0EEBE99-5533-4F16-9264-36F615EA9642}" srcOrd="2" destOrd="0" presId="urn:microsoft.com/office/officeart/2005/8/layout/gear1"/>
    <dgm:cxn modelId="{A2364F40-0951-484D-A975-9DF9E35ED419}" type="presParOf" srcId="{B8E095A2-BF08-4079-836D-3058B358259E}" destId="{CB437173-543B-44D2-ACC4-DAE23ADF9D2B}" srcOrd="3" destOrd="0" presId="urn:microsoft.com/office/officeart/2005/8/layout/gear1"/>
    <dgm:cxn modelId="{7EF04CCA-139F-4A1B-B683-2B5C138C75CE}" type="presParOf" srcId="{B8E095A2-BF08-4079-836D-3058B358259E}" destId="{B30F6AB9-59D2-4311-9F92-C128DF65C848}" srcOrd="4" destOrd="0" presId="urn:microsoft.com/office/officeart/2005/8/layout/gear1"/>
    <dgm:cxn modelId="{33066FAE-7559-4DC5-9BB4-D2251B635CF1}" type="presParOf" srcId="{B8E095A2-BF08-4079-836D-3058B358259E}" destId="{51623AD9-0271-44F6-BB81-13580718C113}" srcOrd="5" destOrd="0" presId="urn:microsoft.com/office/officeart/2005/8/layout/gear1"/>
    <dgm:cxn modelId="{0768B17F-65C0-4214-A3E5-D42DAAADF402}" type="presParOf" srcId="{B8E095A2-BF08-4079-836D-3058B358259E}" destId="{83E845EC-8F3F-4150-936F-B7314FD1BE12}" srcOrd="6" destOrd="0" presId="urn:microsoft.com/office/officeart/2005/8/layout/gear1"/>
    <dgm:cxn modelId="{B6B805F8-C1A7-404E-B90D-132A8A3FE7FB}" type="presParOf" srcId="{B8E095A2-BF08-4079-836D-3058B358259E}" destId="{CECF802D-0C43-4236-BE29-D35A3E22B315}" srcOrd="7" destOrd="0" presId="urn:microsoft.com/office/officeart/2005/8/layout/gear1"/>
    <dgm:cxn modelId="{7DEF59E3-090C-49A4-BDB2-904D172100EB}" type="presParOf" srcId="{B8E095A2-BF08-4079-836D-3058B358259E}" destId="{B0236D63-6541-4381-BEFA-C2C093B6A362}" srcOrd="8" destOrd="0" presId="urn:microsoft.com/office/officeart/2005/8/layout/gear1"/>
    <dgm:cxn modelId="{367A05B4-5726-4414-A809-EDBFBFCB383E}" type="presParOf" srcId="{B8E095A2-BF08-4079-836D-3058B358259E}" destId="{387159B0-E90C-46C4-83EC-3469449FC37B}" srcOrd="9" destOrd="0" presId="urn:microsoft.com/office/officeart/2005/8/layout/gear1"/>
    <dgm:cxn modelId="{462EEC07-1CC0-4F37-8864-E15746329065}" type="presParOf" srcId="{B8E095A2-BF08-4079-836D-3058B358259E}" destId="{634A3D48-C5F3-4B33-AA31-7A2FC41F0556}" srcOrd="10" destOrd="0" presId="urn:microsoft.com/office/officeart/2005/8/layout/gear1"/>
    <dgm:cxn modelId="{0837CD30-C5BF-40B2-973B-EEAAAA39EB8D}" type="presParOf" srcId="{B8E095A2-BF08-4079-836D-3058B358259E}" destId="{BA5E5328-CFC8-4473-922D-83E86FFE94E2}" srcOrd="11" destOrd="0" presId="urn:microsoft.com/office/officeart/2005/8/layout/gear1"/>
    <dgm:cxn modelId="{669E5F38-4DBD-41AD-B684-E33CA62B53D1}" type="presParOf" srcId="{B8E095A2-BF08-4079-836D-3058B358259E}" destId="{3A74AF18-4353-4ECB-911F-71248F29C038}" srcOrd="12" destOrd="0" presId="urn:microsoft.com/office/officeart/2005/8/layout/gear1"/>
  </dgm:cxnLst>
  <dgm:bg>
    <a:effect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6390BDA-7146-4746-A79E-8877F30B46F1}" type="doc">
      <dgm:prSet loTypeId="urn:microsoft.com/office/officeart/2005/8/layout/cycle5" loCatId="cycle" qsTypeId="urn:microsoft.com/office/officeart/2005/8/quickstyle/3d5" qsCatId="3D" csTypeId="urn:microsoft.com/office/officeart/2005/8/colors/accent0_3" csCatId="mainScheme" phldr="1"/>
      <dgm:spPr/>
      <dgm:t>
        <a:bodyPr/>
        <a:lstStyle/>
        <a:p>
          <a:endParaRPr lang="en-US"/>
        </a:p>
      </dgm:t>
    </dgm:pt>
    <dgm:pt modelId="{4DE9EED4-B8FE-4091-945A-DCBD14B9B510}">
      <dgm:prSet phldrT="[Text]"/>
      <dgm:spPr/>
      <dgm:t>
        <a:bodyPr/>
        <a:lstStyle/>
        <a:p>
          <a:r>
            <a:rPr lang="en-US" dirty="0"/>
            <a:t>3/5 Yr Strategic Plan</a:t>
          </a:r>
        </a:p>
      </dgm:t>
    </dgm:pt>
    <dgm:pt modelId="{460758A2-7638-4D67-9ED6-E3605BE7F5F3}" type="parTrans" cxnId="{577179FF-B644-4653-AE87-E27D5BDF3E98}">
      <dgm:prSet/>
      <dgm:spPr/>
      <dgm:t>
        <a:bodyPr/>
        <a:lstStyle/>
        <a:p>
          <a:endParaRPr lang="en-US"/>
        </a:p>
      </dgm:t>
    </dgm:pt>
    <dgm:pt modelId="{A8DB01EE-8552-46C8-A8F3-034E66A2966B}" type="sibTrans" cxnId="{577179FF-B644-4653-AE87-E27D5BDF3E98}">
      <dgm:prSet/>
      <dgm:spPr/>
      <dgm:t>
        <a:bodyPr/>
        <a:lstStyle/>
        <a:p>
          <a:endParaRPr lang="en-US"/>
        </a:p>
      </dgm:t>
    </dgm:pt>
    <dgm:pt modelId="{5BB1D21A-10C4-4B4A-B25C-BCA112A2A7E5}">
      <dgm:prSet phldrT="[Text]"/>
      <dgm:spPr/>
      <dgm:t>
        <a:bodyPr/>
        <a:lstStyle/>
        <a:p>
          <a:r>
            <a:rPr lang="en-US" dirty="0"/>
            <a:t>Annual Operating Plan</a:t>
          </a:r>
        </a:p>
      </dgm:t>
    </dgm:pt>
    <dgm:pt modelId="{19280ED0-8523-444D-9B91-8CB32A5CE156}" type="parTrans" cxnId="{3BE5BDF9-CAAE-4C8C-9E76-60F5726309A8}">
      <dgm:prSet/>
      <dgm:spPr/>
      <dgm:t>
        <a:bodyPr/>
        <a:lstStyle/>
        <a:p>
          <a:endParaRPr lang="en-US"/>
        </a:p>
      </dgm:t>
    </dgm:pt>
    <dgm:pt modelId="{B732F162-D57B-47F0-89AE-02087C33F5AF}" type="sibTrans" cxnId="{3BE5BDF9-CAAE-4C8C-9E76-60F5726309A8}">
      <dgm:prSet/>
      <dgm:spPr/>
      <dgm:t>
        <a:bodyPr/>
        <a:lstStyle/>
        <a:p>
          <a:endParaRPr lang="en-US"/>
        </a:p>
      </dgm:t>
    </dgm:pt>
    <dgm:pt modelId="{DD0C9798-3756-4CB1-A4A7-704A05F50968}">
      <dgm:prSet phldrT="[Text]"/>
      <dgm:spPr/>
      <dgm:t>
        <a:bodyPr/>
        <a:lstStyle/>
        <a:p>
          <a:r>
            <a:rPr lang="en-US" dirty="0"/>
            <a:t>Progress/Financial Reporting</a:t>
          </a:r>
        </a:p>
      </dgm:t>
    </dgm:pt>
    <dgm:pt modelId="{DDE4B485-4E4C-4E07-9123-A1C3D230B5A8}" type="parTrans" cxnId="{70BA3C43-CCCD-4DA2-86C4-583FCBD15857}">
      <dgm:prSet/>
      <dgm:spPr/>
      <dgm:t>
        <a:bodyPr/>
        <a:lstStyle/>
        <a:p>
          <a:endParaRPr lang="en-US"/>
        </a:p>
      </dgm:t>
    </dgm:pt>
    <dgm:pt modelId="{B6E00B7B-BC38-4A12-847C-3AA47E2139D1}" type="sibTrans" cxnId="{70BA3C43-CCCD-4DA2-86C4-583FCBD15857}">
      <dgm:prSet/>
      <dgm:spPr/>
      <dgm:t>
        <a:bodyPr/>
        <a:lstStyle/>
        <a:p>
          <a:endParaRPr lang="en-US"/>
        </a:p>
      </dgm:t>
    </dgm:pt>
    <dgm:pt modelId="{97B3CAC1-4456-43D9-A9BB-BC76B4CF86D7}" type="pres">
      <dgm:prSet presAssocID="{36390BDA-7146-4746-A79E-8877F30B46F1}" presName="cycle" presStyleCnt="0">
        <dgm:presLayoutVars>
          <dgm:dir/>
          <dgm:resizeHandles val="exact"/>
        </dgm:presLayoutVars>
      </dgm:prSet>
      <dgm:spPr/>
    </dgm:pt>
    <dgm:pt modelId="{3D27B38E-4D36-4068-86FB-23344B241705}" type="pres">
      <dgm:prSet presAssocID="{4DE9EED4-B8FE-4091-945A-DCBD14B9B510}" presName="node" presStyleLbl="node1" presStyleIdx="0" presStyleCnt="3">
        <dgm:presLayoutVars>
          <dgm:bulletEnabled val="1"/>
        </dgm:presLayoutVars>
      </dgm:prSet>
      <dgm:spPr/>
    </dgm:pt>
    <dgm:pt modelId="{58EC824E-D468-4032-831C-A12913ACBAD5}" type="pres">
      <dgm:prSet presAssocID="{4DE9EED4-B8FE-4091-945A-DCBD14B9B510}" presName="spNode" presStyleCnt="0"/>
      <dgm:spPr/>
    </dgm:pt>
    <dgm:pt modelId="{ED3F4275-463F-4650-A974-2580432D22F5}" type="pres">
      <dgm:prSet presAssocID="{A8DB01EE-8552-46C8-A8F3-034E66A2966B}" presName="sibTrans" presStyleLbl="sibTrans1D1" presStyleIdx="0" presStyleCnt="3"/>
      <dgm:spPr/>
    </dgm:pt>
    <dgm:pt modelId="{4DAD8867-5A04-4BAB-99A6-4219F0C8F2D1}" type="pres">
      <dgm:prSet presAssocID="{5BB1D21A-10C4-4B4A-B25C-BCA112A2A7E5}" presName="node" presStyleLbl="node1" presStyleIdx="1" presStyleCnt="3">
        <dgm:presLayoutVars>
          <dgm:bulletEnabled val="1"/>
        </dgm:presLayoutVars>
      </dgm:prSet>
      <dgm:spPr/>
    </dgm:pt>
    <dgm:pt modelId="{ABB14B90-848D-4CE6-A030-92ABF49AEF85}" type="pres">
      <dgm:prSet presAssocID="{5BB1D21A-10C4-4B4A-B25C-BCA112A2A7E5}" presName="spNode" presStyleCnt="0"/>
      <dgm:spPr/>
    </dgm:pt>
    <dgm:pt modelId="{95EC0918-A083-4607-BEAF-78D75221EC67}" type="pres">
      <dgm:prSet presAssocID="{B732F162-D57B-47F0-89AE-02087C33F5AF}" presName="sibTrans" presStyleLbl="sibTrans1D1" presStyleIdx="1" presStyleCnt="3"/>
      <dgm:spPr/>
    </dgm:pt>
    <dgm:pt modelId="{A2305359-6578-4325-AB7F-0096C543DF6C}" type="pres">
      <dgm:prSet presAssocID="{DD0C9798-3756-4CB1-A4A7-704A05F50968}" presName="node" presStyleLbl="node1" presStyleIdx="2" presStyleCnt="3">
        <dgm:presLayoutVars>
          <dgm:bulletEnabled val="1"/>
        </dgm:presLayoutVars>
      </dgm:prSet>
      <dgm:spPr/>
    </dgm:pt>
    <dgm:pt modelId="{6BDC55CC-76A4-42FD-B540-74FBAEA2322C}" type="pres">
      <dgm:prSet presAssocID="{DD0C9798-3756-4CB1-A4A7-704A05F50968}" presName="spNode" presStyleCnt="0"/>
      <dgm:spPr/>
    </dgm:pt>
    <dgm:pt modelId="{D4C25833-4D44-421C-9501-B92A9206EBC0}" type="pres">
      <dgm:prSet presAssocID="{B6E00B7B-BC38-4A12-847C-3AA47E2139D1}" presName="sibTrans" presStyleLbl="sibTrans1D1" presStyleIdx="2" presStyleCnt="3"/>
      <dgm:spPr/>
    </dgm:pt>
  </dgm:ptLst>
  <dgm:cxnLst>
    <dgm:cxn modelId="{E047460A-FA46-4D59-A501-906FA7FD33BA}" type="presOf" srcId="{36390BDA-7146-4746-A79E-8877F30B46F1}" destId="{97B3CAC1-4456-43D9-A9BB-BC76B4CF86D7}" srcOrd="0" destOrd="0" presId="urn:microsoft.com/office/officeart/2005/8/layout/cycle5"/>
    <dgm:cxn modelId="{86E9B817-A0CD-46C9-9759-16E2A84A1CF7}" type="presOf" srcId="{4DE9EED4-B8FE-4091-945A-DCBD14B9B510}" destId="{3D27B38E-4D36-4068-86FB-23344B241705}" srcOrd="0" destOrd="0" presId="urn:microsoft.com/office/officeart/2005/8/layout/cycle5"/>
    <dgm:cxn modelId="{1C372628-EB39-4B12-A61C-F700D8629B63}" type="presOf" srcId="{5BB1D21A-10C4-4B4A-B25C-BCA112A2A7E5}" destId="{4DAD8867-5A04-4BAB-99A6-4219F0C8F2D1}" srcOrd="0" destOrd="0" presId="urn:microsoft.com/office/officeart/2005/8/layout/cycle5"/>
    <dgm:cxn modelId="{A6852B5F-1D20-4CE7-9198-4A26399D6EAA}" type="presOf" srcId="{B6E00B7B-BC38-4A12-847C-3AA47E2139D1}" destId="{D4C25833-4D44-421C-9501-B92A9206EBC0}" srcOrd="0" destOrd="0" presId="urn:microsoft.com/office/officeart/2005/8/layout/cycle5"/>
    <dgm:cxn modelId="{70BA3C43-CCCD-4DA2-86C4-583FCBD15857}" srcId="{36390BDA-7146-4746-A79E-8877F30B46F1}" destId="{DD0C9798-3756-4CB1-A4A7-704A05F50968}" srcOrd="2" destOrd="0" parTransId="{DDE4B485-4E4C-4E07-9123-A1C3D230B5A8}" sibTransId="{B6E00B7B-BC38-4A12-847C-3AA47E2139D1}"/>
    <dgm:cxn modelId="{247A3197-C753-4E86-BA69-E166B9E18120}" type="presOf" srcId="{DD0C9798-3756-4CB1-A4A7-704A05F50968}" destId="{A2305359-6578-4325-AB7F-0096C543DF6C}" srcOrd="0" destOrd="0" presId="urn:microsoft.com/office/officeart/2005/8/layout/cycle5"/>
    <dgm:cxn modelId="{6A9E98ED-39EC-463B-AEC4-2557849AB7E6}" type="presOf" srcId="{B732F162-D57B-47F0-89AE-02087C33F5AF}" destId="{95EC0918-A083-4607-BEAF-78D75221EC67}" srcOrd="0" destOrd="0" presId="urn:microsoft.com/office/officeart/2005/8/layout/cycle5"/>
    <dgm:cxn modelId="{3BE5BDF9-CAAE-4C8C-9E76-60F5726309A8}" srcId="{36390BDA-7146-4746-A79E-8877F30B46F1}" destId="{5BB1D21A-10C4-4B4A-B25C-BCA112A2A7E5}" srcOrd="1" destOrd="0" parTransId="{19280ED0-8523-444D-9B91-8CB32A5CE156}" sibTransId="{B732F162-D57B-47F0-89AE-02087C33F5AF}"/>
    <dgm:cxn modelId="{E86473FB-2E60-4F2C-9430-A157FF7DAF04}" type="presOf" srcId="{A8DB01EE-8552-46C8-A8F3-034E66A2966B}" destId="{ED3F4275-463F-4650-A974-2580432D22F5}" srcOrd="0" destOrd="0" presId="urn:microsoft.com/office/officeart/2005/8/layout/cycle5"/>
    <dgm:cxn modelId="{577179FF-B644-4653-AE87-E27D5BDF3E98}" srcId="{36390BDA-7146-4746-A79E-8877F30B46F1}" destId="{4DE9EED4-B8FE-4091-945A-DCBD14B9B510}" srcOrd="0" destOrd="0" parTransId="{460758A2-7638-4D67-9ED6-E3605BE7F5F3}" sibTransId="{A8DB01EE-8552-46C8-A8F3-034E66A2966B}"/>
    <dgm:cxn modelId="{09FEC88F-9584-4CEB-BA4C-6EA89EA5FBD6}" type="presParOf" srcId="{97B3CAC1-4456-43D9-A9BB-BC76B4CF86D7}" destId="{3D27B38E-4D36-4068-86FB-23344B241705}" srcOrd="0" destOrd="0" presId="urn:microsoft.com/office/officeart/2005/8/layout/cycle5"/>
    <dgm:cxn modelId="{4B5ED035-6DE5-4E55-AA57-DD0406E88ED3}" type="presParOf" srcId="{97B3CAC1-4456-43D9-A9BB-BC76B4CF86D7}" destId="{58EC824E-D468-4032-831C-A12913ACBAD5}" srcOrd="1" destOrd="0" presId="urn:microsoft.com/office/officeart/2005/8/layout/cycle5"/>
    <dgm:cxn modelId="{0F3EC37E-2EA3-4239-BA9B-E4E691929DF7}" type="presParOf" srcId="{97B3CAC1-4456-43D9-A9BB-BC76B4CF86D7}" destId="{ED3F4275-463F-4650-A974-2580432D22F5}" srcOrd="2" destOrd="0" presId="urn:microsoft.com/office/officeart/2005/8/layout/cycle5"/>
    <dgm:cxn modelId="{719A8F18-CD34-4EFC-A1A6-7057299D4FBF}" type="presParOf" srcId="{97B3CAC1-4456-43D9-A9BB-BC76B4CF86D7}" destId="{4DAD8867-5A04-4BAB-99A6-4219F0C8F2D1}" srcOrd="3" destOrd="0" presId="urn:microsoft.com/office/officeart/2005/8/layout/cycle5"/>
    <dgm:cxn modelId="{A95D018F-F745-4A2E-928F-089C32126F1D}" type="presParOf" srcId="{97B3CAC1-4456-43D9-A9BB-BC76B4CF86D7}" destId="{ABB14B90-848D-4CE6-A030-92ABF49AEF85}" srcOrd="4" destOrd="0" presId="urn:microsoft.com/office/officeart/2005/8/layout/cycle5"/>
    <dgm:cxn modelId="{2A00AE26-A937-49BC-8C09-C536D21E2C0B}" type="presParOf" srcId="{97B3CAC1-4456-43D9-A9BB-BC76B4CF86D7}" destId="{95EC0918-A083-4607-BEAF-78D75221EC67}" srcOrd="5" destOrd="0" presId="urn:microsoft.com/office/officeart/2005/8/layout/cycle5"/>
    <dgm:cxn modelId="{A8FD5CFB-1E82-4343-BC47-478356A44EF5}" type="presParOf" srcId="{97B3CAC1-4456-43D9-A9BB-BC76B4CF86D7}" destId="{A2305359-6578-4325-AB7F-0096C543DF6C}" srcOrd="6" destOrd="0" presId="urn:microsoft.com/office/officeart/2005/8/layout/cycle5"/>
    <dgm:cxn modelId="{E8E0FBC3-C5B5-4EDF-8792-62A10AEBE4F5}" type="presParOf" srcId="{97B3CAC1-4456-43D9-A9BB-BC76B4CF86D7}" destId="{6BDC55CC-76A4-42FD-B540-74FBAEA2322C}" srcOrd="7" destOrd="0" presId="urn:microsoft.com/office/officeart/2005/8/layout/cycle5"/>
    <dgm:cxn modelId="{DD6112A8-BE7F-4BDD-8994-373888744835}" type="presParOf" srcId="{97B3CAC1-4456-43D9-A9BB-BC76B4CF86D7}" destId="{D4C25833-4D44-421C-9501-B92A9206EBC0}" srcOrd="8"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AB41A68-AA40-489D-B304-65C315C769A4}" type="doc">
      <dgm:prSet loTypeId="urn:microsoft.com/office/officeart/2005/8/layout/lProcess2" loCatId="list" qsTypeId="urn:microsoft.com/office/officeart/2005/8/quickstyle/simple1" qsCatId="simple" csTypeId="urn:microsoft.com/office/officeart/2005/8/colors/accent2_1" csCatId="accent2" phldr="1"/>
      <dgm:spPr/>
      <dgm:t>
        <a:bodyPr/>
        <a:lstStyle/>
        <a:p>
          <a:endParaRPr lang="en-US"/>
        </a:p>
      </dgm:t>
    </dgm:pt>
    <dgm:pt modelId="{8A93AE86-1508-4458-B90C-ED03F77BD697}">
      <dgm:prSet phldrT="[Text]"/>
      <dgm:spPr/>
      <dgm:t>
        <a:bodyPr/>
        <a:lstStyle/>
        <a:p>
          <a:r>
            <a:rPr lang="en-US" b="1" dirty="0"/>
            <a:t>Factors</a:t>
          </a:r>
        </a:p>
      </dgm:t>
    </dgm:pt>
    <dgm:pt modelId="{1142F3F4-9C10-4FCB-93CB-5751AD005C55}" type="parTrans" cxnId="{CED39D31-34C4-4FF7-960C-3ECE29F7B5CF}">
      <dgm:prSet/>
      <dgm:spPr/>
      <dgm:t>
        <a:bodyPr/>
        <a:lstStyle/>
        <a:p>
          <a:endParaRPr lang="en-US"/>
        </a:p>
      </dgm:t>
    </dgm:pt>
    <dgm:pt modelId="{ADAF0D38-62F3-480E-9A25-E2E59225E369}" type="sibTrans" cxnId="{CED39D31-34C4-4FF7-960C-3ECE29F7B5CF}">
      <dgm:prSet/>
      <dgm:spPr/>
      <dgm:t>
        <a:bodyPr/>
        <a:lstStyle/>
        <a:p>
          <a:endParaRPr lang="en-US"/>
        </a:p>
      </dgm:t>
    </dgm:pt>
    <dgm:pt modelId="{EB0B4B82-74B1-4A64-9FC7-07C3E243B87C}">
      <dgm:prSet phldrT="[Text]"/>
      <dgm:spPr>
        <a:solidFill>
          <a:srgbClr val="074356"/>
        </a:solidFill>
        <a:ln>
          <a:solidFill>
            <a:srgbClr val="074356"/>
          </a:solidFill>
        </a:ln>
      </dgm:spPr>
      <dgm:t>
        <a:bodyPr/>
        <a:lstStyle/>
        <a:p>
          <a:r>
            <a:rPr lang="en-US" b="1" dirty="0">
              <a:solidFill>
                <a:schemeClr val="bg1"/>
              </a:solidFill>
            </a:rPr>
            <a:t>Ownership Structure</a:t>
          </a:r>
        </a:p>
      </dgm:t>
    </dgm:pt>
    <dgm:pt modelId="{B152E4AB-852F-4956-B699-72A617055119}" type="parTrans" cxnId="{56F31D7A-4756-4670-BAF9-75AFE82363F6}">
      <dgm:prSet/>
      <dgm:spPr/>
      <dgm:t>
        <a:bodyPr/>
        <a:lstStyle/>
        <a:p>
          <a:endParaRPr lang="en-US"/>
        </a:p>
      </dgm:t>
    </dgm:pt>
    <dgm:pt modelId="{2BE86FFB-4D4C-411C-9EB5-CD673BF23841}" type="sibTrans" cxnId="{56F31D7A-4756-4670-BAF9-75AFE82363F6}">
      <dgm:prSet/>
      <dgm:spPr/>
      <dgm:t>
        <a:bodyPr/>
        <a:lstStyle/>
        <a:p>
          <a:endParaRPr lang="en-US"/>
        </a:p>
      </dgm:t>
    </dgm:pt>
    <dgm:pt modelId="{3C3AA47F-A2A2-40BB-B7BC-3E9CCCB45E45}">
      <dgm:prSet phldrT="[Text]"/>
      <dgm:spPr>
        <a:solidFill>
          <a:srgbClr val="074356"/>
        </a:solidFill>
        <a:ln>
          <a:solidFill>
            <a:srgbClr val="074356"/>
          </a:solidFill>
        </a:ln>
      </dgm:spPr>
      <dgm:t>
        <a:bodyPr/>
        <a:lstStyle/>
        <a:p>
          <a:r>
            <a:rPr lang="en-US" b="1" dirty="0">
              <a:solidFill>
                <a:schemeClr val="bg1"/>
              </a:solidFill>
            </a:rPr>
            <a:t>Revenue Size</a:t>
          </a:r>
        </a:p>
      </dgm:t>
    </dgm:pt>
    <dgm:pt modelId="{71640128-FD1D-41CB-9FB6-7E733EE0678A}" type="parTrans" cxnId="{16F99794-F932-4196-AE62-FD0664CA5D62}">
      <dgm:prSet/>
      <dgm:spPr/>
      <dgm:t>
        <a:bodyPr/>
        <a:lstStyle/>
        <a:p>
          <a:endParaRPr lang="en-US"/>
        </a:p>
      </dgm:t>
    </dgm:pt>
    <dgm:pt modelId="{DDB11C49-5F4F-4EC3-88CE-8C76364230DC}" type="sibTrans" cxnId="{16F99794-F932-4196-AE62-FD0664CA5D62}">
      <dgm:prSet/>
      <dgm:spPr/>
      <dgm:t>
        <a:bodyPr/>
        <a:lstStyle/>
        <a:p>
          <a:endParaRPr lang="en-US"/>
        </a:p>
      </dgm:t>
    </dgm:pt>
    <dgm:pt modelId="{88E004C5-01B1-4A36-8A1D-A9CB19AB84E0}">
      <dgm:prSet phldrT="[Text]"/>
      <dgm:spPr/>
      <dgm:t>
        <a:bodyPr/>
        <a:lstStyle/>
        <a:p>
          <a:r>
            <a:rPr lang="en-US" b="0" dirty="0"/>
            <a:t>Team 1</a:t>
          </a:r>
        </a:p>
      </dgm:t>
    </dgm:pt>
    <dgm:pt modelId="{2A386D1A-61A4-4957-8CDF-0269589C1C4D}" type="parTrans" cxnId="{97FEAF07-93C4-4378-9B79-0FC060C215C3}">
      <dgm:prSet/>
      <dgm:spPr/>
      <dgm:t>
        <a:bodyPr/>
        <a:lstStyle/>
        <a:p>
          <a:endParaRPr lang="en-US"/>
        </a:p>
      </dgm:t>
    </dgm:pt>
    <dgm:pt modelId="{FBEBE220-43E5-41E4-877C-8B6F3A683CB0}" type="sibTrans" cxnId="{97FEAF07-93C4-4378-9B79-0FC060C215C3}">
      <dgm:prSet/>
      <dgm:spPr/>
      <dgm:t>
        <a:bodyPr/>
        <a:lstStyle/>
        <a:p>
          <a:endParaRPr lang="en-US"/>
        </a:p>
      </dgm:t>
    </dgm:pt>
    <dgm:pt modelId="{5B93BD1C-B016-474E-A04C-4021FB7BA83A}">
      <dgm:prSet phldrT="[Text]"/>
      <dgm:spPr/>
      <dgm:t>
        <a:bodyPr/>
        <a:lstStyle/>
        <a:p>
          <a:r>
            <a:rPr lang="en-US" dirty="0"/>
            <a:t>Founder</a:t>
          </a:r>
        </a:p>
      </dgm:t>
    </dgm:pt>
    <dgm:pt modelId="{ED3D862B-8E00-4C0E-A5C8-15A8EE0BAD7C}" type="parTrans" cxnId="{9CF44771-3FC2-41A8-8241-F60A3209A068}">
      <dgm:prSet/>
      <dgm:spPr/>
      <dgm:t>
        <a:bodyPr/>
        <a:lstStyle/>
        <a:p>
          <a:endParaRPr lang="en-US"/>
        </a:p>
      </dgm:t>
    </dgm:pt>
    <dgm:pt modelId="{B54CDFC5-A00B-40A2-B4C6-F35B5DFB79FB}" type="sibTrans" cxnId="{9CF44771-3FC2-41A8-8241-F60A3209A068}">
      <dgm:prSet/>
      <dgm:spPr/>
      <dgm:t>
        <a:bodyPr/>
        <a:lstStyle/>
        <a:p>
          <a:endParaRPr lang="en-US"/>
        </a:p>
      </dgm:t>
    </dgm:pt>
    <dgm:pt modelId="{27DDF68F-7A1C-4BAD-8820-E1972E69BFB9}">
      <dgm:prSet phldrT="[Text]"/>
      <dgm:spPr/>
      <dgm:t>
        <a:bodyPr/>
        <a:lstStyle/>
        <a:p>
          <a:r>
            <a:rPr lang="en-US" dirty="0"/>
            <a:t>$75M</a:t>
          </a:r>
        </a:p>
      </dgm:t>
    </dgm:pt>
    <dgm:pt modelId="{E0EFE6F7-78BB-4D1F-A338-EE4C741E316B}" type="parTrans" cxnId="{F4F6F3BC-5C7F-4733-B69B-EC69C0F4B8A2}">
      <dgm:prSet/>
      <dgm:spPr/>
      <dgm:t>
        <a:bodyPr/>
        <a:lstStyle/>
        <a:p>
          <a:endParaRPr lang="en-US"/>
        </a:p>
      </dgm:t>
    </dgm:pt>
    <dgm:pt modelId="{83324127-933F-4BE3-A9CF-129B85A2D932}" type="sibTrans" cxnId="{F4F6F3BC-5C7F-4733-B69B-EC69C0F4B8A2}">
      <dgm:prSet/>
      <dgm:spPr/>
      <dgm:t>
        <a:bodyPr/>
        <a:lstStyle/>
        <a:p>
          <a:endParaRPr lang="en-US"/>
        </a:p>
      </dgm:t>
    </dgm:pt>
    <dgm:pt modelId="{B3C82F9D-57D5-4EA3-A10B-C21A632F8A96}">
      <dgm:prSet phldrT="[Text]"/>
      <dgm:spPr/>
      <dgm:t>
        <a:bodyPr/>
        <a:lstStyle/>
        <a:p>
          <a:r>
            <a:rPr lang="en-US" dirty="0"/>
            <a:t>Team 3</a:t>
          </a:r>
        </a:p>
      </dgm:t>
    </dgm:pt>
    <dgm:pt modelId="{7248D0C9-58B9-4538-A0F1-A6EE731E129A}" type="parTrans" cxnId="{9E119ED4-7F38-4D6B-A2E7-92B22C95657D}">
      <dgm:prSet/>
      <dgm:spPr/>
      <dgm:t>
        <a:bodyPr/>
        <a:lstStyle/>
        <a:p>
          <a:endParaRPr lang="en-US"/>
        </a:p>
      </dgm:t>
    </dgm:pt>
    <dgm:pt modelId="{1871424D-794B-4ABF-ADEF-C6BA7CD32D02}" type="sibTrans" cxnId="{9E119ED4-7F38-4D6B-A2E7-92B22C95657D}">
      <dgm:prSet/>
      <dgm:spPr/>
      <dgm:t>
        <a:bodyPr/>
        <a:lstStyle/>
        <a:p>
          <a:endParaRPr lang="en-US"/>
        </a:p>
      </dgm:t>
    </dgm:pt>
    <dgm:pt modelId="{262E8B10-EB54-4A21-AE86-AEC9E42932F6}">
      <dgm:prSet phldrT="[Text]"/>
      <dgm:spPr/>
      <dgm:t>
        <a:bodyPr/>
        <a:lstStyle/>
        <a:p>
          <a:r>
            <a:rPr lang="en-US" dirty="0"/>
            <a:t>Private Equity </a:t>
          </a:r>
          <a:br>
            <a:rPr lang="en-US" dirty="0"/>
          </a:br>
          <a:r>
            <a:rPr lang="en-US" dirty="0"/>
            <a:t>(First Gov Con Investment)</a:t>
          </a:r>
        </a:p>
      </dgm:t>
    </dgm:pt>
    <dgm:pt modelId="{27E46339-96B2-4F53-B031-878EB66EBFEC}" type="parTrans" cxnId="{D2AC76D2-4920-49B9-A914-F25EE0ECFF9A}">
      <dgm:prSet/>
      <dgm:spPr/>
      <dgm:t>
        <a:bodyPr/>
        <a:lstStyle/>
        <a:p>
          <a:endParaRPr lang="en-US"/>
        </a:p>
      </dgm:t>
    </dgm:pt>
    <dgm:pt modelId="{86D88015-DB78-4E4A-B9D1-CEDE1B178A72}" type="sibTrans" cxnId="{D2AC76D2-4920-49B9-A914-F25EE0ECFF9A}">
      <dgm:prSet/>
      <dgm:spPr/>
      <dgm:t>
        <a:bodyPr/>
        <a:lstStyle/>
        <a:p>
          <a:endParaRPr lang="en-US"/>
        </a:p>
      </dgm:t>
    </dgm:pt>
    <dgm:pt modelId="{7B121556-A51D-4895-9954-8969FD3C6600}">
      <dgm:prSet phldrT="[Text]"/>
      <dgm:spPr/>
      <dgm:t>
        <a:bodyPr/>
        <a:lstStyle/>
        <a:p>
          <a:r>
            <a:rPr lang="en-US" dirty="0"/>
            <a:t>$1B</a:t>
          </a:r>
        </a:p>
      </dgm:t>
    </dgm:pt>
    <dgm:pt modelId="{DA8F14BF-D35D-4789-8DE3-0337A3861252}" type="parTrans" cxnId="{913FF837-04EB-4ACC-93FC-73A575B487E3}">
      <dgm:prSet/>
      <dgm:spPr/>
      <dgm:t>
        <a:bodyPr/>
        <a:lstStyle/>
        <a:p>
          <a:endParaRPr lang="en-US"/>
        </a:p>
      </dgm:t>
    </dgm:pt>
    <dgm:pt modelId="{86CE7886-9F5F-4C34-83BC-FA41A06732EA}" type="sibTrans" cxnId="{913FF837-04EB-4ACC-93FC-73A575B487E3}">
      <dgm:prSet/>
      <dgm:spPr/>
      <dgm:t>
        <a:bodyPr/>
        <a:lstStyle/>
        <a:p>
          <a:endParaRPr lang="en-US"/>
        </a:p>
      </dgm:t>
    </dgm:pt>
    <dgm:pt modelId="{5FADD9D6-AB12-4FC6-BB7A-ED66F518772C}">
      <dgm:prSet phldrT="[Text]"/>
      <dgm:spPr/>
      <dgm:t>
        <a:bodyPr/>
        <a:lstStyle/>
        <a:p>
          <a:r>
            <a:rPr lang="en-US" dirty="0"/>
            <a:t>Team 4</a:t>
          </a:r>
        </a:p>
      </dgm:t>
    </dgm:pt>
    <dgm:pt modelId="{D4EB4997-14A2-4B9C-A31C-DB996D6E6F55}" type="parTrans" cxnId="{BED9038B-FB64-48BB-A6FA-576B60FF8AB2}">
      <dgm:prSet/>
      <dgm:spPr/>
      <dgm:t>
        <a:bodyPr/>
        <a:lstStyle/>
        <a:p>
          <a:endParaRPr lang="en-US"/>
        </a:p>
      </dgm:t>
    </dgm:pt>
    <dgm:pt modelId="{35053667-8CA3-4620-A5D9-F310C36D2AF0}" type="sibTrans" cxnId="{BED9038B-FB64-48BB-A6FA-576B60FF8AB2}">
      <dgm:prSet/>
      <dgm:spPr/>
      <dgm:t>
        <a:bodyPr/>
        <a:lstStyle/>
        <a:p>
          <a:endParaRPr lang="en-US"/>
        </a:p>
      </dgm:t>
    </dgm:pt>
    <dgm:pt modelId="{7648E386-A8BF-4C20-8B30-FE72E33DA507}">
      <dgm:prSet phldrT="[Text]"/>
      <dgm:spPr/>
      <dgm:t>
        <a:bodyPr/>
        <a:lstStyle/>
        <a:p>
          <a:r>
            <a:rPr lang="en-US" dirty="0"/>
            <a:t>Private Equity </a:t>
          </a:r>
          <a:br>
            <a:rPr lang="en-US" dirty="0"/>
          </a:br>
          <a:r>
            <a:rPr lang="en-US" dirty="0"/>
            <a:t>(Experienced in Gov Con)</a:t>
          </a:r>
        </a:p>
      </dgm:t>
    </dgm:pt>
    <dgm:pt modelId="{9AE4DADD-B7BD-40A4-901C-34E5F2E6CDDB}" type="parTrans" cxnId="{07C9E2A5-D70D-4832-AADC-9D319D9D518B}">
      <dgm:prSet/>
      <dgm:spPr/>
      <dgm:t>
        <a:bodyPr/>
        <a:lstStyle/>
        <a:p>
          <a:endParaRPr lang="en-US"/>
        </a:p>
      </dgm:t>
    </dgm:pt>
    <dgm:pt modelId="{89EEDB2F-968E-4EDD-BE96-AFEB3F6F7546}" type="sibTrans" cxnId="{07C9E2A5-D70D-4832-AADC-9D319D9D518B}">
      <dgm:prSet/>
      <dgm:spPr/>
      <dgm:t>
        <a:bodyPr/>
        <a:lstStyle/>
        <a:p>
          <a:endParaRPr lang="en-US"/>
        </a:p>
      </dgm:t>
    </dgm:pt>
    <dgm:pt modelId="{C0841711-C390-4DC9-BD4F-F596B743E7D2}">
      <dgm:prSet phldrT="[Text]"/>
      <dgm:spPr/>
      <dgm:t>
        <a:bodyPr/>
        <a:lstStyle/>
        <a:p>
          <a:r>
            <a:rPr lang="en-US" dirty="0"/>
            <a:t>Team 2</a:t>
          </a:r>
        </a:p>
      </dgm:t>
    </dgm:pt>
    <dgm:pt modelId="{43C32B87-5A3D-472D-9BFB-9409B0AC32B4}" type="parTrans" cxnId="{116529CA-83AB-4AA7-852E-3481ACDC5582}">
      <dgm:prSet/>
      <dgm:spPr/>
      <dgm:t>
        <a:bodyPr/>
        <a:lstStyle/>
        <a:p>
          <a:endParaRPr lang="en-US"/>
        </a:p>
      </dgm:t>
    </dgm:pt>
    <dgm:pt modelId="{C1EA9281-A52B-4F38-9668-7A85BC200620}" type="sibTrans" cxnId="{116529CA-83AB-4AA7-852E-3481ACDC5582}">
      <dgm:prSet/>
      <dgm:spPr/>
      <dgm:t>
        <a:bodyPr/>
        <a:lstStyle/>
        <a:p>
          <a:endParaRPr lang="en-US"/>
        </a:p>
      </dgm:t>
    </dgm:pt>
    <dgm:pt modelId="{C081752D-1CB9-46D8-A4A7-55D1F7F2E988}">
      <dgm:prSet phldrT="[Text]"/>
      <dgm:spPr/>
      <dgm:t>
        <a:bodyPr/>
        <a:lstStyle/>
        <a:p>
          <a:r>
            <a:rPr lang="en-US" dirty="0"/>
            <a:t>Founder</a:t>
          </a:r>
        </a:p>
      </dgm:t>
    </dgm:pt>
    <dgm:pt modelId="{6E60F804-E8FE-42EC-9D8D-2C992D50B5D0}" type="parTrans" cxnId="{2E490F23-4869-47C7-918D-F7B61DFFB349}">
      <dgm:prSet/>
      <dgm:spPr/>
      <dgm:t>
        <a:bodyPr/>
        <a:lstStyle/>
        <a:p>
          <a:endParaRPr lang="en-US"/>
        </a:p>
      </dgm:t>
    </dgm:pt>
    <dgm:pt modelId="{8E0D3FEC-4C60-47F3-839C-8AED07758D38}" type="sibTrans" cxnId="{2E490F23-4869-47C7-918D-F7B61DFFB349}">
      <dgm:prSet/>
      <dgm:spPr/>
      <dgm:t>
        <a:bodyPr/>
        <a:lstStyle/>
        <a:p>
          <a:endParaRPr lang="en-US"/>
        </a:p>
      </dgm:t>
    </dgm:pt>
    <dgm:pt modelId="{68062D08-FBAD-4516-967C-C63250CEFBC7}">
      <dgm:prSet phldrT="[Text]"/>
      <dgm:spPr/>
      <dgm:t>
        <a:bodyPr/>
        <a:lstStyle/>
        <a:p>
          <a:r>
            <a:rPr lang="en-US" dirty="0"/>
            <a:t>$75M</a:t>
          </a:r>
        </a:p>
      </dgm:t>
    </dgm:pt>
    <dgm:pt modelId="{5692E044-B057-43EB-AED6-CCC769E11428}" type="parTrans" cxnId="{D559AD67-6548-46F6-A3C1-76062713F7FB}">
      <dgm:prSet/>
      <dgm:spPr/>
      <dgm:t>
        <a:bodyPr/>
        <a:lstStyle/>
        <a:p>
          <a:endParaRPr lang="en-US"/>
        </a:p>
      </dgm:t>
    </dgm:pt>
    <dgm:pt modelId="{205BA058-7EFC-4DC9-A4A9-F8AA904DB0D2}" type="sibTrans" cxnId="{D559AD67-6548-46F6-A3C1-76062713F7FB}">
      <dgm:prSet/>
      <dgm:spPr/>
      <dgm:t>
        <a:bodyPr/>
        <a:lstStyle/>
        <a:p>
          <a:endParaRPr lang="en-US"/>
        </a:p>
      </dgm:t>
    </dgm:pt>
    <dgm:pt modelId="{06A05887-4CAE-452C-BA6C-865DF8365720}">
      <dgm:prSet phldrT="[Text]"/>
      <dgm:spPr/>
      <dgm:t>
        <a:bodyPr/>
        <a:lstStyle/>
        <a:p>
          <a:r>
            <a:rPr lang="en-US" dirty="0"/>
            <a:t>$1B</a:t>
          </a:r>
        </a:p>
      </dgm:t>
    </dgm:pt>
    <dgm:pt modelId="{0059DEA2-B309-45BE-848B-053A7FE716F9}" type="parTrans" cxnId="{408FBDAA-CACB-48EC-B1DB-0ED89D60FCA6}">
      <dgm:prSet/>
      <dgm:spPr/>
      <dgm:t>
        <a:bodyPr/>
        <a:lstStyle/>
        <a:p>
          <a:endParaRPr lang="en-US"/>
        </a:p>
      </dgm:t>
    </dgm:pt>
    <dgm:pt modelId="{F3F58FF4-6165-404B-AE1D-625F04AB2E78}" type="sibTrans" cxnId="{408FBDAA-CACB-48EC-B1DB-0ED89D60FCA6}">
      <dgm:prSet/>
      <dgm:spPr/>
      <dgm:t>
        <a:bodyPr/>
        <a:lstStyle/>
        <a:p>
          <a:endParaRPr lang="en-US"/>
        </a:p>
      </dgm:t>
    </dgm:pt>
    <dgm:pt modelId="{D1B156A4-3D5C-4569-AE49-1990025E7ED3}">
      <dgm:prSet phldrT="[Text]"/>
      <dgm:spPr>
        <a:solidFill>
          <a:srgbClr val="074356"/>
        </a:solidFill>
        <a:ln>
          <a:solidFill>
            <a:srgbClr val="074356"/>
          </a:solidFill>
        </a:ln>
      </dgm:spPr>
      <dgm:t>
        <a:bodyPr/>
        <a:lstStyle/>
        <a:p>
          <a:r>
            <a:rPr lang="en-US" b="1" dirty="0">
              <a:solidFill>
                <a:schemeClr val="bg1"/>
              </a:solidFill>
            </a:rPr>
            <a:t>Contract Type of Portfolio</a:t>
          </a:r>
        </a:p>
      </dgm:t>
    </dgm:pt>
    <dgm:pt modelId="{A6CFEF7B-2EE4-4966-9C4C-9FC88916F725}" type="parTrans" cxnId="{3D7A4013-57D0-4C44-9964-16678C7949CE}">
      <dgm:prSet/>
      <dgm:spPr/>
      <dgm:t>
        <a:bodyPr/>
        <a:lstStyle/>
        <a:p>
          <a:endParaRPr lang="en-US"/>
        </a:p>
      </dgm:t>
    </dgm:pt>
    <dgm:pt modelId="{CDDDBBD7-7A09-4596-925F-82302AE89531}" type="sibTrans" cxnId="{3D7A4013-57D0-4C44-9964-16678C7949CE}">
      <dgm:prSet/>
      <dgm:spPr/>
      <dgm:t>
        <a:bodyPr/>
        <a:lstStyle/>
        <a:p>
          <a:endParaRPr lang="en-US"/>
        </a:p>
      </dgm:t>
    </dgm:pt>
    <dgm:pt modelId="{5720358B-98B3-487F-9368-AB3BF2CEF7A8}">
      <dgm:prSet phldrT="[Text]"/>
      <dgm:spPr/>
      <dgm:t>
        <a:bodyPr/>
        <a:lstStyle/>
        <a:p>
          <a:r>
            <a:rPr lang="en-US" dirty="0"/>
            <a:t>Cost Plus</a:t>
          </a:r>
        </a:p>
      </dgm:t>
    </dgm:pt>
    <dgm:pt modelId="{1976EE68-E213-4425-A9BF-58C6116E045C}" type="parTrans" cxnId="{CFDF7950-21AD-46C2-B641-BAE06BF69307}">
      <dgm:prSet/>
      <dgm:spPr/>
      <dgm:t>
        <a:bodyPr/>
        <a:lstStyle/>
        <a:p>
          <a:endParaRPr lang="en-US"/>
        </a:p>
      </dgm:t>
    </dgm:pt>
    <dgm:pt modelId="{BF26F572-931A-4044-9FC0-3FFBA452E08B}" type="sibTrans" cxnId="{CFDF7950-21AD-46C2-B641-BAE06BF69307}">
      <dgm:prSet/>
      <dgm:spPr/>
      <dgm:t>
        <a:bodyPr/>
        <a:lstStyle/>
        <a:p>
          <a:endParaRPr lang="en-US"/>
        </a:p>
      </dgm:t>
    </dgm:pt>
    <dgm:pt modelId="{D33D1577-A995-4F45-BC97-BC40A0D46A12}">
      <dgm:prSet phldrT="[Text]"/>
      <dgm:spPr/>
      <dgm:t>
        <a:bodyPr/>
        <a:lstStyle/>
        <a:p>
          <a:r>
            <a:rPr lang="en-US" dirty="0"/>
            <a:t>FFP/T&amp;M</a:t>
          </a:r>
        </a:p>
      </dgm:t>
    </dgm:pt>
    <dgm:pt modelId="{A62C486A-ED02-461D-8294-72B76004EF6B}" type="parTrans" cxnId="{E3747353-B1F3-4BF4-BB88-202C69C2AFE5}">
      <dgm:prSet/>
      <dgm:spPr/>
      <dgm:t>
        <a:bodyPr/>
        <a:lstStyle/>
        <a:p>
          <a:endParaRPr lang="en-US"/>
        </a:p>
      </dgm:t>
    </dgm:pt>
    <dgm:pt modelId="{F5C25D4C-A374-4807-9511-35AEAAC2C9B8}" type="sibTrans" cxnId="{E3747353-B1F3-4BF4-BB88-202C69C2AFE5}">
      <dgm:prSet/>
      <dgm:spPr/>
      <dgm:t>
        <a:bodyPr/>
        <a:lstStyle/>
        <a:p>
          <a:endParaRPr lang="en-US"/>
        </a:p>
      </dgm:t>
    </dgm:pt>
    <dgm:pt modelId="{5DFE24BF-F7DB-46DD-878A-41AE90045279}">
      <dgm:prSet phldrT="[Text]"/>
      <dgm:spPr/>
      <dgm:t>
        <a:bodyPr/>
        <a:lstStyle/>
        <a:p>
          <a:r>
            <a:rPr lang="en-US" dirty="0"/>
            <a:t>Cost Plus</a:t>
          </a:r>
        </a:p>
      </dgm:t>
    </dgm:pt>
    <dgm:pt modelId="{E9232DCF-7205-4F64-92B1-7D7FCFBE02A4}" type="parTrans" cxnId="{5ECDDF6D-A5FE-405E-AFC8-A12AA7976058}">
      <dgm:prSet/>
      <dgm:spPr/>
      <dgm:t>
        <a:bodyPr/>
        <a:lstStyle/>
        <a:p>
          <a:endParaRPr lang="en-US"/>
        </a:p>
      </dgm:t>
    </dgm:pt>
    <dgm:pt modelId="{ED4E49EC-96B0-4E28-BAAD-1CF54B6F801E}" type="sibTrans" cxnId="{5ECDDF6D-A5FE-405E-AFC8-A12AA7976058}">
      <dgm:prSet/>
      <dgm:spPr/>
      <dgm:t>
        <a:bodyPr/>
        <a:lstStyle/>
        <a:p>
          <a:endParaRPr lang="en-US"/>
        </a:p>
      </dgm:t>
    </dgm:pt>
    <dgm:pt modelId="{573CD4DB-11C1-406B-B0E4-13779DDF5AE8}">
      <dgm:prSet phldrT="[Text]"/>
      <dgm:spPr/>
      <dgm:t>
        <a:bodyPr/>
        <a:lstStyle/>
        <a:p>
          <a:r>
            <a:rPr lang="en-US" dirty="0"/>
            <a:t>FFP/T&amp;M</a:t>
          </a:r>
        </a:p>
      </dgm:t>
    </dgm:pt>
    <dgm:pt modelId="{5C9FA4F6-5F85-4DC8-ADF0-D5D7856EA2B4}" type="parTrans" cxnId="{73D1EBA4-7A4A-4963-8FD8-9B1ED865F693}">
      <dgm:prSet/>
      <dgm:spPr/>
      <dgm:t>
        <a:bodyPr/>
        <a:lstStyle/>
        <a:p>
          <a:endParaRPr lang="en-US"/>
        </a:p>
      </dgm:t>
    </dgm:pt>
    <dgm:pt modelId="{08458B3E-2BFB-4F76-A142-44B270D3AA33}" type="sibTrans" cxnId="{73D1EBA4-7A4A-4963-8FD8-9B1ED865F693}">
      <dgm:prSet/>
      <dgm:spPr/>
      <dgm:t>
        <a:bodyPr/>
        <a:lstStyle/>
        <a:p>
          <a:endParaRPr lang="en-US"/>
        </a:p>
      </dgm:t>
    </dgm:pt>
    <dgm:pt modelId="{6EABFA76-4DD6-41A6-A79C-CE40AFE6E1AA}">
      <dgm:prSet phldrT="[Text]"/>
      <dgm:spPr>
        <a:solidFill>
          <a:srgbClr val="074356"/>
        </a:solidFill>
        <a:ln>
          <a:solidFill>
            <a:srgbClr val="074356"/>
          </a:solidFill>
        </a:ln>
      </dgm:spPr>
      <dgm:t>
        <a:bodyPr/>
        <a:lstStyle/>
        <a:p>
          <a:r>
            <a:rPr lang="en-US" b="1" dirty="0">
              <a:solidFill>
                <a:schemeClr val="bg1"/>
              </a:solidFill>
            </a:rPr>
            <a:t>YOY Revenue Expectation</a:t>
          </a:r>
        </a:p>
      </dgm:t>
    </dgm:pt>
    <dgm:pt modelId="{C99FAD7F-D176-45C5-AEF7-B90BD8DF05BA}" type="parTrans" cxnId="{1BE9A37B-68D5-441D-B05B-CC38844FB47A}">
      <dgm:prSet/>
      <dgm:spPr/>
      <dgm:t>
        <a:bodyPr/>
        <a:lstStyle/>
        <a:p>
          <a:endParaRPr lang="en-US"/>
        </a:p>
      </dgm:t>
    </dgm:pt>
    <dgm:pt modelId="{CC58D4A5-06D0-4657-A746-B8F184B68708}" type="sibTrans" cxnId="{1BE9A37B-68D5-441D-B05B-CC38844FB47A}">
      <dgm:prSet/>
      <dgm:spPr/>
      <dgm:t>
        <a:bodyPr/>
        <a:lstStyle/>
        <a:p>
          <a:endParaRPr lang="en-US"/>
        </a:p>
      </dgm:t>
    </dgm:pt>
    <dgm:pt modelId="{4953D04F-A34F-45DF-BD52-DD40013B3499}">
      <dgm:prSet phldrT="[Text]"/>
      <dgm:spPr/>
      <dgm:t>
        <a:bodyPr/>
        <a:lstStyle/>
        <a:p>
          <a:r>
            <a:rPr lang="en-US" dirty="0"/>
            <a:t>None/Flat</a:t>
          </a:r>
        </a:p>
      </dgm:t>
    </dgm:pt>
    <dgm:pt modelId="{95BCFF8B-B3F7-45AD-96B9-94F9A814817A}" type="parTrans" cxnId="{B5D715DC-058C-4544-9DC7-F4F4E0F8444F}">
      <dgm:prSet/>
      <dgm:spPr/>
      <dgm:t>
        <a:bodyPr/>
        <a:lstStyle/>
        <a:p>
          <a:endParaRPr lang="en-US"/>
        </a:p>
      </dgm:t>
    </dgm:pt>
    <dgm:pt modelId="{93F9FD29-F236-4A97-A4C7-C7E0C60E1DB4}" type="sibTrans" cxnId="{B5D715DC-058C-4544-9DC7-F4F4E0F8444F}">
      <dgm:prSet/>
      <dgm:spPr/>
      <dgm:t>
        <a:bodyPr/>
        <a:lstStyle/>
        <a:p>
          <a:endParaRPr lang="en-US"/>
        </a:p>
      </dgm:t>
    </dgm:pt>
    <dgm:pt modelId="{080A185C-21A4-4204-B47D-ED2AE28AEABA}">
      <dgm:prSet phldrT="[Text]"/>
      <dgm:spPr/>
      <dgm:t>
        <a:bodyPr/>
        <a:lstStyle/>
        <a:p>
          <a:r>
            <a:rPr lang="en-US" dirty="0"/>
            <a:t>Grow 10%</a:t>
          </a:r>
        </a:p>
      </dgm:t>
    </dgm:pt>
    <dgm:pt modelId="{268293E8-64D4-4979-88D7-79528073BA40}" type="parTrans" cxnId="{D93BE3AD-6503-42EC-8A60-1B6745024461}">
      <dgm:prSet/>
      <dgm:spPr/>
      <dgm:t>
        <a:bodyPr/>
        <a:lstStyle/>
        <a:p>
          <a:endParaRPr lang="en-US"/>
        </a:p>
      </dgm:t>
    </dgm:pt>
    <dgm:pt modelId="{8A2EBB3A-43F1-4344-984E-AE5AD7663892}" type="sibTrans" cxnId="{D93BE3AD-6503-42EC-8A60-1B6745024461}">
      <dgm:prSet/>
      <dgm:spPr/>
      <dgm:t>
        <a:bodyPr/>
        <a:lstStyle/>
        <a:p>
          <a:endParaRPr lang="en-US"/>
        </a:p>
      </dgm:t>
    </dgm:pt>
    <dgm:pt modelId="{B3A1BBC5-4228-4E61-85CE-62A469AFB0AC}">
      <dgm:prSet phldrT="[Text]"/>
      <dgm:spPr/>
      <dgm:t>
        <a:bodyPr/>
        <a:lstStyle/>
        <a:p>
          <a:r>
            <a:rPr lang="en-US" dirty="0"/>
            <a:t>Grown 5%</a:t>
          </a:r>
        </a:p>
      </dgm:t>
    </dgm:pt>
    <dgm:pt modelId="{6E2AF26A-12FA-40F0-A738-5F01A0934C44}" type="parTrans" cxnId="{CA0E822A-C6CE-4B30-974B-BE5228EADCAC}">
      <dgm:prSet/>
      <dgm:spPr/>
      <dgm:t>
        <a:bodyPr/>
        <a:lstStyle/>
        <a:p>
          <a:endParaRPr lang="en-US"/>
        </a:p>
      </dgm:t>
    </dgm:pt>
    <dgm:pt modelId="{E2DCDD70-7255-400E-9F1A-E400EA02E0C0}" type="sibTrans" cxnId="{CA0E822A-C6CE-4B30-974B-BE5228EADCAC}">
      <dgm:prSet/>
      <dgm:spPr/>
      <dgm:t>
        <a:bodyPr/>
        <a:lstStyle/>
        <a:p>
          <a:endParaRPr lang="en-US"/>
        </a:p>
      </dgm:t>
    </dgm:pt>
    <dgm:pt modelId="{4BABABC2-BF13-4847-9EE1-B11B9D6D7295}">
      <dgm:prSet phldrT="[Text]"/>
      <dgm:spPr/>
      <dgm:t>
        <a:bodyPr/>
        <a:lstStyle/>
        <a:p>
          <a:r>
            <a:rPr lang="en-US" dirty="0"/>
            <a:t>Grow 10%</a:t>
          </a:r>
        </a:p>
      </dgm:t>
    </dgm:pt>
    <dgm:pt modelId="{539E9455-A8B3-404C-8D05-1B1DF82A972C}" type="parTrans" cxnId="{9BCF392D-7C76-4A00-8001-C121304C0676}">
      <dgm:prSet/>
      <dgm:spPr/>
      <dgm:t>
        <a:bodyPr/>
        <a:lstStyle/>
        <a:p>
          <a:endParaRPr lang="en-US"/>
        </a:p>
      </dgm:t>
    </dgm:pt>
    <dgm:pt modelId="{5FB7CA4E-D420-47FD-8E9F-FBE6FFBA6446}" type="sibTrans" cxnId="{9BCF392D-7C76-4A00-8001-C121304C0676}">
      <dgm:prSet/>
      <dgm:spPr/>
      <dgm:t>
        <a:bodyPr/>
        <a:lstStyle/>
        <a:p>
          <a:endParaRPr lang="en-US"/>
        </a:p>
      </dgm:t>
    </dgm:pt>
    <dgm:pt modelId="{B42E6276-EF0C-4FE4-A4ED-1E54A786D55C}">
      <dgm:prSet phldrT="[Text]"/>
      <dgm:spPr>
        <a:solidFill>
          <a:srgbClr val="074356"/>
        </a:solidFill>
        <a:ln>
          <a:solidFill>
            <a:srgbClr val="074356"/>
          </a:solidFill>
        </a:ln>
      </dgm:spPr>
      <dgm:t>
        <a:bodyPr/>
        <a:lstStyle/>
        <a:p>
          <a:r>
            <a:rPr lang="en-US" b="1" dirty="0">
              <a:solidFill>
                <a:schemeClr val="bg1"/>
              </a:solidFill>
            </a:rPr>
            <a:t>YOY EBITDA Expectation</a:t>
          </a:r>
        </a:p>
      </dgm:t>
    </dgm:pt>
    <dgm:pt modelId="{0A33EFCD-6679-4B2A-8316-D198250F6FFD}" type="parTrans" cxnId="{A526ECD2-C926-40BD-B349-B0927CEDAF20}">
      <dgm:prSet/>
      <dgm:spPr/>
      <dgm:t>
        <a:bodyPr/>
        <a:lstStyle/>
        <a:p>
          <a:endParaRPr lang="en-US"/>
        </a:p>
      </dgm:t>
    </dgm:pt>
    <dgm:pt modelId="{0FFB93BF-EBB3-4F4B-B543-087B95C47D60}" type="sibTrans" cxnId="{A526ECD2-C926-40BD-B349-B0927CEDAF20}">
      <dgm:prSet/>
      <dgm:spPr/>
      <dgm:t>
        <a:bodyPr/>
        <a:lstStyle/>
        <a:p>
          <a:endParaRPr lang="en-US"/>
        </a:p>
      </dgm:t>
    </dgm:pt>
    <dgm:pt modelId="{81C1AAD8-7DAB-4253-9FA0-A8221A66E538}">
      <dgm:prSet phldrT="[Text]"/>
      <dgm:spPr/>
      <dgm:t>
        <a:bodyPr/>
        <a:lstStyle/>
        <a:p>
          <a:r>
            <a:rPr lang="en-US" dirty="0"/>
            <a:t>Grow 10%</a:t>
          </a:r>
        </a:p>
      </dgm:t>
    </dgm:pt>
    <dgm:pt modelId="{7167A271-9193-45EA-AEFB-FC3A5F1ABD46}" type="parTrans" cxnId="{4EC5C81C-5542-49BF-9772-E29D1A30B1E0}">
      <dgm:prSet/>
      <dgm:spPr/>
      <dgm:t>
        <a:bodyPr/>
        <a:lstStyle/>
        <a:p>
          <a:endParaRPr lang="en-US"/>
        </a:p>
      </dgm:t>
    </dgm:pt>
    <dgm:pt modelId="{AFB8659F-C69C-4053-BD2E-5FEBCC1A7C39}" type="sibTrans" cxnId="{4EC5C81C-5542-49BF-9772-E29D1A30B1E0}">
      <dgm:prSet/>
      <dgm:spPr/>
      <dgm:t>
        <a:bodyPr/>
        <a:lstStyle/>
        <a:p>
          <a:endParaRPr lang="en-US"/>
        </a:p>
      </dgm:t>
    </dgm:pt>
    <dgm:pt modelId="{4F8A5CD0-356A-4061-BF95-61007368D054}">
      <dgm:prSet phldrT="[Text]"/>
      <dgm:spPr/>
      <dgm:t>
        <a:bodyPr/>
        <a:lstStyle/>
        <a:p>
          <a:r>
            <a:rPr lang="en-US" dirty="0"/>
            <a:t>Grow 15%</a:t>
          </a:r>
        </a:p>
      </dgm:t>
    </dgm:pt>
    <dgm:pt modelId="{10C281B8-800E-4AE6-A69E-75C7E36CA3FB}" type="parTrans" cxnId="{889ABF8A-55D7-466C-ACF8-6D731428FE1C}">
      <dgm:prSet/>
      <dgm:spPr/>
      <dgm:t>
        <a:bodyPr/>
        <a:lstStyle/>
        <a:p>
          <a:endParaRPr lang="en-US"/>
        </a:p>
      </dgm:t>
    </dgm:pt>
    <dgm:pt modelId="{E6852D11-B913-4576-8FC0-BB2C3407406B}" type="sibTrans" cxnId="{889ABF8A-55D7-466C-ACF8-6D731428FE1C}">
      <dgm:prSet/>
      <dgm:spPr/>
      <dgm:t>
        <a:bodyPr/>
        <a:lstStyle/>
        <a:p>
          <a:endParaRPr lang="en-US"/>
        </a:p>
      </dgm:t>
    </dgm:pt>
    <dgm:pt modelId="{AF5A6E90-373A-4E98-8FB5-D9C9B46A51D7}">
      <dgm:prSet phldrT="[Text]"/>
      <dgm:spPr/>
      <dgm:t>
        <a:bodyPr/>
        <a:lstStyle/>
        <a:p>
          <a:r>
            <a:rPr lang="en-US" dirty="0"/>
            <a:t>Grow 15%</a:t>
          </a:r>
        </a:p>
      </dgm:t>
    </dgm:pt>
    <dgm:pt modelId="{C9D5381D-A61A-432B-A027-10BC405A57B6}" type="parTrans" cxnId="{4C047D7D-F3E4-42EF-9CC1-D2C9AFCA0CF0}">
      <dgm:prSet/>
      <dgm:spPr/>
      <dgm:t>
        <a:bodyPr/>
        <a:lstStyle/>
        <a:p>
          <a:endParaRPr lang="en-US"/>
        </a:p>
      </dgm:t>
    </dgm:pt>
    <dgm:pt modelId="{70CB5532-ABEC-4D4A-95A3-39741DE4916D}" type="sibTrans" cxnId="{4C047D7D-F3E4-42EF-9CC1-D2C9AFCA0CF0}">
      <dgm:prSet/>
      <dgm:spPr/>
      <dgm:t>
        <a:bodyPr/>
        <a:lstStyle/>
        <a:p>
          <a:endParaRPr lang="en-US"/>
        </a:p>
      </dgm:t>
    </dgm:pt>
    <dgm:pt modelId="{75858E5E-5ACA-4C8B-88C3-5123A4FA6E67}">
      <dgm:prSet phldrT="[Text]"/>
      <dgm:spPr/>
      <dgm:t>
        <a:bodyPr/>
        <a:lstStyle/>
        <a:p>
          <a:r>
            <a:rPr lang="en-US" dirty="0"/>
            <a:t>Grow 15%</a:t>
          </a:r>
        </a:p>
      </dgm:t>
    </dgm:pt>
    <dgm:pt modelId="{659885D3-A0B7-48B1-8C9A-6745FBCE0E95}" type="parTrans" cxnId="{A9910910-EEFA-427A-8D2C-DAB2E179CA87}">
      <dgm:prSet/>
      <dgm:spPr/>
      <dgm:t>
        <a:bodyPr/>
        <a:lstStyle/>
        <a:p>
          <a:endParaRPr lang="en-US"/>
        </a:p>
      </dgm:t>
    </dgm:pt>
    <dgm:pt modelId="{BCEEAFA3-2514-4868-B83F-0F970A018CFA}" type="sibTrans" cxnId="{A9910910-EEFA-427A-8D2C-DAB2E179CA87}">
      <dgm:prSet/>
      <dgm:spPr/>
      <dgm:t>
        <a:bodyPr/>
        <a:lstStyle/>
        <a:p>
          <a:endParaRPr lang="en-US"/>
        </a:p>
      </dgm:t>
    </dgm:pt>
    <dgm:pt modelId="{BDC1CCE2-1A54-44DC-9509-0FAFA0E74801}" type="pres">
      <dgm:prSet presAssocID="{FAB41A68-AA40-489D-B304-65C315C769A4}" presName="theList" presStyleCnt="0">
        <dgm:presLayoutVars>
          <dgm:dir/>
          <dgm:animLvl val="lvl"/>
          <dgm:resizeHandles val="exact"/>
        </dgm:presLayoutVars>
      </dgm:prSet>
      <dgm:spPr/>
    </dgm:pt>
    <dgm:pt modelId="{A5516405-5CD7-4795-9B73-B07D4C3CABAD}" type="pres">
      <dgm:prSet presAssocID="{8A93AE86-1508-4458-B90C-ED03F77BD697}" presName="compNode" presStyleCnt="0"/>
      <dgm:spPr/>
    </dgm:pt>
    <dgm:pt modelId="{EFACDC35-8573-4CC5-B93E-C56C0D860381}" type="pres">
      <dgm:prSet presAssocID="{8A93AE86-1508-4458-B90C-ED03F77BD697}" presName="aNode" presStyleLbl="bgShp" presStyleIdx="0" presStyleCnt="5"/>
      <dgm:spPr/>
    </dgm:pt>
    <dgm:pt modelId="{6770B437-653E-4BDB-B6C9-579C33879E62}" type="pres">
      <dgm:prSet presAssocID="{8A93AE86-1508-4458-B90C-ED03F77BD697}" presName="textNode" presStyleLbl="bgShp" presStyleIdx="0" presStyleCnt="5"/>
      <dgm:spPr/>
    </dgm:pt>
    <dgm:pt modelId="{BF49B31E-7F1A-4108-9F9B-1F38CFEC2643}" type="pres">
      <dgm:prSet presAssocID="{8A93AE86-1508-4458-B90C-ED03F77BD697}" presName="compChildNode" presStyleCnt="0"/>
      <dgm:spPr/>
    </dgm:pt>
    <dgm:pt modelId="{9CA59EA6-3D65-4E01-B6ED-90B0BD2D2B17}" type="pres">
      <dgm:prSet presAssocID="{8A93AE86-1508-4458-B90C-ED03F77BD697}" presName="theInnerList" presStyleCnt="0"/>
      <dgm:spPr/>
    </dgm:pt>
    <dgm:pt modelId="{37DBC7E0-4EDD-480B-8571-DAF80CAFE2CA}" type="pres">
      <dgm:prSet presAssocID="{EB0B4B82-74B1-4A64-9FC7-07C3E243B87C}" presName="childNode" presStyleLbl="node1" presStyleIdx="0" presStyleCnt="25">
        <dgm:presLayoutVars>
          <dgm:bulletEnabled val="1"/>
        </dgm:presLayoutVars>
      </dgm:prSet>
      <dgm:spPr/>
    </dgm:pt>
    <dgm:pt modelId="{EFCECFDD-1559-47F5-AE4B-BA1F882FE073}" type="pres">
      <dgm:prSet presAssocID="{EB0B4B82-74B1-4A64-9FC7-07C3E243B87C}" presName="aSpace2" presStyleCnt="0"/>
      <dgm:spPr/>
    </dgm:pt>
    <dgm:pt modelId="{34B32FE7-2104-48C8-932F-44D8967A05EF}" type="pres">
      <dgm:prSet presAssocID="{3C3AA47F-A2A2-40BB-B7BC-3E9CCCB45E45}" presName="childNode" presStyleLbl="node1" presStyleIdx="1" presStyleCnt="25">
        <dgm:presLayoutVars>
          <dgm:bulletEnabled val="1"/>
        </dgm:presLayoutVars>
      </dgm:prSet>
      <dgm:spPr/>
    </dgm:pt>
    <dgm:pt modelId="{D18AD239-4480-474E-8992-5B3EC736BCE1}" type="pres">
      <dgm:prSet presAssocID="{3C3AA47F-A2A2-40BB-B7BC-3E9CCCB45E45}" presName="aSpace2" presStyleCnt="0"/>
      <dgm:spPr/>
    </dgm:pt>
    <dgm:pt modelId="{F61422A9-5238-49ED-8EB8-34BDF8B97A74}" type="pres">
      <dgm:prSet presAssocID="{D1B156A4-3D5C-4569-AE49-1990025E7ED3}" presName="childNode" presStyleLbl="node1" presStyleIdx="2" presStyleCnt="25">
        <dgm:presLayoutVars>
          <dgm:bulletEnabled val="1"/>
        </dgm:presLayoutVars>
      </dgm:prSet>
      <dgm:spPr/>
    </dgm:pt>
    <dgm:pt modelId="{EDFD15C8-DEF2-487F-A070-533DB5A1B0E4}" type="pres">
      <dgm:prSet presAssocID="{D1B156A4-3D5C-4569-AE49-1990025E7ED3}" presName="aSpace2" presStyleCnt="0"/>
      <dgm:spPr/>
    </dgm:pt>
    <dgm:pt modelId="{93500D4C-5890-4B82-8DC2-D915DC60CE37}" type="pres">
      <dgm:prSet presAssocID="{6EABFA76-4DD6-41A6-A79C-CE40AFE6E1AA}" presName="childNode" presStyleLbl="node1" presStyleIdx="3" presStyleCnt="25">
        <dgm:presLayoutVars>
          <dgm:bulletEnabled val="1"/>
        </dgm:presLayoutVars>
      </dgm:prSet>
      <dgm:spPr/>
    </dgm:pt>
    <dgm:pt modelId="{622C44DF-9CC5-498D-9F97-153A81A7BC21}" type="pres">
      <dgm:prSet presAssocID="{6EABFA76-4DD6-41A6-A79C-CE40AFE6E1AA}" presName="aSpace2" presStyleCnt="0"/>
      <dgm:spPr/>
    </dgm:pt>
    <dgm:pt modelId="{1917DF6F-BE44-4D8E-9A23-26E27331A119}" type="pres">
      <dgm:prSet presAssocID="{B42E6276-EF0C-4FE4-A4ED-1E54A786D55C}" presName="childNode" presStyleLbl="node1" presStyleIdx="4" presStyleCnt="25">
        <dgm:presLayoutVars>
          <dgm:bulletEnabled val="1"/>
        </dgm:presLayoutVars>
      </dgm:prSet>
      <dgm:spPr/>
    </dgm:pt>
    <dgm:pt modelId="{BE3465DC-E02B-44B0-9062-3689D01B1E2B}" type="pres">
      <dgm:prSet presAssocID="{8A93AE86-1508-4458-B90C-ED03F77BD697}" presName="aSpace" presStyleCnt="0"/>
      <dgm:spPr/>
    </dgm:pt>
    <dgm:pt modelId="{34D3517D-4F28-48B3-A03C-081D2EE6F442}" type="pres">
      <dgm:prSet presAssocID="{88E004C5-01B1-4A36-8A1D-A9CB19AB84E0}" presName="compNode" presStyleCnt="0"/>
      <dgm:spPr/>
    </dgm:pt>
    <dgm:pt modelId="{01CCD937-5E9D-4BBD-85EE-28A970D3584C}" type="pres">
      <dgm:prSet presAssocID="{88E004C5-01B1-4A36-8A1D-A9CB19AB84E0}" presName="aNode" presStyleLbl="bgShp" presStyleIdx="1" presStyleCnt="5"/>
      <dgm:spPr/>
    </dgm:pt>
    <dgm:pt modelId="{E0E30A78-AB7C-4EA4-95DC-95236E67BC54}" type="pres">
      <dgm:prSet presAssocID="{88E004C5-01B1-4A36-8A1D-A9CB19AB84E0}" presName="textNode" presStyleLbl="bgShp" presStyleIdx="1" presStyleCnt="5"/>
      <dgm:spPr/>
    </dgm:pt>
    <dgm:pt modelId="{65CACF77-FEDD-4043-821D-C4D63166D37A}" type="pres">
      <dgm:prSet presAssocID="{88E004C5-01B1-4A36-8A1D-A9CB19AB84E0}" presName="compChildNode" presStyleCnt="0"/>
      <dgm:spPr/>
    </dgm:pt>
    <dgm:pt modelId="{A7A0587F-8FE0-4CC3-8A7B-5CB244826FEF}" type="pres">
      <dgm:prSet presAssocID="{88E004C5-01B1-4A36-8A1D-A9CB19AB84E0}" presName="theInnerList" presStyleCnt="0"/>
      <dgm:spPr/>
    </dgm:pt>
    <dgm:pt modelId="{9113D046-0214-494B-9DE9-57D782F86A67}" type="pres">
      <dgm:prSet presAssocID="{5B93BD1C-B016-474E-A04C-4021FB7BA83A}" presName="childNode" presStyleLbl="node1" presStyleIdx="5" presStyleCnt="25">
        <dgm:presLayoutVars>
          <dgm:bulletEnabled val="1"/>
        </dgm:presLayoutVars>
      </dgm:prSet>
      <dgm:spPr/>
    </dgm:pt>
    <dgm:pt modelId="{47010AD9-A48F-4813-9D41-C32621B9DEC3}" type="pres">
      <dgm:prSet presAssocID="{5B93BD1C-B016-474E-A04C-4021FB7BA83A}" presName="aSpace2" presStyleCnt="0"/>
      <dgm:spPr/>
    </dgm:pt>
    <dgm:pt modelId="{6A3B5F9A-F2EE-413D-8D72-926768AA89D6}" type="pres">
      <dgm:prSet presAssocID="{27DDF68F-7A1C-4BAD-8820-E1972E69BFB9}" presName="childNode" presStyleLbl="node1" presStyleIdx="6" presStyleCnt="25">
        <dgm:presLayoutVars>
          <dgm:bulletEnabled val="1"/>
        </dgm:presLayoutVars>
      </dgm:prSet>
      <dgm:spPr/>
    </dgm:pt>
    <dgm:pt modelId="{EB3A0B7B-F559-46A8-BA48-A1A0694B8CB4}" type="pres">
      <dgm:prSet presAssocID="{27DDF68F-7A1C-4BAD-8820-E1972E69BFB9}" presName="aSpace2" presStyleCnt="0"/>
      <dgm:spPr/>
    </dgm:pt>
    <dgm:pt modelId="{D575A1FE-D5E3-4C6F-924E-BD2129CCA830}" type="pres">
      <dgm:prSet presAssocID="{5720358B-98B3-487F-9368-AB3BF2CEF7A8}" presName="childNode" presStyleLbl="node1" presStyleIdx="7" presStyleCnt="25">
        <dgm:presLayoutVars>
          <dgm:bulletEnabled val="1"/>
        </dgm:presLayoutVars>
      </dgm:prSet>
      <dgm:spPr/>
    </dgm:pt>
    <dgm:pt modelId="{606B1CE7-87AD-4E65-8D3B-AB7E2510799E}" type="pres">
      <dgm:prSet presAssocID="{5720358B-98B3-487F-9368-AB3BF2CEF7A8}" presName="aSpace2" presStyleCnt="0"/>
      <dgm:spPr/>
    </dgm:pt>
    <dgm:pt modelId="{1B899D27-67C5-44E4-8125-1E468F18CA66}" type="pres">
      <dgm:prSet presAssocID="{4953D04F-A34F-45DF-BD52-DD40013B3499}" presName="childNode" presStyleLbl="node1" presStyleIdx="8" presStyleCnt="25">
        <dgm:presLayoutVars>
          <dgm:bulletEnabled val="1"/>
        </dgm:presLayoutVars>
      </dgm:prSet>
      <dgm:spPr/>
    </dgm:pt>
    <dgm:pt modelId="{159EADE6-6D37-4CE7-B72A-4189464F4E73}" type="pres">
      <dgm:prSet presAssocID="{4953D04F-A34F-45DF-BD52-DD40013B3499}" presName="aSpace2" presStyleCnt="0"/>
      <dgm:spPr/>
    </dgm:pt>
    <dgm:pt modelId="{299A60B2-E18B-4217-9714-833E47FDF29B}" type="pres">
      <dgm:prSet presAssocID="{81C1AAD8-7DAB-4253-9FA0-A8221A66E538}" presName="childNode" presStyleLbl="node1" presStyleIdx="9" presStyleCnt="25">
        <dgm:presLayoutVars>
          <dgm:bulletEnabled val="1"/>
        </dgm:presLayoutVars>
      </dgm:prSet>
      <dgm:spPr/>
    </dgm:pt>
    <dgm:pt modelId="{8602FE28-48B6-4883-83AD-CBF9C48BD939}" type="pres">
      <dgm:prSet presAssocID="{88E004C5-01B1-4A36-8A1D-A9CB19AB84E0}" presName="aSpace" presStyleCnt="0"/>
      <dgm:spPr/>
    </dgm:pt>
    <dgm:pt modelId="{22615CDA-7AC7-4EB9-BFA9-AEC6D5BC233A}" type="pres">
      <dgm:prSet presAssocID="{C0841711-C390-4DC9-BD4F-F596B743E7D2}" presName="compNode" presStyleCnt="0"/>
      <dgm:spPr/>
    </dgm:pt>
    <dgm:pt modelId="{6A99800E-9FE7-4174-B83B-17234EA11E2E}" type="pres">
      <dgm:prSet presAssocID="{C0841711-C390-4DC9-BD4F-F596B743E7D2}" presName="aNode" presStyleLbl="bgShp" presStyleIdx="2" presStyleCnt="5"/>
      <dgm:spPr/>
    </dgm:pt>
    <dgm:pt modelId="{FDC741F6-1FE5-4EBA-A73B-3D0CAFC8F0EE}" type="pres">
      <dgm:prSet presAssocID="{C0841711-C390-4DC9-BD4F-F596B743E7D2}" presName="textNode" presStyleLbl="bgShp" presStyleIdx="2" presStyleCnt="5"/>
      <dgm:spPr/>
    </dgm:pt>
    <dgm:pt modelId="{3DF2C076-9A71-4926-9BA5-FD38853FE2EA}" type="pres">
      <dgm:prSet presAssocID="{C0841711-C390-4DC9-BD4F-F596B743E7D2}" presName="compChildNode" presStyleCnt="0"/>
      <dgm:spPr/>
    </dgm:pt>
    <dgm:pt modelId="{72792476-93ED-4149-B66A-BCBF23005CAB}" type="pres">
      <dgm:prSet presAssocID="{C0841711-C390-4DC9-BD4F-F596B743E7D2}" presName="theInnerList" presStyleCnt="0"/>
      <dgm:spPr/>
    </dgm:pt>
    <dgm:pt modelId="{C9813038-C5E3-414A-ABFE-3494DDB1E575}" type="pres">
      <dgm:prSet presAssocID="{C081752D-1CB9-46D8-A4A7-55D1F7F2E988}" presName="childNode" presStyleLbl="node1" presStyleIdx="10" presStyleCnt="25">
        <dgm:presLayoutVars>
          <dgm:bulletEnabled val="1"/>
        </dgm:presLayoutVars>
      </dgm:prSet>
      <dgm:spPr/>
    </dgm:pt>
    <dgm:pt modelId="{BDD311E5-7DF8-496A-8584-BBA2F21CF328}" type="pres">
      <dgm:prSet presAssocID="{C081752D-1CB9-46D8-A4A7-55D1F7F2E988}" presName="aSpace2" presStyleCnt="0"/>
      <dgm:spPr/>
    </dgm:pt>
    <dgm:pt modelId="{A06E6A9C-119A-4C51-AB48-13611F431538}" type="pres">
      <dgm:prSet presAssocID="{68062D08-FBAD-4516-967C-C63250CEFBC7}" presName="childNode" presStyleLbl="node1" presStyleIdx="11" presStyleCnt="25">
        <dgm:presLayoutVars>
          <dgm:bulletEnabled val="1"/>
        </dgm:presLayoutVars>
      </dgm:prSet>
      <dgm:spPr/>
    </dgm:pt>
    <dgm:pt modelId="{073946CB-B124-440C-B5C0-533ED7066474}" type="pres">
      <dgm:prSet presAssocID="{68062D08-FBAD-4516-967C-C63250CEFBC7}" presName="aSpace2" presStyleCnt="0"/>
      <dgm:spPr/>
    </dgm:pt>
    <dgm:pt modelId="{6BCE253C-A6C9-4546-8D1B-C7F0CCBAF951}" type="pres">
      <dgm:prSet presAssocID="{D33D1577-A995-4F45-BC97-BC40A0D46A12}" presName="childNode" presStyleLbl="node1" presStyleIdx="12" presStyleCnt="25">
        <dgm:presLayoutVars>
          <dgm:bulletEnabled val="1"/>
        </dgm:presLayoutVars>
      </dgm:prSet>
      <dgm:spPr/>
    </dgm:pt>
    <dgm:pt modelId="{0D729B41-6F3A-443C-8E83-783CD7798666}" type="pres">
      <dgm:prSet presAssocID="{D33D1577-A995-4F45-BC97-BC40A0D46A12}" presName="aSpace2" presStyleCnt="0"/>
      <dgm:spPr/>
    </dgm:pt>
    <dgm:pt modelId="{1DA6C806-D5A9-4BA2-B966-8E2DFD94B493}" type="pres">
      <dgm:prSet presAssocID="{080A185C-21A4-4204-B47D-ED2AE28AEABA}" presName="childNode" presStyleLbl="node1" presStyleIdx="13" presStyleCnt="25">
        <dgm:presLayoutVars>
          <dgm:bulletEnabled val="1"/>
        </dgm:presLayoutVars>
      </dgm:prSet>
      <dgm:spPr/>
    </dgm:pt>
    <dgm:pt modelId="{1C8C326B-13EC-48CA-8940-2AD73A7FF1D6}" type="pres">
      <dgm:prSet presAssocID="{080A185C-21A4-4204-B47D-ED2AE28AEABA}" presName="aSpace2" presStyleCnt="0"/>
      <dgm:spPr/>
    </dgm:pt>
    <dgm:pt modelId="{C4B63BE5-46F0-4CD4-A8D9-146CEA8E98ED}" type="pres">
      <dgm:prSet presAssocID="{4F8A5CD0-356A-4061-BF95-61007368D054}" presName="childNode" presStyleLbl="node1" presStyleIdx="14" presStyleCnt="25">
        <dgm:presLayoutVars>
          <dgm:bulletEnabled val="1"/>
        </dgm:presLayoutVars>
      </dgm:prSet>
      <dgm:spPr/>
    </dgm:pt>
    <dgm:pt modelId="{0A3B2279-2F2D-4799-95BA-E21B4ACBB4FA}" type="pres">
      <dgm:prSet presAssocID="{C0841711-C390-4DC9-BD4F-F596B743E7D2}" presName="aSpace" presStyleCnt="0"/>
      <dgm:spPr/>
    </dgm:pt>
    <dgm:pt modelId="{47ACC299-C6E3-47C0-AB1A-A7F84CCE63A6}" type="pres">
      <dgm:prSet presAssocID="{B3C82F9D-57D5-4EA3-A10B-C21A632F8A96}" presName="compNode" presStyleCnt="0"/>
      <dgm:spPr/>
    </dgm:pt>
    <dgm:pt modelId="{23CD0430-B109-4D6E-8CB3-5CC85C4C4047}" type="pres">
      <dgm:prSet presAssocID="{B3C82F9D-57D5-4EA3-A10B-C21A632F8A96}" presName="aNode" presStyleLbl="bgShp" presStyleIdx="3" presStyleCnt="5"/>
      <dgm:spPr/>
    </dgm:pt>
    <dgm:pt modelId="{FB10195C-0228-4C18-B470-6CAEB0134184}" type="pres">
      <dgm:prSet presAssocID="{B3C82F9D-57D5-4EA3-A10B-C21A632F8A96}" presName="textNode" presStyleLbl="bgShp" presStyleIdx="3" presStyleCnt="5"/>
      <dgm:spPr/>
    </dgm:pt>
    <dgm:pt modelId="{9E836981-C805-4487-987A-21B8DB94B383}" type="pres">
      <dgm:prSet presAssocID="{B3C82F9D-57D5-4EA3-A10B-C21A632F8A96}" presName="compChildNode" presStyleCnt="0"/>
      <dgm:spPr/>
    </dgm:pt>
    <dgm:pt modelId="{4424CEC2-0731-4EC7-B65A-65DEE6C0ACB6}" type="pres">
      <dgm:prSet presAssocID="{B3C82F9D-57D5-4EA3-A10B-C21A632F8A96}" presName="theInnerList" presStyleCnt="0"/>
      <dgm:spPr/>
    </dgm:pt>
    <dgm:pt modelId="{08B39D75-E2EF-4E90-A35F-2B75E8624249}" type="pres">
      <dgm:prSet presAssocID="{262E8B10-EB54-4A21-AE86-AEC9E42932F6}" presName="childNode" presStyleLbl="node1" presStyleIdx="15" presStyleCnt="25">
        <dgm:presLayoutVars>
          <dgm:bulletEnabled val="1"/>
        </dgm:presLayoutVars>
      </dgm:prSet>
      <dgm:spPr/>
    </dgm:pt>
    <dgm:pt modelId="{1D8CF3D3-57C8-4761-AB7B-8A5EDAAFD46F}" type="pres">
      <dgm:prSet presAssocID="{262E8B10-EB54-4A21-AE86-AEC9E42932F6}" presName="aSpace2" presStyleCnt="0"/>
      <dgm:spPr/>
    </dgm:pt>
    <dgm:pt modelId="{6AF906BD-D5A5-46EE-8304-3D8FE043C197}" type="pres">
      <dgm:prSet presAssocID="{7B121556-A51D-4895-9954-8969FD3C6600}" presName="childNode" presStyleLbl="node1" presStyleIdx="16" presStyleCnt="25">
        <dgm:presLayoutVars>
          <dgm:bulletEnabled val="1"/>
        </dgm:presLayoutVars>
      </dgm:prSet>
      <dgm:spPr/>
    </dgm:pt>
    <dgm:pt modelId="{021B037A-6344-484D-A449-37A1D1157799}" type="pres">
      <dgm:prSet presAssocID="{7B121556-A51D-4895-9954-8969FD3C6600}" presName="aSpace2" presStyleCnt="0"/>
      <dgm:spPr/>
    </dgm:pt>
    <dgm:pt modelId="{F8CA8C3B-1392-440C-91A7-F93388A96B2F}" type="pres">
      <dgm:prSet presAssocID="{5DFE24BF-F7DB-46DD-878A-41AE90045279}" presName="childNode" presStyleLbl="node1" presStyleIdx="17" presStyleCnt="25">
        <dgm:presLayoutVars>
          <dgm:bulletEnabled val="1"/>
        </dgm:presLayoutVars>
      </dgm:prSet>
      <dgm:spPr/>
    </dgm:pt>
    <dgm:pt modelId="{2B387C59-5145-48CC-8F09-421CF18DD3C8}" type="pres">
      <dgm:prSet presAssocID="{5DFE24BF-F7DB-46DD-878A-41AE90045279}" presName="aSpace2" presStyleCnt="0"/>
      <dgm:spPr/>
    </dgm:pt>
    <dgm:pt modelId="{2874A6B9-235E-432C-8F3B-CA4E3980E661}" type="pres">
      <dgm:prSet presAssocID="{B3A1BBC5-4228-4E61-85CE-62A469AFB0AC}" presName="childNode" presStyleLbl="node1" presStyleIdx="18" presStyleCnt="25">
        <dgm:presLayoutVars>
          <dgm:bulletEnabled val="1"/>
        </dgm:presLayoutVars>
      </dgm:prSet>
      <dgm:spPr/>
    </dgm:pt>
    <dgm:pt modelId="{E99C6FA9-7F8E-4AFA-BC1C-C6D7415AF7B3}" type="pres">
      <dgm:prSet presAssocID="{B3A1BBC5-4228-4E61-85CE-62A469AFB0AC}" presName="aSpace2" presStyleCnt="0"/>
      <dgm:spPr/>
    </dgm:pt>
    <dgm:pt modelId="{49ABE376-7407-47B8-9FA2-F9EC062F19AB}" type="pres">
      <dgm:prSet presAssocID="{AF5A6E90-373A-4E98-8FB5-D9C9B46A51D7}" presName="childNode" presStyleLbl="node1" presStyleIdx="19" presStyleCnt="25">
        <dgm:presLayoutVars>
          <dgm:bulletEnabled val="1"/>
        </dgm:presLayoutVars>
      </dgm:prSet>
      <dgm:spPr/>
    </dgm:pt>
    <dgm:pt modelId="{7F8647B7-1537-4C35-8B2A-F476E57F7EB1}" type="pres">
      <dgm:prSet presAssocID="{B3C82F9D-57D5-4EA3-A10B-C21A632F8A96}" presName="aSpace" presStyleCnt="0"/>
      <dgm:spPr/>
    </dgm:pt>
    <dgm:pt modelId="{E5D72459-856B-418D-BBA1-F4EE91B84B2B}" type="pres">
      <dgm:prSet presAssocID="{5FADD9D6-AB12-4FC6-BB7A-ED66F518772C}" presName="compNode" presStyleCnt="0"/>
      <dgm:spPr/>
    </dgm:pt>
    <dgm:pt modelId="{7BC53BFE-5FD6-4075-B628-2BF1BE21EF0D}" type="pres">
      <dgm:prSet presAssocID="{5FADD9D6-AB12-4FC6-BB7A-ED66F518772C}" presName="aNode" presStyleLbl="bgShp" presStyleIdx="4" presStyleCnt="5"/>
      <dgm:spPr/>
    </dgm:pt>
    <dgm:pt modelId="{5493BF24-6B5D-4CC0-800B-21A39B29A19D}" type="pres">
      <dgm:prSet presAssocID="{5FADD9D6-AB12-4FC6-BB7A-ED66F518772C}" presName="textNode" presStyleLbl="bgShp" presStyleIdx="4" presStyleCnt="5"/>
      <dgm:spPr/>
    </dgm:pt>
    <dgm:pt modelId="{9321C9F0-69DA-4736-9200-7FDE496876E9}" type="pres">
      <dgm:prSet presAssocID="{5FADD9D6-AB12-4FC6-BB7A-ED66F518772C}" presName="compChildNode" presStyleCnt="0"/>
      <dgm:spPr/>
    </dgm:pt>
    <dgm:pt modelId="{6A757805-C507-4B8F-B1F8-777A05035E36}" type="pres">
      <dgm:prSet presAssocID="{5FADD9D6-AB12-4FC6-BB7A-ED66F518772C}" presName="theInnerList" presStyleCnt="0"/>
      <dgm:spPr/>
    </dgm:pt>
    <dgm:pt modelId="{90A9D226-28A7-448A-959C-C81D961D5485}" type="pres">
      <dgm:prSet presAssocID="{7648E386-A8BF-4C20-8B30-FE72E33DA507}" presName="childNode" presStyleLbl="node1" presStyleIdx="20" presStyleCnt="25">
        <dgm:presLayoutVars>
          <dgm:bulletEnabled val="1"/>
        </dgm:presLayoutVars>
      </dgm:prSet>
      <dgm:spPr/>
    </dgm:pt>
    <dgm:pt modelId="{A8157355-E381-4919-BB4E-C035A708600B}" type="pres">
      <dgm:prSet presAssocID="{7648E386-A8BF-4C20-8B30-FE72E33DA507}" presName="aSpace2" presStyleCnt="0"/>
      <dgm:spPr/>
    </dgm:pt>
    <dgm:pt modelId="{81296174-6727-4587-9986-3A164AECE5CF}" type="pres">
      <dgm:prSet presAssocID="{06A05887-4CAE-452C-BA6C-865DF8365720}" presName="childNode" presStyleLbl="node1" presStyleIdx="21" presStyleCnt="25">
        <dgm:presLayoutVars>
          <dgm:bulletEnabled val="1"/>
        </dgm:presLayoutVars>
      </dgm:prSet>
      <dgm:spPr/>
    </dgm:pt>
    <dgm:pt modelId="{A27F52D2-718F-4630-900E-8D193DF5D203}" type="pres">
      <dgm:prSet presAssocID="{06A05887-4CAE-452C-BA6C-865DF8365720}" presName="aSpace2" presStyleCnt="0"/>
      <dgm:spPr/>
    </dgm:pt>
    <dgm:pt modelId="{B38ED909-140E-446A-BE85-242C78B7795D}" type="pres">
      <dgm:prSet presAssocID="{573CD4DB-11C1-406B-B0E4-13779DDF5AE8}" presName="childNode" presStyleLbl="node1" presStyleIdx="22" presStyleCnt="25">
        <dgm:presLayoutVars>
          <dgm:bulletEnabled val="1"/>
        </dgm:presLayoutVars>
      </dgm:prSet>
      <dgm:spPr/>
    </dgm:pt>
    <dgm:pt modelId="{6D35CB5D-B557-45CA-A6C9-46ECB7917644}" type="pres">
      <dgm:prSet presAssocID="{573CD4DB-11C1-406B-B0E4-13779DDF5AE8}" presName="aSpace2" presStyleCnt="0"/>
      <dgm:spPr/>
    </dgm:pt>
    <dgm:pt modelId="{66C3B64A-3AEC-4F9A-B683-CEF58EDD0952}" type="pres">
      <dgm:prSet presAssocID="{4BABABC2-BF13-4847-9EE1-B11B9D6D7295}" presName="childNode" presStyleLbl="node1" presStyleIdx="23" presStyleCnt="25">
        <dgm:presLayoutVars>
          <dgm:bulletEnabled val="1"/>
        </dgm:presLayoutVars>
      </dgm:prSet>
      <dgm:spPr/>
    </dgm:pt>
    <dgm:pt modelId="{FE882810-8961-41D5-9880-A27E68FC96D1}" type="pres">
      <dgm:prSet presAssocID="{4BABABC2-BF13-4847-9EE1-B11B9D6D7295}" presName="aSpace2" presStyleCnt="0"/>
      <dgm:spPr/>
    </dgm:pt>
    <dgm:pt modelId="{BAEFB4D4-FC3F-4F9E-BF03-FFE513294EA9}" type="pres">
      <dgm:prSet presAssocID="{75858E5E-5ACA-4C8B-88C3-5123A4FA6E67}" presName="childNode" presStyleLbl="node1" presStyleIdx="24" presStyleCnt="25">
        <dgm:presLayoutVars>
          <dgm:bulletEnabled val="1"/>
        </dgm:presLayoutVars>
      </dgm:prSet>
      <dgm:spPr/>
    </dgm:pt>
  </dgm:ptLst>
  <dgm:cxnLst>
    <dgm:cxn modelId="{60EDA807-576E-4EF1-B2CC-C9A9DF45FFF0}" type="presOf" srcId="{D1B156A4-3D5C-4569-AE49-1990025E7ED3}" destId="{F61422A9-5238-49ED-8EB8-34BDF8B97A74}" srcOrd="0" destOrd="0" presId="urn:microsoft.com/office/officeart/2005/8/layout/lProcess2"/>
    <dgm:cxn modelId="{97FEAF07-93C4-4378-9B79-0FC060C215C3}" srcId="{FAB41A68-AA40-489D-B304-65C315C769A4}" destId="{88E004C5-01B1-4A36-8A1D-A9CB19AB84E0}" srcOrd="1" destOrd="0" parTransId="{2A386D1A-61A4-4957-8CDF-0269589C1C4D}" sibTransId="{FBEBE220-43E5-41E4-877C-8B6F3A683CB0}"/>
    <dgm:cxn modelId="{D28F900A-EDA7-435A-8FE5-6B1841CD4A1B}" type="presOf" srcId="{06A05887-4CAE-452C-BA6C-865DF8365720}" destId="{81296174-6727-4587-9986-3A164AECE5CF}" srcOrd="0" destOrd="0" presId="urn:microsoft.com/office/officeart/2005/8/layout/lProcess2"/>
    <dgm:cxn modelId="{A9910910-EEFA-427A-8D2C-DAB2E179CA87}" srcId="{5FADD9D6-AB12-4FC6-BB7A-ED66F518772C}" destId="{75858E5E-5ACA-4C8B-88C3-5123A4FA6E67}" srcOrd="4" destOrd="0" parTransId="{659885D3-A0B7-48B1-8C9A-6745FBCE0E95}" sibTransId="{BCEEAFA3-2514-4868-B83F-0F970A018CFA}"/>
    <dgm:cxn modelId="{3D7A4013-57D0-4C44-9964-16678C7949CE}" srcId="{8A93AE86-1508-4458-B90C-ED03F77BD697}" destId="{D1B156A4-3D5C-4569-AE49-1990025E7ED3}" srcOrd="2" destOrd="0" parTransId="{A6CFEF7B-2EE4-4966-9C4C-9FC88916F725}" sibTransId="{CDDDBBD7-7A09-4596-925F-82302AE89531}"/>
    <dgm:cxn modelId="{92300615-7C33-49DC-8D1C-8D15DE1AB4C0}" type="presOf" srcId="{C081752D-1CB9-46D8-A4A7-55D1F7F2E988}" destId="{C9813038-C5E3-414A-ABFE-3494DDB1E575}" srcOrd="0" destOrd="0" presId="urn:microsoft.com/office/officeart/2005/8/layout/lProcess2"/>
    <dgm:cxn modelId="{0ED80916-C3A0-416D-816C-7AF2804E875C}" type="presOf" srcId="{5DFE24BF-F7DB-46DD-878A-41AE90045279}" destId="{F8CA8C3B-1392-440C-91A7-F93388A96B2F}" srcOrd="0" destOrd="0" presId="urn:microsoft.com/office/officeart/2005/8/layout/lProcess2"/>
    <dgm:cxn modelId="{4EC5C81C-5542-49BF-9772-E29D1A30B1E0}" srcId="{88E004C5-01B1-4A36-8A1D-A9CB19AB84E0}" destId="{81C1AAD8-7DAB-4253-9FA0-A8221A66E538}" srcOrd="4" destOrd="0" parTransId="{7167A271-9193-45EA-AEFB-FC3A5F1ABD46}" sibTransId="{AFB8659F-C69C-4053-BD2E-5FEBCC1A7C39}"/>
    <dgm:cxn modelId="{2E490F23-4869-47C7-918D-F7B61DFFB349}" srcId="{C0841711-C390-4DC9-BD4F-F596B743E7D2}" destId="{C081752D-1CB9-46D8-A4A7-55D1F7F2E988}" srcOrd="0" destOrd="0" parTransId="{6E60F804-E8FE-42EC-9D8D-2C992D50B5D0}" sibTransId="{8E0D3FEC-4C60-47F3-839C-8AED07758D38}"/>
    <dgm:cxn modelId="{1C93E025-5AF1-4F0F-9732-B0873F370688}" type="presOf" srcId="{5FADD9D6-AB12-4FC6-BB7A-ED66F518772C}" destId="{7BC53BFE-5FD6-4075-B628-2BF1BE21EF0D}" srcOrd="0" destOrd="0" presId="urn:microsoft.com/office/officeart/2005/8/layout/lProcess2"/>
    <dgm:cxn modelId="{57076929-08A0-44A2-94E1-C3677D44293E}" type="presOf" srcId="{5FADD9D6-AB12-4FC6-BB7A-ED66F518772C}" destId="{5493BF24-6B5D-4CC0-800B-21A39B29A19D}" srcOrd="1" destOrd="0" presId="urn:microsoft.com/office/officeart/2005/8/layout/lProcess2"/>
    <dgm:cxn modelId="{CA0E822A-C6CE-4B30-974B-BE5228EADCAC}" srcId="{B3C82F9D-57D5-4EA3-A10B-C21A632F8A96}" destId="{B3A1BBC5-4228-4E61-85CE-62A469AFB0AC}" srcOrd="3" destOrd="0" parTransId="{6E2AF26A-12FA-40F0-A738-5F01A0934C44}" sibTransId="{E2DCDD70-7255-400E-9F1A-E400EA02E0C0}"/>
    <dgm:cxn modelId="{8F05232B-B2E4-441B-B41C-D6C6F26DE6A4}" type="presOf" srcId="{75858E5E-5ACA-4C8B-88C3-5123A4FA6E67}" destId="{BAEFB4D4-FC3F-4F9E-BF03-FFE513294EA9}" srcOrd="0" destOrd="0" presId="urn:microsoft.com/office/officeart/2005/8/layout/lProcess2"/>
    <dgm:cxn modelId="{9BCF392D-7C76-4A00-8001-C121304C0676}" srcId="{5FADD9D6-AB12-4FC6-BB7A-ED66F518772C}" destId="{4BABABC2-BF13-4847-9EE1-B11B9D6D7295}" srcOrd="3" destOrd="0" parTransId="{539E9455-A8B3-404C-8D05-1B1DF82A972C}" sibTransId="{5FB7CA4E-D420-47FD-8E9F-FBE6FFBA6446}"/>
    <dgm:cxn modelId="{CED39D31-34C4-4FF7-960C-3ECE29F7B5CF}" srcId="{FAB41A68-AA40-489D-B304-65C315C769A4}" destId="{8A93AE86-1508-4458-B90C-ED03F77BD697}" srcOrd="0" destOrd="0" parTransId="{1142F3F4-9C10-4FCB-93CB-5751AD005C55}" sibTransId="{ADAF0D38-62F3-480E-9A25-E2E59225E369}"/>
    <dgm:cxn modelId="{7B451432-BC27-4564-AE05-1106C728AEA2}" type="presOf" srcId="{81C1AAD8-7DAB-4253-9FA0-A8221A66E538}" destId="{299A60B2-E18B-4217-9714-833E47FDF29B}" srcOrd="0" destOrd="0" presId="urn:microsoft.com/office/officeart/2005/8/layout/lProcess2"/>
    <dgm:cxn modelId="{913FF837-04EB-4ACC-93FC-73A575B487E3}" srcId="{B3C82F9D-57D5-4EA3-A10B-C21A632F8A96}" destId="{7B121556-A51D-4895-9954-8969FD3C6600}" srcOrd="1" destOrd="0" parTransId="{DA8F14BF-D35D-4789-8DE3-0337A3861252}" sibTransId="{86CE7886-9F5F-4C34-83BC-FA41A06732EA}"/>
    <dgm:cxn modelId="{E2830A60-5626-435D-A88D-60DE0531D0E9}" type="presOf" srcId="{3C3AA47F-A2A2-40BB-B7BC-3E9CCCB45E45}" destId="{34B32FE7-2104-48C8-932F-44D8967A05EF}" srcOrd="0" destOrd="0" presId="urn:microsoft.com/office/officeart/2005/8/layout/lProcess2"/>
    <dgm:cxn modelId="{269CB261-57AC-4995-AB0D-EDC98ADD7557}" type="presOf" srcId="{262E8B10-EB54-4A21-AE86-AEC9E42932F6}" destId="{08B39D75-E2EF-4E90-A35F-2B75E8624249}" srcOrd="0" destOrd="0" presId="urn:microsoft.com/office/officeart/2005/8/layout/lProcess2"/>
    <dgm:cxn modelId="{BBD53643-B305-4D2F-9F59-9FD9A0C0EC86}" type="presOf" srcId="{AF5A6E90-373A-4E98-8FB5-D9C9B46A51D7}" destId="{49ABE376-7407-47B8-9FA2-F9EC062F19AB}" srcOrd="0" destOrd="0" presId="urn:microsoft.com/office/officeart/2005/8/layout/lProcess2"/>
    <dgm:cxn modelId="{D0519A64-DCF3-446A-9A95-90B29DE4725B}" type="presOf" srcId="{88E004C5-01B1-4A36-8A1D-A9CB19AB84E0}" destId="{E0E30A78-AB7C-4EA4-95DC-95236E67BC54}" srcOrd="1" destOrd="0" presId="urn:microsoft.com/office/officeart/2005/8/layout/lProcess2"/>
    <dgm:cxn modelId="{61D42165-7D62-4526-B3E6-9A60D7DC8C6D}" type="presOf" srcId="{FAB41A68-AA40-489D-B304-65C315C769A4}" destId="{BDC1CCE2-1A54-44DC-9509-0FAFA0E74801}" srcOrd="0" destOrd="0" presId="urn:microsoft.com/office/officeart/2005/8/layout/lProcess2"/>
    <dgm:cxn modelId="{D559AD67-6548-46F6-A3C1-76062713F7FB}" srcId="{C0841711-C390-4DC9-BD4F-F596B743E7D2}" destId="{68062D08-FBAD-4516-967C-C63250CEFBC7}" srcOrd="1" destOrd="0" parTransId="{5692E044-B057-43EB-AED6-CCC769E11428}" sibTransId="{205BA058-7EFC-4DC9-A4A9-F8AA904DB0D2}"/>
    <dgm:cxn modelId="{CE4B454A-9E55-4368-9859-105916454338}" type="presOf" srcId="{B3C82F9D-57D5-4EA3-A10B-C21A632F8A96}" destId="{23CD0430-B109-4D6E-8CB3-5CC85C4C4047}" srcOrd="0" destOrd="0" presId="urn:microsoft.com/office/officeart/2005/8/layout/lProcess2"/>
    <dgm:cxn modelId="{63F8936D-6E5F-4DF5-871C-197645CD07AB}" type="presOf" srcId="{6EABFA76-4DD6-41A6-A79C-CE40AFE6E1AA}" destId="{93500D4C-5890-4B82-8DC2-D915DC60CE37}" srcOrd="0" destOrd="0" presId="urn:microsoft.com/office/officeart/2005/8/layout/lProcess2"/>
    <dgm:cxn modelId="{5ECDDF6D-A5FE-405E-AFC8-A12AA7976058}" srcId="{B3C82F9D-57D5-4EA3-A10B-C21A632F8A96}" destId="{5DFE24BF-F7DB-46DD-878A-41AE90045279}" srcOrd="2" destOrd="0" parTransId="{E9232DCF-7205-4F64-92B1-7D7FCFBE02A4}" sibTransId="{ED4E49EC-96B0-4E28-BAAD-1CF54B6F801E}"/>
    <dgm:cxn modelId="{CFDF7950-21AD-46C2-B641-BAE06BF69307}" srcId="{88E004C5-01B1-4A36-8A1D-A9CB19AB84E0}" destId="{5720358B-98B3-487F-9368-AB3BF2CEF7A8}" srcOrd="2" destOrd="0" parTransId="{1976EE68-E213-4425-A9BF-58C6116E045C}" sibTransId="{BF26F572-931A-4044-9FC0-3FFBA452E08B}"/>
    <dgm:cxn modelId="{9CF44771-3FC2-41A8-8241-F60A3209A068}" srcId="{88E004C5-01B1-4A36-8A1D-A9CB19AB84E0}" destId="{5B93BD1C-B016-474E-A04C-4021FB7BA83A}" srcOrd="0" destOrd="0" parTransId="{ED3D862B-8E00-4C0E-A5C8-15A8EE0BAD7C}" sibTransId="{B54CDFC5-A00B-40A2-B4C6-F35B5DFB79FB}"/>
    <dgm:cxn modelId="{E3747353-B1F3-4BF4-BB88-202C69C2AFE5}" srcId="{C0841711-C390-4DC9-BD4F-F596B743E7D2}" destId="{D33D1577-A995-4F45-BC97-BC40A0D46A12}" srcOrd="2" destOrd="0" parTransId="{A62C486A-ED02-461D-8294-72B76004EF6B}" sibTransId="{F5C25D4C-A374-4807-9511-35AEAAC2C9B8}"/>
    <dgm:cxn modelId="{F56AF775-B6B1-49A5-BCEB-0F9C73953EE9}" type="presOf" srcId="{573CD4DB-11C1-406B-B0E4-13779DDF5AE8}" destId="{B38ED909-140E-446A-BE85-242C78B7795D}" srcOrd="0" destOrd="0" presId="urn:microsoft.com/office/officeart/2005/8/layout/lProcess2"/>
    <dgm:cxn modelId="{AC246879-FDB9-444D-B652-13D392320C07}" type="presOf" srcId="{4BABABC2-BF13-4847-9EE1-B11B9D6D7295}" destId="{66C3B64A-3AEC-4F9A-B683-CEF58EDD0952}" srcOrd="0" destOrd="0" presId="urn:microsoft.com/office/officeart/2005/8/layout/lProcess2"/>
    <dgm:cxn modelId="{A8BB9859-3202-45EB-B973-AD70D1440BA7}" type="presOf" srcId="{D33D1577-A995-4F45-BC97-BC40A0D46A12}" destId="{6BCE253C-A6C9-4546-8D1B-C7F0CCBAF951}" srcOrd="0" destOrd="0" presId="urn:microsoft.com/office/officeart/2005/8/layout/lProcess2"/>
    <dgm:cxn modelId="{8A00AD79-6695-4162-8058-6823AB54D11E}" type="presOf" srcId="{7B121556-A51D-4895-9954-8969FD3C6600}" destId="{6AF906BD-D5A5-46EE-8304-3D8FE043C197}" srcOrd="0" destOrd="0" presId="urn:microsoft.com/office/officeart/2005/8/layout/lProcess2"/>
    <dgm:cxn modelId="{56F31D7A-4756-4670-BAF9-75AFE82363F6}" srcId="{8A93AE86-1508-4458-B90C-ED03F77BD697}" destId="{EB0B4B82-74B1-4A64-9FC7-07C3E243B87C}" srcOrd="0" destOrd="0" parTransId="{B152E4AB-852F-4956-B699-72A617055119}" sibTransId="{2BE86FFB-4D4C-411C-9EB5-CD673BF23841}"/>
    <dgm:cxn modelId="{1BE9A37B-68D5-441D-B05B-CC38844FB47A}" srcId="{8A93AE86-1508-4458-B90C-ED03F77BD697}" destId="{6EABFA76-4DD6-41A6-A79C-CE40AFE6E1AA}" srcOrd="3" destOrd="0" parTransId="{C99FAD7F-D176-45C5-AEF7-B90BD8DF05BA}" sibTransId="{CC58D4A5-06D0-4657-A746-B8F184B68708}"/>
    <dgm:cxn modelId="{4C047D7D-F3E4-42EF-9CC1-D2C9AFCA0CF0}" srcId="{B3C82F9D-57D5-4EA3-A10B-C21A632F8A96}" destId="{AF5A6E90-373A-4E98-8FB5-D9C9B46A51D7}" srcOrd="4" destOrd="0" parTransId="{C9D5381D-A61A-432B-A027-10BC405A57B6}" sibTransId="{70CB5532-ABEC-4D4A-95A3-39741DE4916D}"/>
    <dgm:cxn modelId="{2017D47E-8B92-4B48-B61C-E28F3CAA877E}" type="presOf" srcId="{8A93AE86-1508-4458-B90C-ED03F77BD697}" destId="{EFACDC35-8573-4CC5-B93E-C56C0D860381}" srcOrd="0" destOrd="0" presId="urn:microsoft.com/office/officeart/2005/8/layout/lProcess2"/>
    <dgm:cxn modelId="{A8190089-A344-485C-89DC-D13C61236F38}" type="presOf" srcId="{5720358B-98B3-487F-9368-AB3BF2CEF7A8}" destId="{D575A1FE-D5E3-4C6F-924E-BD2129CCA830}" srcOrd="0" destOrd="0" presId="urn:microsoft.com/office/officeart/2005/8/layout/lProcess2"/>
    <dgm:cxn modelId="{889ABF8A-55D7-466C-ACF8-6D731428FE1C}" srcId="{C0841711-C390-4DC9-BD4F-F596B743E7D2}" destId="{4F8A5CD0-356A-4061-BF95-61007368D054}" srcOrd="4" destOrd="0" parTransId="{10C281B8-800E-4AE6-A69E-75C7E36CA3FB}" sibTransId="{E6852D11-B913-4576-8FC0-BB2C3407406B}"/>
    <dgm:cxn modelId="{BED9038B-FB64-48BB-A6FA-576B60FF8AB2}" srcId="{FAB41A68-AA40-489D-B304-65C315C769A4}" destId="{5FADD9D6-AB12-4FC6-BB7A-ED66F518772C}" srcOrd="4" destOrd="0" parTransId="{D4EB4997-14A2-4B9C-A31C-DB996D6E6F55}" sibTransId="{35053667-8CA3-4620-A5D9-F310C36D2AF0}"/>
    <dgm:cxn modelId="{4C40F28F-1031-4557-83B7-7CCAFACAF0EE}" type="presOf" srcId="{4F8A5CD0-356A-4061-BF95-61007368D054}" destId="{C4B63BE5-46F0-4CD4-A8D9-146CEA8E98ED}" srcOrd="0" destOrd="0" presId="urn:microsoft.com/office/officeart/2005/8/layout/lProcess2"/>
    <dgm:cxn modelId="{3D8EDE92-07A6-4427-9955-8A2B419F7C9B}" type="presOf" srcId="{B3A1BBC5-4228-4E61-85CE-62A469AFB0AC}" destId="{2874A6B9-235E-432C-8F3B-CA4E3980E661}" srcOrd="0" destOrd="0" presId="urn:microsoft.com/office/officeart/2005/8/layout/lProcess2"/>
    <dgm:cxn modelId="{16F99794-F932-4196-AE62-FD0664CA5D62}" srcId="{8A93AE86-1508-4458-B90C-ED03F77BD697}" destId="{3C3AA47F-A2A2-40BB-B7BC-3E9CCCB45E45}" srcOrd="1" destOrd="0" parTransId="{71640128-FD1D-41CB-9FB6-7E733EE0678A}" sibTransId="{DDB11C49-5F4F-4EC3-88CE-8C76364230DC}"/>
    <dgm:cxn modelId="{465ADE96-DF4C-4926-AFDD-24FE89E24F94}" type="presOf" srcId="{88E004C5-01B1-4A36-8A1D-A9CB19AB84E0}" destId="{01CCD937-5E9D-4BBD-85EE-28A970D3584C}" srcOrd="0" destOrd="0" presId="urn:microsoft.com/office/officeart/2005/8/layout/lProcess2"/>
    <dgm:cxn modelId="{8DA82098-15C5-4614-8243-758A671C9249}" type="presOf" srcId="{EB0B4B82-74B1-4A64-9FC7-07C3E243B87C}" destId="{37DBC7E0-4EDD-480B-8571-DAF80CAFE2CA}" srcOrd="0" destOrd="0" presId="urn:microsoft.com/office/officeart/2005/8/layout/lProcess2"/>
    <dgm:cxn modelId="{69064B9B-BC69-427F-86D7-E3BD168D9F1F}" type="presOf" srcId="{27DDF68F-7A1C-4BAD-8820-E1972E69BFB9}" destId="{6A3B5F9A-F2EE-413D-8D72-926768AA89D6}" srcOrd="0" destOrd="0" presId="urn:microsoft.com/office/officeart/2005/8/layout/lProcess2"/>
    <dgm:cxn modelId="{9AA2CD9D-D1C6-4D32-B73C-75CB0ACEF4AD}" type="presOf" srcId="{4953D04F-A34F-45DF-BD52-DD40013B3499}" destId="{1B899D27-67C5-44E4-8125-1E468F18CA66}" srcOrd="0" destOrd="0" presId="urn:microsoft.com/office/officeart/2005/8/layout/lProcess2"/>
    <dgm:cxn modelId="{B076F49F-B7BF-44FD-A57F-C3F7D36E30C8}" type="presOf" srcId="{7648E386-A8BF-4C20-8B30-FE72E33DA507}" destId="{90A9D226-28A7-448A-959C-C81D961D5485}" srcOrd="0" destOrd="0" presId="urn:microsoft.com/office/officeart/2005/8/layout/lProcess2"/>
    <dgm:cxn modelId="{73D1EBA4-7A4A-4963-8FD8-9B1ED865F693}" srcId="{5FADD9D6-AB12-4FC6-BB7A-ED66F518772C}" destId="{573CD4DB-11C1-406B-B0E4-13779DDF5AE8}" srcOrd="2" destOrd="0" parTransId="{5C9FA4F6-5F85-4DC8-ADF0-D5D7856EA2B4}" sibTransId="{08458B3E-2BFB-4F76-A142-44B270D3AA33}"/>
    <dgm:cxn modelId="{07C9E2A5-D70D-4832-AADC-9D319D9D518B}" srcId="{5FADD9D6-AB12-4FC6-BB7A-ED66F518772C}" destId="{7648E386-A8BF-4C20-8B30-FE72E33DA507}" srcOrd="0" destOrd="0" parTransId="{9AE4DADD-B7BD-40A4-901C-34E5F2E6CDDB}" sibTransId="{89EEDB2F-968E-4EDD-BE96-AFEB3F6F7546}"/>
    <dgm:cxn modelId="{2BD219A7-5917-444A-8322-DB3CE7FC86AC}" type="presOf" srcId="{B3C82F9D-57D5-4EA3-A10B-C21A632F8A96}" destId="{FB10195C-0228-4C18-B470-6CAEB0134184}" srcOrd="1" destOrd="0" presId="urn:microsoft.com/office/officeart/2005/8/layout/lProcess2"/>
    <dgm:cxn modelId="{408FBDAA-CACB-48EC-B1DB-0ED89D60FCA6}" srcId="{5FADD9D6-AB12-4FC6-BB7A-ED66F518772C}" destId="{06A05887-4CAE-452C-BA6C-865DF8365720}" srcOrd="1" destOrd="0" parTransId="{0059DEA2-B309-45BE-848B-053A7FE716F9}" sibTransId="{F3F58FF4-6165-404B-AE1D-625F04AB2E78}"/>
    <dgm:cxn modelId="{D93BE3AD-6503-42EC-8A60-1B6745024461}" srcId="{C0841711-C390-4DC9-BD4F-F596B743E7D2}" destId="{080A185C-21A4-4204-B47D-ED2AE28AEABA}" srcOrd="3" destOrd="0" parTransId="{268293E8-64D4-4979-88D7-79528073BA40}" sibTransId="{8A2EBB3A-43F1-4344-984E-AE5AD7663892}"/>
    <dgm:cxn modelId="{6CA01DB6-ACB9-40BD-BD0D-2063BEBE64AD}" type="presOf" srcId="{68062D08-FBAD-4516-967C-C63250CEFBC7}" destId="{A06E6A9C-119A-4C51-AB48-13611F431538}" srcOrd="0" destOrd="0" presId="urn:microsoft.com/office/officeart/2005/8/layout/lProcess2"/>
    <dgm:cxn modelId="{F4F6F3BC-5C7F-4733-B69B-EC69C0F4B8A2}" srcId="{88E004C5-01B1-4A36-8A1D-A9CB19AB84E0}" destId="{27DDF68F-7A1C-4BAD-8820-E1972E69BFB9}" srcOrd="1" destOrd="0" parTransId="{E0EFE6F7-78BB-4D1F-A338-EE4C741E316B}" sibTransId="{83324127-933F-4BE3-A9CF-129B85A2D932}"/>
    <dgm:cxn modelId="{116529CA-83AB-4AA7-852E-3481ACDC5582}" srcId="{FAB41A68-AA40-489D-B304-65C315C769A4}" destId="{C0841711-C390-4DC9-BD4F-F596B743E7D2}" srcOrd="2" destOrd="0" parTransId="{43C32B87-5A3D-472D-9BFB-9409B0AC32B4}" sibTransId="{C1EA9281-A52B-4F38-9668-7A85BC200620}"/>
    <dgm:cxn modelId="{FE50D0CC-AC70-4F3E-AE5F-30D67484BE24}" type="presOf" srcId="{B42E6276-EF0C-4FE4-A4ED-1E54A786D55C}" destId="{1917DF6F-BE44-4D8E-9A23-26E27331A119}" srcOrd="0" destOrd="0" presId="urn:microsoft.com/office/officeart/2005/8/layout/lProcess2"/>
    <dgm:cxn modelId="{B3224DD0-B5A8-4230-A94A-15283C746BB2}" type="presOf" srcId="{8A93AE86-1508-4458-B90C-ED03F77BD697}" destId="{6770B437-653E-4BDB-B6C9-579C33879E62}" srcOrd="1" destOrd="0" presId="urn:microsoft.com/office/officeart/2005/8/layout/lProcess2"/>
    <dgm:cxn modelId="{D2AC76D2-4920-49B9-A914-F25EE0ECFF9A}" srcId="{B3C82F9D-57D5-4EA3-A10B-C21A632F8A96}" destId="{262E8B10-EB54-4A21-AE86-AEC9E42932F6}" srcOrd="0" destOrd="0" parTransId="{27E46339-96B2-4F53-B031-878EB66EBFEC}" sibTransId="{86D88015-DB78-4E4A-B9D1-CEDE1B178A72}"/>
    <dgm:cxn modelId="{E9F157D2-DD8A-4B64-BFBE-8B0C30AC7AEC}" type="presOf" srcId="{5B93BD1C-B016-474E-A04C-4021FB7BA83A}" destId="{9113D046-0214-494B-9DE9-57D782F86A67}" srcOrd="0" destOrd="0" presId="urn:microsoft.com/office/officeart/2005/8/layout/lProcess2"/>
    <dgm:cxn modelId="{A526ECD2-C926-40BD-B349-B0927CEDAF20}" srcId="{8A93AE86-1508-4458-B90C-ED03F77BD697}" destId="{B42E6276-EF0C-4FE4-A4ED-1E54A786D55C}" srcOrd="4" destOrd="0" parTransId="{0A33EFCD-6679-4B2A-8316-D198250F6FFD}" sibTransId="{0FFB93BF-EBB3-4F4B-B543-087B95C47D60}"/>
    <dgm:cxn modelId="{9E119ED4-7F38-4D6B-A2E7-92B22C95657D}" srcId="{FAB41A68-AA40-489D-B304-65C315C769A4}" destId="{B3C82F9D-57D5-4EA3-A10B-C21A632F8A96}" srcOrd="3" destOrd="0" parTransId="{7248D0C9-58B9-4538-A0F1-A6EE731E129A}" sibTransId="{1871424D-794B-4ABF-ADEF-C6BA7CD32D02}"/>
    <dgm:cxn modelId="{0DCF2DD5-B38E-450D-91D4-63792ADA8FD1}" type="presOf" srcId="{C0841711-C390-4DC9-BD4F-F596B743E7D2}" destId="{6A99800E-9FE7-4174-B83B-17234EA11E2E}" srcOrd="0" destOrd="0" presId="urn:microsoft.com/office/officeart/2005/8/layout/lProcess2"/>
    <dgm:cxn modelId="{B5D715DC-058C-4544-9DC7-F4F4E0F8444F}" srcId="{88E004C5-01B1-4A36-8A1D-A9CB19AB84E0}" destId="{4953D04F-A34F-45DF-BD52-DD40013B3499}" srcOrd="3" destOrd="0" parTransId="{95BCFF8B-B3F7-45AD-96B9-94F9A814817A}" sibTransId="{93F9FD29-F236-4A97-A4C7-C7E0C60E1DB4}"/>
    <dgm:cxn modelId="{6CC3C6E6-CDAF-4A70-A59A-8252751B5131}" type="presOf" srcId="{C0841711-C390-4DC9-BD4F-F596B743E7D2}" destId="{FDC741F6-1FE5-4EBA-A73B-3D0CAFC8F0EE}" srcOrd="1" destOrd="0" presId="urn:microsoft.com/office/officeart/2005/8/layout/lProcess2"/>
    <dgm:cxn modelId="{064084FE-7F98-4623-8E01-8F80F8ABEC2E}" type="presOf" srcId="{080A185C-21A4-4204-B47D-ED2AE28AEABA}" destId="{1DA6C806-D5A9-4BA2-B966-8E2DFD94B493}" srcOrd="0" destOrd="0" presId="urn:microsoft.com/office/officeart/2005/8/layout/lProcess2"/>
    <dgm:cxn modelId="{A2399B01-F783-4A51-B647-3E609FBF6416}" type="presParOf" srcId="{BDC1CCE2-1A54-44DC-9509-0FAFA0E74801}" destId="{A5516405-5CD7-4795-9B73-B07D4C3CABAD}" srcOrd="0" destOrd="0" presId="urn:microsoft.com/office/officeart/2005/8/layout/lProcess2"/>
    <dgm:cxn modelId="{ED847F7F-8E88-4300-B917-A30F504D33A4}" type="presParOf" srcId="{A5516405-5CD7-4795-9B73-B07D4C3CABAD}" destId="{EFACDC35-8573-4CC5-B93E-C56C0D860381}" srcOrd="0" destOrd="0" presId="urn:microsoft.com/office/officeart/2005/8/layout/lProcess2"/>
    <dgm:cxn modelId="{BCF2F0C9-A177-4262-BE68-F9588C68B6E4}" type="presParOf" srcId="{A5516405-5CD7-4795-9B73-B07D4C3CABAD}" destId="{6770B437-653E-4BDB-B6C9-579C33879E62}" srcOrd="1" destOrd="0" presId="urn:microsoft.com/office/officeart/2005/8/layout/lProcess2"/>
    <dgm:cxn modelId="{B9C14C6E-2300-415B-8F49-A54C17B5CBDE}" type="presParOf" srcId="{A5516405-5CD7-4795-9B73-B07D4C3CABAD}" destId="{BF49B31E-7F1A-4108-9F9B-1F38CFEC2643}" srcOrd="2" destOrd="0" presId="urn:microsoft.com/office/officeart/2005/8/layout/lProcess2"/>
    <dgm:cxn modelId="{82F47061-05E1-48FC-A2A8-0AD3B8D76363}" type="presParOf" srcId="{BF49B31E-7F1A-4108-9F9B-1F38CFEC2643}" destId="{9CA59EA6-3D65-4E01-B6ED-90B0BD2D2B17}" srcOrd="0" destOrd="0" presId="urn:microsoft.com/office/officeart/2005/8/layout/lProcess2"/>
    <dgm:cxn modelId="{BB1FD1AF-C105-4CFB-9659-6377E017D9AD}" type="presParOf" srcId="{9CA59EA6-3D65-4E01-B6ED-90B0BD2D2B17}" destId="{37DBC7E0-4EDD-480B-8571-DAF80CAFE2CA}" srcOrd="0" destOrd="0" presId="urn:microsoft.com/office/officeart/2005/8/layout/lProcess2"/>
    <dgm:cxn modelId="{1EC74765-B081-480C-A177-27725D289837}" type="presParOf" srcId="{9CA59EA6-3D65-4E01-B6ED-90B0BD2D2B17}" destId="{EFCECFDD-1559-47F5-AE4B-BA1F882FE073}" srcOrd="1" destOrd="0" presId="urn:microsoft.com/office/officeart/2005/8/layout/lProcess2"/>
    <dgm:cxn modelId="{344E827A-2ACC-4211-BE9F-9DDA39FF0216}" type="presParOf" srcId="{9CA59EA6-3D65-4E01-B6ED-90B0BD2D2B17}" destId="{34B32FE7-2104-48C8-932F-44D8967A05EF}" srcOrd="2" destOrd="0" presId="urn:microsoft.com/office/officeart/2005/8/layout/lProcess2"/>
    <dgm:cxn modelId="{1F9EE77A-86C9-4F65-8269-AC6E93D22A07}" type="presParOf" srcId="{9CA59EA6-3D65-4E01-B6ED-90B0BD2D2B17}" destId="{D18AD239-4480-474E-8992-5B3EC736BCE1}" srcOrd="3" destOrd="0" presId="urn:microsoft.com/office/officeart/2005/8/layout/lProcess2"/>
    <dgm:cxn modelId="{369F9B73-5B58-4F49-876E-49BAFA872175}" type="presParOf" srcId="{9CA59EA6-3D65-4E01-B6ED-90B0BD2D2B17}" destId="{F61422A9-5238-49ED-8EB8-34BDF8B97A74}" srcOrd="4" destOrd="0" presId="urn:microsoft.com/office/officeart/2005/8/layout/lProcess2"/>
    <dgm:cxn modelId="{33984D8A-5AB9-49C3-9235-2CC48A34E6C9}" type="presParOf" srcId="{9CA59EA6-3D65-4E01-B6ED-90B0BD2D2B17}" destId="{EDFD15C8-DEF2-487F-A070-533DB5A1B0E4}" srcOrd="5" destOrd="0" presId="urn:microsoft.com/office/officeart/2005/8/layout/lProcess2"/>
    <dgm:cxn modelId="{07E4F205-3647-42EE-8CEA-F7E492B07CBE}" type="presParOf" srcId="{9CA59EA6-3D65-4E01-B6ED-90B0BD2D2B17}" destId="{93500D4C-5890-4B82-8DC2-D915DC60CE37}" srcOrd="6" destOrd="0" presId="urn:microsoft.com/office/officeart/2005/8/layout/lProcess2"/>
    <dgm:cxn modelId="{0C204E51-45A6-4033-A78E-2AB837716FEF}" type="presParOf" srcId="{9CA59EA6-3D65-4E01-B6ED-90B0BD2D2B17}" destId="{622C44DF-9CC5-498D-9F97-153A81A7BC21}" srcOrd="7" destOrd="0" presId="urn:microsoft.com/office/officeart/2005/8/layout/lProcess2"/>
    <dgm:cxn modelId="{DA546CB9-1348-4D73-AB83-D30585D23B2D}" type="presParOf" srcId="{9CA59EA6-3D65-4E01-B6ED-90B0BD2D2B17}" destId="{1917DF6F-BE44-4D8E-9A23-26E27331A119}" srcOrd="8" destOrd="0" presId="urn:microsoft.com/office/officeart/2005/8/layout/lProcess2"/>
    <dgm:cxn modelId="{7E42E0C4-0B49-493A-BCFC-D3D5020A111A}" type="presParOf" srcId="{BDC1CCE2-1A54-44DC-9509-0FAFA0E74801}" destId="{BE3465DC-E02B-44B0-9062-3689D01B1E2B}" srcOrd="1" destOrd="0" presId="urn:microsoft.com/office/officeart/2005/8/layout/lProcess2"/>
    <dgm:cxn modelId="{1ACB8CBE-1F4F-4A41-B4DF-C9BC61DF6354}" type="presParOf" srcId="{BDC1CCE2-1A54-44DC-9509-0FAFA0E74801}" destId="{34D3517D-4F28-48B3-A03C-081D2EE6F442}" srcOrd="2" destOrd="0" presId="urn:microsoft.com/office/officeart/2005/8/layout/lProcess2"/>
    <dgm:cxn modelId="{B783A725-A7C1-4D74-A592-34070D6B4727}" type="presParOf" srcId="{34D3517D-4F28-48B3-A03C-081D2EE6F442}" destId="{01CCD937-5E9D-4BBD-85EE-28A970D3584C}" srcOrd="0" destOrd="0" presId="urn:microsoft.com/office/officeart/2005/8/layout/lProcess2"/>
    <dgm:cxn modelId="{8F0B3C00-0CFB-4525-B187-157FF5D4CEFA}" type="presParOf" srcId="{34D3517D-4F28-48B3-A03C-081D2EE6F442}" destId="{E0E30A78-AB7C-4EA4-95DC-95236E67BC54}" srcOrd="1" destOrd="0" presId="urn:microsoft.com/office/officeart/2005/8/layout/lProcess2"/>
    <dgm:cxn modelId="{275A34C8-254F-4C56-BED8-8F89706E7D1E}" type="presParOf" srcId="{34D3517D-4F28-48B3-A03C-081D2EE6F442}" destId="{65CACF77-FEDD-4043-821D-C4D63166D37A}" srcOrd="2" destOrd="0" presId="urn:microsoft.com/office/officeart/2005/8/layout/lProcess2"/>
    <dgm:cxn modelId="{68C3834E-C102-41F4-9AB3-78463104AE13}" type="presParOf" srcId="{65CACF77-FEDD-4043-821D-C4D63166D37A}" destId="{A7A0587F-8FE0-4CC3-8A7B-5CB244826FEF}" srcOrd="0" destOrd="0" presId="urn:microsoft.com/office/officeart/2005/8/layout/lProcess2"/>
    <dgm:cxn modelId="{3792CEA3-CE4C-4B25-B403-9AC139C5780C}" type="presParOf" srcId="{A7A0587F-8FE0-4CC3-8A7B-5CB244826FEF}" destId="{9113D046-0214-494B-9DE9-57D782F86A67}" srcOrd="0" destOrd="0" presId="urn:microsoft.com/office/officeart/2005/8/layout/lProcess2"/>
    <dgm:cxn modelId="{A93B4040-D555-436C-B47E-43DFC9C8DD5B}" type="presParOf" srcId="{A7A0587F-8FE0-4CC3-8A7B-5CB244826FEF}" destId="{47010AD9-A48F-4813-9D41-C32621B9DEC3}" srcOrd="1" destOrd="0" presId="urn:microsoft.com/office/officeart/2005/8/layout/lProcess2"/>
    <dgm:cxn modelId="{94CC1839-45C6-4212-A382-44FA4D8F2A5C}" type="presParOf" srcId="{A7A0587F-8FE0-4CC3-8A7B-5CB244826FEF}" destId="{6A3B5F9A-F2EE-413D-8D72-926768AA89D6}" srcOrd="2" destOrd="0" presId="urn:microsoft.com/office/officeart/2005/8/layout/lProcess2"/>
    <dgm:cxn modelId="{4A1CB462-2E56-4D94-A4FF-78283173FAEA}" type="presParOf" srcId="{A7A0587F-8FE0-4CC3-8A7B-5CB244826FEF}" destId="{EB3A0B7B-F559-46A8-BA48-A1A0694B8CB4}" srcOrd="3" destOrd="0" presId="urn:microsoft.com/office/officeart/2005/8/layout/lProcess2"/>
    <dgm:cxn modelId="{05B00594-A0A9-49B5-B53A-3D456F6E7688}" type="presParOf" srcId="{A7A0587F-8FE0-4CC3-8A7B-5CB244826FEF}" destId="{D575A1FE-D5E3-4C6F-924E-BD2129CCA830}" srcOrd="4" destOrd="0" presId="urn:microsoft.com/office/officeart/2005/8/layout/lProcess2"/>
    <dgm:cxn modelId="{E5255827-500A-4B99-A277-4B74B407921B}" type="presParOf" srcId="{A7A0587F-8FE0-4CC3-8A7B-5CB244826FEF}" destId="{606B1CE7-87AD-4E65-8D3B-AB7E2510799E}" srcOrd="5" destOrd="0" presId="urn:microsoft.com/office/officeart/2005/8/layout/lProcess2"/>
    <dgm:cxn modelId="{69B4C438-C5F3-451A-8865-3D571C92863B}" type="presParOf" srcId="{A7A0587F-8FE0-4CC3-8A7B-5CB244826FEF}" destId="{1B899D27-67C5-44E4-8125-1E468F18CA66}" srcOrd="6" destOrd="0" presId="urn:microsoft.com/office/officeart/2005/8/layout/lProcess2"/>
    <dgm:cxn modelId="{7AD06470-5F5B-41E3-B833-C63CD426A6E6}" type="presParOf" srcId="{A7A0587F-8FE0-4CC3-8A7B-5CB244826FEF}" destId="{159EADE6-6D37-4CE7-B72A-4189464F4E73}" srcOrd="7" destOrd="0" presId="urn:microsoft.com/office/officeart/2005/8/layout/lProcess2"/>
    <dgm:cxn modelId="{8BCE0968-5CFF-4198-B974-2306BBA5B13E}" type="presParOf" srcId="{A7A0587F-8FE0-4CC3-8A7B-5CB244826FEF}" destId="{299A60B2-E18B-4217-9714-833E47FDF29B}" srcOrd="8" destOrd="0" presId="urn:microsoft.com/office/officeart/2005/8/layout/lProcess2"/>
    <dgm:cxn modelId="{A4E84EE4-C588-45B8-A8DF-AD82998CBA70}" type="presParOf" srcId="{BDC1CCE2-1A54-44DC-9509-0FAFA0E74801}" destId="{8602FE28-48B6-4883-83AD-CBF9C48BD939}" srcOrd="3" destOrd="0" presId="urn:microsoft.com/office/officeart/2005/8/layout/lProcess2"/>
    <dgm:cxn modelId="{B892E95B-D58D-4573-A311-F13638B14884}" type="presParOf" srcId="{BDC1CCE2-1A54-44DC-9509-0FAFA0E74801}" destId="{22615CDA-7AC7-4EB9-BFA9-AEC6D5BC233A}" srcOrd="4" destOrd="0" presId="urn:microsoft.com/office/officeart/2005/8/layout/lProcess2"/>
    <dgm:cxn modelId="{AF0E283C-804C-4AF8-AC62-F6A4963997D8}" type="presParOf" srcId="{22615CDA-7AC7-4EB9-BFA9-AEC6D5BC233A}" destId="{6A99800E-9FE7-4174-B83B-17234EA11E2E}" srcOrd="0" destOrd="0" presId="urn:microsoft.com/office/officeart/2005/8/layout/lProcess2"/>
    <dgm:cxn modelId="{0517A60A-A1B7-41FE-9333-CD84824BD9DD}" type="presParOf" srcId="{22615CDA-7AC7-4EB9-BFA9-AEC6D5BC233A}" destId="{FDC741F6-1FE5-4EBA-A73B-3D0CAFC8F0EE}" srcOrd="1" destOrd="0" presId="urn:microsoft.com/office/officeart/2005/8/layout/lProcess2"/>
    <dgm:cxn modelId="{197BD610-3256-4A97-A820-A1FDAAB78499}" type="presParOf" srcId="{22615CDA-7AC7-4EB9-BFA9-AEC6D5BC233A}" destId="{3DF2C076-9A71-4926-9BA5-FD38853FE2EA}" srcOrd="2" destOrd="0" presId="urn:microsoft.com/office/officeart/2005/8/layout/lProcess2"/>
    <dgm:cxn modelId="{A2360820-61F7-4C7E-9E3E-271BBF37A6F9}" type="presParOf" srcId="{3DF2C076-9A71-4926-9BA5-FD38853FE2EA}" destId="{72792476-93ED-4149-B66A-BCBF23005CAB}" srcOrd="0" destOrd="0" presId="urn:microsoft.com/office/officeart/2005/8/layout/lProcess2"/>
    <dgm:cxn modelId="{B7AF1387-EFF3-4780-9A12-938E14057518}" type="presParOf" srcId="{72792476-93ED-4149-B66A-BCBF23005CAB}" destId="{C9813038-C5E3-414A-ABFE-3494DDB1E575}" srcOrd="0" destOrd="0" presId="urn:microsoft.com/office/officeart/2005/8/layout/lProcess2"/>
    <dgm:cxn modelId="{A99B011A-8051-487F-B86B-2267E3ADAB78}" type="presParOf" srcId="{72792476-93ED-4149-B66A-BCBF23005CAB}" destId="{BDD311E5-7DF8-496A-8584-BBA2F21CF328}" srcOrd="1" destOrd="0" presId="urn:microsoft.com/office/officeart/2005/8/layout/lProcess2"/>
    <dgm:cxn modelId="{0567425D-E60E-48FE-9F9E-9F68D0B3816B}" type="presParOf" srcId="{72792476-93ED-4149-B66A-BCBF23005CAB}" destId="{A06E6A9C-119A-4C51-AB48-13611F431538}" srcOrd="2" destOrd="0" presId="urn:microsoft.com/office/officeart/2005/8/layout/lProcess2"/>
    <dgm:cxn modelId="{948D5A8E-B06B-49FE-8755-526E238E4242}" type="presParOf" srcId="{72792476-93ED-4149-B66A-BCBF23005CAB}" destId="{073946CB-B124-440C-B5C0-533ED7066474}" srcOrd="3" destOrd="0" presId="urn:microsoft.com/office/officeart/2005/8/layout/lProcess2"/>
    <dgm:cxn modelId="{2CCC1BC0-0148-436E-A32B-A5AEE3757ABA}" type="presParOf" srcId="{72792476-93ED-4149-B66A-BCBF23005CAB}" destId="{6BCE253C-A6C9-4546-8D1B-C7F0CCBAF951}" srcOrd="4" destOrd="0" presId="urn:microsoft.com/office/officeart/2005/8/layout/lProcess2"/>
    <dgm:cxn modelId="{FCA5F882-903C-4454-9608-F7BD554442FD}" type="presParOf" srcId="{72792476-93ED-4149-B66A-BCBF23005CAB}" destId="{0D729B41-6F3A-443C-8E83-783CD7798666}" srcOrd="5" destOrd="0" presId="urn:microsoft.com/office/officeart/2005/8/layout/lProcess2"/>
    <dgm:cxn modelId="{5F8FDF3A-ECA9-4506-B1F0-6DCEE264EB34}" type="presParOf" srcId="{72792476-93ED-4149-B66A-BCBF23005CAB}" destId="{1DA6C806-D5A9-4BA2-B966-8E2DFD94B493}" srcOrd="6" destOrd="0" presId="urn:microsoft.com/office/officeart/2005/8/layout/lProcess2"/>
    <dgm:cxn modelId="{91458268-7BD8-4AE0-9388-2EAB4C3BE4C9}" type="presParOf" srcId="{72792476-93ED-4149-B66A-BCBF23005CAB}" destId="{1C8C326B-13EC-48CA-8940-2AD73A7FF1D6}" srcOrd="7" destOrd="0" presId="urn:microsoft.com/office/officeart/2005/8/layout/lProcess2"/>
    <dgm:cxn modelId="{0BD041B7-FD99-419D-A5A0-E0CDABF3B883}" type="presParOf" srcId="{72792476-93ED-4149-B66A-BCBF23005CAB}" destId="{C4B63BE5-46F0-4CD4-A8D9-146CEA8E98ED}" srcOrd="8" destOrd="0" presId="urn:microsoft.com/office/officeart/2005/8/layout/lProcess2"/>
    <dgm:cxn modelId="{8C8AD6E0-C397-4FB5-B152-73CD2E298C17}" type="presParOf" srcId="{BDC1CCE2-1A54-44DC-9509-0FAFA0E74801}" destId="{0A3B2279-2F2D-4799-95BA-E21B4ACBB4FA}" srcOrd="5" destOrd="0" presId="urn:microsoft.com/office/officeart/2005/8/layout/lProcess2"/>
    <dgm:cxn modelId="{3D4ABE91-F3E4-4C23-AC0D-9591D1B12AD5}" type="presParOf" srcId="{BDC1CCE2-1A54-44DC-9509-0FAFA0E74801}" destId="{47ACC299-C6E3-47C0-AB1A-A7F84CCE63A6}" srcOrd="6" destOrd="0" presId="urn:microsoft.com/office/officeart/2005/8/layout/lProcess2"/>
    <dgm:cxn modelId="{3BBCA1F1-413B-424B-B2F1-ADF615229CFC}" type="presParOf" srcId="{47ACC299-C6E3-47C0-AB1A-A7F84CCE63A6}" destId="{23CD0430-B109-4D6E-8CB3-5CC85C4C4047}" srcOrd="0" destOrd="0" presId="urn:microsoft.com/office/officeart/2005/8/layout/lProcess2"/>
    <dgm:cxn modelId="{AEA30CFB-6BCC-4CF2-B3F8-067F414E2928}" type="presParOf" srcId="{47ACC299-C6E3-47C0-AB1A-A7F84CCE63A6}" destId="{FB10195C-0228-4C18-B470-6CAEB0134184}" srcOrd="1" destOrd="0" presId="urn:microsoft.com/office/officeart/2005/8/layout/lProcess2"/>
    <dgm:cxn modelId="{0893FF84-030F-46D4-AC1E-D3F1BB3718DC}" type="presParOf" srcId="{47ACC299-C6E3-47C0-AB1A-A7F84CCE63A6}" destId="{9E836981-C805-4487-987A-21B8DB94B383}" srcOrd="2" destOrd="0" presId="urn:microsoft.com/office/officeart/2005/8/layout/lProcess2"/>
    <dgm:cxn modelId="{E1FD667D-D9AB-47ED-AC20-BFCCCEBD4469}" type="presParOf" srcId="{9E836981-C805-4487-987A-21B8DB94B383}" destId="{4424CEC2-0731-4EC7-B65A-65DEE6C0ACB6}" srcOrd="0" destOrd="0" presId="urn:microsoft.com/office/officeart/2005/8/layout/lProcess2"/>
    <dgm:cxn modelId="{A21CB0D2-94BA-4C07-B736-91A078262229}" type="presParOf" srcId="{4424CEC2-0731-4EC7-B65A-65DEE6C0ACB6}" destId="{08B39D75-E2EF-4E90-A35F-2B75E8624249}" srcOrd="0" destOrd="0" presId="urn:microsoft.com/office/officeart/2005/8/layout/lProcess2"/>
    <dgm:cxn modelId="{2CF9712A-D546-4C0B-813F-74EE4D2D8A85}" type="presParOf" srcId="{4424CEC2-0731-4EC7-B65A-65DEE6C0ACB6}" destId="{1D8CF3D3-57C8-4761-AB7B-8A5EDAAFD46F}" srcOrd="1" destOrd="0" presId="urn:microsoft.com/office/officeart/2005/8/layout/lProcess2"/>
    <dgm:cxn modelId="{304B53A5-B293-4870-A97E-6428A4F57FA2}" type="presParOf" srcId="{4424CEC2-0731-4EC7-B65A-65DEE6C0ACB6}" destId="{6AF906BD-D5A5-46EE-8304-3D8FE043C197}" srcOrd="2" destOrd="0" presId="urn:microsoft.com/office/officeart/2005/8/layout/lProcess2"/>
    <dgm:cxn modelId="{1891DDBA-4F1C-49B9-8843-8B3A7F187828}" type="presParOf" srcId="{4424CEC2-0731-4EC7-B65A-65DEE6C0ACB6}" destId="{021B037A-6344-484D-A449-37A1D1157799}" srcOrd="3" destOrd="0" presId="urn:microsoft.com/office/officeart/2005/8/layout/lProcess2"/>
    <dgm:cxn modelId="{78BC7765-D03F-4539-A9DB-DB8FA22CF0EF}" type="presParOf" srcId="{4424CEC2-0731-4EC7-B65A-65DEE6C0ACB6}" destId="{F8CA8C3B-1392-440C-91A7-F93388A96B2F}" srcOrd="4" destOrd="0" presId="urn:microsoft.com/office/officeart/2005/8/layout/lProcess2"/>
    <dgm:cxn modelId="{C1B0941F-7F00-4B14-964A-18C4A0E17EE5}" type="presParOf" srcId="{4424CEC2-0731-4EC7-B65A-65DEE6C0ACB6}" destId="{2B387C59-5145-48CC-8F09-421CF18DD3C8}" srcOrd="5" destOrd="0" presId="urn:microsoft.com/office/officeart/2005/8/layout/lProcess2"/>
    <dgm:cxn modelId="{89E5E00D-8A9C-4C04-A87D-E547D736A887}" type="presParOf" srcId="{4424CEC2-0731-4EC7-B65A-65DEE6C0ACB6}" destId="{2874A6B9-235E-432C-8F3B-CA4E3980E661}" srcOrd="6" destOrd="0" presId="urn:microsoft.com/office/officeart/2005/8/layout/lProcess2"/>
    <dgm:cxn modelId="{FA003FF0-A7D1-4851-A045-54F4A90FF4FB}" type="presParOf" srcId="{4424CEC2-0731-4EC7-B65A-65DEE6C0ACB6}" destId="{E99C6FA9-7F8E-4AFA-BC1C-C6D7415AF7B3}" srcOrd="7" destOrd="0" presId="urn:microsoft.com/office/officeart/2005/8/layout/lProcess2"/>
    <dgm:cxn modelId="{DD13F2FC-D15E-4558-9D91-8CF2C2104AF7}" type="presParOf" srcId="{4424CEC2-0731-4EC7-B65A-65DEE6C0ACB6}" destId="{49ABE376-7407-47B8-9FA2-F9EC062F19AB}" srcOrd="8" destOrd="0" presId="urn:microsoft.com/office/officeart/2005/8/layout/lProcess2"/>
    <dgm:cxn modelId="{AB869379-C72B-4A07-B760-C19C91A45CDD}" type="presParOf" srcId="{BDC1CCE2-1A54-44DC-9509-0FAFA0E74801}" destId="{7F8647B7-1537-4C35-8B2A-F476E57F7EB1}" srcOrd="7" destOrd="0" presId="urn:microsoft.com/office/officeart/2005/8/layout/lProcess2"/>
    <dgm:cxn modelId="{AB4B6D59-7AF9-4CA2-9EC8-F3E46D362B7E}" type="presParOf" srcId="{BDC1CCE2-1A54-44DC-9509-0FAFA0E74801}" destId="{E5D72459-856B-418D-BBA1-F4EE91B84B2B}" srcOrd="8" destOrd="0" presId="urn:microsoft.com/office/officeart/2005/8/layout/lProcess2"/>
    <dgm:cxn modelId="{B92F3EBE-78D4-4DB5-AD7D-EDF50B7E05DD}" type="presParOf" srcId="{E5D72459-856B-418D-BBA1-F4EE91B84B2B}" destId="{7BC53BFE-5FD6-4075-B628-2BF1BE21EF0D}" srcOrd="0" destOrd="0" presId="urn:microsoft.com/office/officeart/2005/8/layout/lProcess2"/>
    <dgm:cxn modelId="{14669C3A-1D11-4CFD-8F30-44F9D6B20B97}" type="presParOf" srcId="{E5D72459-856B-418D-BBA1-F4EE91B84B2B}" destId="{5493BF24-6B5D-4CC0-800B-21A39B29A19D}" srcOrd="1" destOrd="0" presId="urn:microsoft.com/office/officeart/2005/8/layout/lProcess2"/>
    <dgm:cxn modelId="{6EBC1B41-D34A-4DCC-AD52-7A8C386AA025}" type="presParOf" srcId="{E5D72459-856B-418D-BBA1-F4EE91B84B2B}" destId="{9321C9F0-69DA-4736-9200-7FDE496876E9}" srcOrd="2" destOrd="0" presId="urn:microsoft.com/office/officeart/2005/8/layout/lProcess2"/>
    <dgm:cxn modelId="{BDE3E845-3F65-420D-BD98-9859B373F27E}" type="presParOf" srcId="{9321C9F0-69DA-4736-9200-7FDE496876E9}" destId="{6A757805-C507-4B8F-B1F8-777A05035E36}" srcOrd="0" destOrd="0" presId="urn:microsoft.com/office/officeart/2005/8/layout/lProcess2"/>
    <dgm:cxn modelId="{5DFA15C8-080C-4E41-A5C6-A183F712B40F}" type="presParOf" srcId="{6A757805-C507-4B8F-B1F8-777A05035E36}" destId="{90A9D226-28A7-448A-959C-C81D961D5485}" srcOrd="0" destOrd="0" presId="urn:microsoft.com/office/officeart/2005/8/layout/lProcess2"/>
    <dgm:cxn modelId="{C071E18D-B454-4EA1-B0ED-E21500D2523B}" type="presParOf" srcId="{6A757805-C507-4B8F-B1F8-777A05035E36}" destId="{A8157355-E381-4919-BB4E-C035A708600B}" srcOrd="1" destOrd="0" presId="urn:microsoft.com/office/officeart/2005/8/layout/lProcess2"/>
    <dgm:cxn modelId="{59BF04E6-B412-4EE3-89A4-5B39E76B4780}" type="presParOf" srcId="{6A757805-C507-4B8F-B1F8-777A05035E36}" destId="{81296174-6727-4587-9986-3A164AECE5CF}" srcOrd="2" destOrd="0" presId="urn:microsoft.com/office/officeart/2005/8/layout/lProcess2"/>
    <dgm:cxn modelId="{1519EB8C-1E43-43EE-9737-647DE86D86D8}" type="presParOf" srcId="{6A757805-C507-4B8F-B1F8-777A05035E36}" destId="{A27F52D2-718F-4630-900E-8D193DF5D203}" srcOrd="3" destOrd="0" presId="urn:microsoft.com/office/officeart/2005/8/layout/lProcess2"/>
    <dgm:cxn modelId="{27B221E5-BD4B-44B9-B13D-6CF0542051D3}" type="presParOf" srcId="{6A757805-C507-4B8F-B1F8-777A05035E36}" destId="{B38ED909-140E-446A-BE85-242C78B7795D}" srcOrd="4" destOrd="0" presId="urn:microsoft.com/office/officeart/2005/8/layout/lProcess2"/>
    <dgm:cxn modelId="{03490A8E-321B-48B7-A578-1AA79590E0B3}" type="presParOf" srcId="{6A757805-C507-4B8F-B1F8-777A05035E36}" destId="{6D35CB5D-B557-45CA-A6C9-46ECB7917644}" srcOrd="5" destOrd="0" presId="urn:microsoft.com/office/officeart/2005/8/layout/lProcess2"/>
    <dgm:cxn modelId="{68B40C2E-085B-40D3-875E-E92F6BCA8D35}" type="presParOf" srcId="{6A757805-C507-4B8F-B1F8-777A05035E36}" destId="{66C3B64A-3AEC-4F9A-B683-CEF58EDD0952}" srcOrd="6" destOrd="0" presId="urn:microsoft.com/office/officeart/2005/8/layout/lProcess2"/>
    <dgm:cxn modelId="{0A0FBB36-CDA7-4356-884E-5AD124565DAC}" type="presParOf" srcId="{6A757805-C507-4B8F-B1F8-777A05035E36}" destId="{FE882810-8961-41D5-9880-A27E68FC96D1}" srcOrd="7" destOrd="0" presId="urn:microsoft.com/office/officeart/2005/8/layout/lProcess2"/>
    <dgm:cxn modelId="{A442D6A5-5142-4828-8999-C0564887FA1E}" type="presParOf" srcId="{6A757805-C507-4B8F-B1F8-777A05035E36}" destId="{BAEFB4D4-FC3F-4F9E-BF03-FFE513294EA9}" srcOrd="8" destOrd="0" presId="urn:microsoft.com/office/officeart/2005/8/layout/l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9D4EE6A-FB71-43DB-8B34-743E34365409}" type="doc">
      <dgm:prSet loTypeId="urn:microsoft.com/office/officeart/2005/8/layout/hList6" loCatId="list" qsTypeId="urn:microsoft.com/office/officeart/2005/8/quickstyle/3d5" qsCatId="3D" csTypeId="urn:microsoft.com/office/officeart/2005/8/colors/accent0_3" csCatId="mainScheme" phldr="1"/>
      <dgm:spPr/>
      <dgm:t>
        <a:bodyPr/>
        <a:lstStyle/>
        <a:p>
          <a:endParaRPr lang="en-US"/>
        </a:p>
      </dgm:t>
    </dgm:pt>
    <dgm:pt modelId="{CD2DC04F-CB60-40BF-9D18-840880C373A8}">
      <dgm:prSet phldrT="[Text]"/>
      <dgm:spPr/>
      <dgm:t>
        <a:bodyPr/>
        <a:lstStyle/>
        <a:p>
          <a:r>
            <a:rPr lang="en-US" dirty="0">
              <a:latin typeface="Roboto" panose="02000000000000000000" pitchFamily="2" charset="0"/>
              <a:ea typeface="Roboto" panose="02000000000000000000" pitchFamily="2" charset="0"/>
            </a:rPr>
            <a:t>Balance Sheet</a:t>
          </a:r>
        </a:p>
      </dgm:t>
    </dgm:pt>
    <dgm:pt modelId="{918B9669-B95B-4578-9473-57858913F96C}" type="parTrans" cxnId="{C1C43E82-8290-4801-8436-B2711B6897BD}">
      <dgm:prSet/>
      <dgm:spPr/>
      <dgm:t>
        <a:bodyPr/>
        <a:lstStyle/>
        <a:p>
          <a:endParaRPr lang="en-US">
            <a:latin typeface="Roboto" panose="02000000000000000000" pitchFamily="2" charset="0"/>
            <a:ea typeface="Roboto" panose="02000000000000000000" pitchFamily="2" charset="0"/>
          </a:endParaRPr>
        </a:p>
      </dgm:t>
    </dgm:pt>
    <dgm:pt modelId="{D16B7C89-8897-4123-B0C3-69BE7CFBDF0F}" type="sibTrans" cxnId="{C1C43E82-8290-4801-8436-B2711B6897BD}">
      <dgm:prSet/>
      <dgm:spPr/>
      <dgm:t>
        <a:bodyPr/>
        <a:lstStyle/>
        <a:p>
          <a:endParaRPr lang="en-US">
            <a:latin typeface="Roboto" panose="02000000000000000000" pitchFamily="2" charset="0"/>
            <a:ea typeface="Roboto" panose="02000000000000000000" pitchFamily="2" charset="0"/>
          </a:endParaRPr>
        </a:p>
      </dgm:t>
    </dgm:pt>
    <dgm:pt modelId="{511C6D82-CDF2-4C94-8D9C-D377E5CC3C4F}">
      <dgm:prSet phldrT="[Text]"/>
      <dgm:spPr/>
      <dgm:t>
        <a:bodyPr/>
        <a:lstStyle/>
        <a:p>
          <a:r>
            <a:rPr lang="en-US" dirty="0">
              <a:latin typeface="Roboto" panose="02000000000000000000" pitchFamily="2" charset="0"/>
              <a:ea typeface="Roboto" panose="02000000000000000000" pitchFamily="2" charset="0"/>
            </a:rPr>
            <a:t>Income Statement</a:t>
          </a:r>
        </a:p>
      </dgm:t>
    </dgm:pt>
    <dgm:pt modelId="{72153CCA-280D-4BD5-A6A4-10D6EC079E41}" type="parTrans" cxnId="{52AF1F62-A050-4266-9216-F5287D861DE2}">
      <dgm:prSet/>
      <dgm:spPr/>
      <dgm:t>
        <a:bodyPr/>
        <a:lstStyle/>
        <a:p>
          <a:endParaRPr lang="en-US">
            <a:latin typeface="Roboto" panose="02000000000000000000" pitchFamily="2" charset="0"/>
            <a:ea typeface="Roboto" panose="02000000000000000000" pitchFamily="2" charset="0"/>
          </a:endParaRPr>
        </a:p>
      </dgm:t>
    </dgm:pt>
    <dgm:pt modelId="{E9E71991-D242-4952-B09D-F41B73B2A715}" type="sibTrans" cxnId="{52AF1F62-A050-4266-9216-F5287D861DE2}">
      <dgm:prSet/>
      <dgm:spPr/>
      <dgm:t>
        <a:bodyPr/>
        <a:lstStyle/>
        <a:p>
          <a:endParaRPr lang="en-US">
            <a:latin typeface="Roboto" panose="02000000000000000000" pitchFamily="2" charset="0"/>
            <a:ea typeface="Roboto" panose="02000000000000000000" pitchFamily="2" charset="0"/>
          </a:endParaRPr>
        </a:p>
      </dgm:t>
    </dgm:pt>
    <dgm:pt modelId="{54CC1345-095C-420F-8057-0A2E30E337FA}">
      <dgm:prSet phldrT="[Text]"/>
      <dgm:spPr/>
      <dgm:t>
        <a:bodyPr/>
        <a:lstStyle/>
        <a:p>
          <a:r>
            <a:rPr lang="en-US" b="1" dirty="0">
              <a:latin typeface="Roboto" panose="02000000000000000000" pitchFamily="2" charset="0"/>
              <a:ea typeface="Roboto" panose="02000000000000000000" pitchFamily="2" charset="0"/>
            </a:rPr>
            <a:t>Financial Performance</a:t>
          </a:r>
        </a:p>
      </dgm:t>
    </dgm:pt>
    <dgm:pt modelId="{661AF82D-F85E-4447-A6B0-B69BEAE45E15}" type="parTrans" cxnId="{90ADDE5F-7B4B-4EE9-B248-B2C63B236EC9}">
      <dgm:prSet/>
      <dgm:spPr/>
      <dgm:t>
        <a:bodyPr/>
        <a:lstStyle/>
        <a:p>
          <a:endParaRPr lang="en-US">
            <a:latin typeface="Roboto" panose="02000000000000000000" pitchFamily="2" charset="0"/>
            <a:ea typeface="Roboto" panose="02000000000000000000" pitchFamily="2" charset="0"/>
          </a:endParaRPr>
        </a:p>
      </dgm:t>
    </dgm:pt>
    <dgm:pt modelId="{7AEDA6EC-7CCC-4958-BC08-E2B8FDA58412}" type="sibTrans" cxnId="{90ADDE5F-7B4B-4EE9-B248-B2C63B236EC9}">
      <dgm:prSet/>
      <dgm:spPr/>
      <dgm:t>
        <a:bodyPr/>
        <a:lstStyle/>
        <a:p>
          <a:endParaRPr lang="en-US">
            <a:latin typeface="Roboto" panose="02000000000000000000" pitchFamily="2" charset="0"/>
            <a:ea typeface="Roboto" panose="02000000000000000000" pitchFamily="2" charset="0"/>
          </a:endParaRPr>
        </a:p>
      </dgm:t>
    </dgm:pt>
    <dgm:pt modelId="{68488A16-BFD6-4F6C-81F0-207E234723CB}">
      <dgm:prSet phldrT="[Text]"/>
      <dgm:spPr/>
      <dgm:t>
        <a:bodyPr/>
        <a:lstStyle/>
        <a:p>
          <a:r>
            <a:rPr lang="en-US" dirty="0">
              <a:latin typeface="Roboto" panose="02000000000000000000" pitchFamily="2" charset="0"/>
              <a:ea typeface="Roboto" panose="02000000000000000000" pitchFamily="2" charset="0"/>
            </a:rPr>
            <a:t>Earnings through a period of time</a:t>
          </a:r>
        </a:p>
      </dgm:t>
    </dgm:pt>
    <dgm:pt modelId="{8D0B5F02-A9B5-4C61-9261-8D3054B31528}" type="parTrans" cxnId="{8886A58F-C9B4-4135-B8F8-D2710EBBE1AC}">
      <dgm:prSet/>
      <dgm:spPr/>
      <dgm:t>
        <a:bodyPr/>
        <a:lstStyle/>
        <a:p>
          <a:endParaRPr lang="en-US">
            <a:latin typeface="Roboto" panose="02000000000000000000" pitchFamily="2" charset="0"/>
            <a:ea typeface="Roboto" panose="02000000000000000000" pitchFamily="2" charset="0"/>
          </a:endParaRPr>
        </a:p>
      </dgm:t>
    </dgm:pt>
    <dgm:pt modelId="{40A097B5-261F-4E17-A32E-A92E28C8BD4A}" type="sibTrans" cxnId="{8886A58F-C9B4-4135-B8F8-D2710EBBE1AC}">
      <dgm:prSet/>
      <dgm:spPr/>
      <dgm:t>
        <a:bodyPr/>
        <a:lstStyle/>
        <a:p>
          <a:endParaRPr lang="en-US">
            <a:latin typeface="Roboto" panose="02000000000000000000" pitchFamily="2" charset="0"/>
            <a:ea typeface="Roboto" panose="02000000000000000000" pitchFamily="2" charset="0"/>
          </a:endParaRPr>
        </a:p>
      </dgm:t>
    </dgm:pt>
    <dgm:pt modelId="{0154DCA0-76A6-4718-9D55-3F3F5A462A6A}">
      <dgm:prSet phldrT="[Text]"/>
      <dgm:spPr/>
      <dgm:t>
        <a:bodyPr/>
        <a:lstStyle/>
        <a:p>
          <a:r>
            <a:rPr lang="en-US" dirty="0">
              <a:latin typeface="Roboto" panose="02000000000000000000" pitchFamily="2" charset="0"/>
              <a:ea typeface="Roboto" panose="02000000000000000000" pitchFamily="2" charset="0"/>
            </a:rPr>
            <a:t>Cash Flow Statement</a:t>
          </a:r>
        </a:p>
      </dgm:t>
    </dgm:pt>
    <dgm:pt modelId="{92EFB87E-EA4B-4AB9-BC3D-BD6654758546}" type="parTrans" cxnId="{CAA4928D-CE52-4926-8927-1DF3202F8A0D}">
      <dgm:prSet/>
      <dgm:spPr/>
      <dgm:t>
        <a:bodyPr/>
        <a:lstStyle/>
        <a:p>
          <a:endParaRPr lang="en-US">
            <a:latin typeface="Roboto" panose="02000000000000000000" pitchFamily="2" charset="0"/>
            <a:ea typeface="Roboto" panose="02000000000000000000" pitchFamily="2" charset="0"/>
          </a:endParaRPr>
        </a:p>
      </dgm:t>
    </dgm:pt>
    <dgm:pt modelId="{2BFA86E4-7048-4FD0-96C6-4644786C00C9}" type="sibTrans" cxnId="{CAA4928D-CE52-4926-8927-1DF3202F8A0D}">
      <dgm:prSet/>
      <dgm:spPr/>
      <dgm:t>
        <a:bodyPr/>
        <a:lstStyle/>
        <a:p>
          <a:endParaRPr lang="en-US">
            <a:latin typeface="Roboto" panose="02000000000000000000" pitchFamily="2" charset="0"/>
            <a:ea typeface="Roboto" panose="02000000000000000000" pitchFamily="2" charset="0"/>
          </a:endParaRPr>
        </a:p>
      </dgm:t>
    </dgm:pt>
    <dgm:pt modelId="{D9711B16-6D73-4673-B17F-34117BC4DE46}">
      <dgm:prSet phldrT="[Text]"/>
      <dgm:spPr/>
      <dgm:t>
        <a:bodyPr/>
        <a:lstStyle/>
        <a:p>
          <a:r>
            <a:rPr lang="en-US" b="1" dirty="0">
              <a:latin typeface="Roboto" panose="02000000000000000000" pitchFamily="2" charset="0"/>
              <a:ea typeface="Roboto" panose="02000000000000000000" pitchFamily="2" charset="0"/>
            </a:rPr>
            <a:t>Cash Management</a:t>
          </a:r>
        </a:p>
      </dgm:t>
    </dgm:pt>
    <dgm:pt modelId="{6EFBCAAF-60BB-4D43-B4CA-CCCD39853EFB}" type="parTrans" cxnId="{286E974C-4B4A-45F5-883F-5BEBC5E9B1CE}">
      <dgm:prSet/>
      <dgm:spPr/>
      <dgm:t>
        <a:bodyPr/>
        <a:lstStyle/>
        <a:p>
          <a:endParaRPr lang="en-US">
            <a:latin typeface="Roboto" panose="02000000000000000000" pitchFamily="2" charset="0"/>
            <a:ea typeface="Roboto" panose="02000000000000000000" pitchFamily="2" charset="0"/>
          </a:endParaRPr>
        </a:p>
      </dgm:t>
    </dgm:pt>
    <dgm:pt modelId="{A6B24480-626C-4732-BAD9-288C1028D871}" type="sibTrans" cxnId="{286E974C-4B4A-45F5-883F-5BEBC5E9B1CE}">
      <dgm:prSet/>
      <dgm:spPr/>
      <dgm:t>
        <a:bodyPr/>
        <a:lstStyle/>
        <a:p>
          <a:endParaRPr lang="en-US">
            <a:latin typeface="Roboto" panose="02000000000000000000" pitchFamily="2" charset="0"/>
            <a:ea typeface="Roboto" panose="02000000000000000000" pitchFamily="2" charset="0"/>
          </a:endParaRPr>
        </a:p>
      </dgm:t>
    </dgm:pt>
    <dgm:pt modelId="{24AD46ED-9308-495D-90A9-61989F2DFBE1}">
      <dgm:prSet phldrT="[Text]"/>
      <dgm:spPr/>
      <dgm:t>
        <a:bodyPr/>
        <a:lstStyle/>
        <a:p>
          <a:r>
            <a:rPr lang="en-US" dirty="0">
              <a:latin typeface="Roboto" panose="02000000000000000000" pitchFamily="2" charset="0"/>
              <a:ea typeface="Roboto" panose="02000000000000000000" pitchFamily="2" charset="0"/>
            </a:rPr>
            <a:t>Cash Inflows and Outflows</a:t>
          </a:r>
        </a:p>
      </dgm:t>
    </dgm:pt>
    <dgm:pt modelId="{E5350330-F590-46C5-9C34-F9BF1285D6BB}" type="parTrans" cxnId="{57042AF8-ADD6-45BC-9C64-148493B4EBF8}">
      <dgm:prSet/>
      <dgm:spPr/>
      <dgm:t>
        <a:bodyPr/>
        <a:lstStyle/>
        <a:p>
          <a:endParaRPr lang="en-US">
            <a:latin typeface="Roboto" panose="02000000000000000000" pitchFamily="2" charset="0"/>
            <a:ea typeface="Roboto" panose="02000000000000000000" pitchFamily="2" charset="0"/>
          </a:endParaRPr>
        </a:p>
      </dgm:t>
    </dgm:pt>
    <dgm:pt modelId="{988F2214-54E5-4E55-8B9B-0030809ED01C}" type="sibTrans" cxnId="{57042AF8-ADD6-45BC-9C64-148493B4EBF8}">
      <dgm:prSet/>
      <dgm:spPr/>
      <dgm:t>
        <a:bodyPr/>
        <a:lstStyle/>
        <a:p>
          <a:endParaRPr lang="en-US">
            <a:latin typeface="Roboto" panose="02000000000000000000" pitchFamily="2" charset="0"/>
            <a:ea typeface="Roboto" panose="02000000000000000000" pitchFamily="2" charset="0"/>
          </a:endParaRPr>
        </a:p>
      </dgm:t>
    </dgm:pt>
    <dgm:pt modelId="{F7D69AA1-2244-4DAE-8FAA-0641CDB8BD7D}">
      <dgm:prSet phldrT="[Text]"/>
      <dgm:spPr/>
      <dgm:t>
        <a:bodyPr/>
        <a:lstStyle/>
        <a:p>
          <a:r>
            <a:rPr lang="en-US" b="1" dirty="0">
              <a:latin typeface="Roboto" panose="02000000000000000000" pitchFamily="2" charset="0"/>
              <a:ea typeface="Roboto" panose="02000000000000000000" pitchFamily="2" charset="0"/>
            </a:rPr>
            <a:t>Financial Health</a:t>
          </a:r>
        </a:p>
      </dgm:t>
    </dgm:pt>
    <dgm:pt modelId="{FDF81513-0E5A-407E-99CC-A9B4D34CC609}" type="sibTrans" cxnId="{A3EE9B54-F362-459E-B714-58D4489C0F69}">
      <dgm:prSet/>
      <dgm:spPr/>
      <dgm:t>
        <a:bodyPr/>
        <a:lstStyle/>
        <a:p>
          <a:endParaRPr lang="en-US">
            <a:latin typeface="Roboto" panose="02000000000000000000" pitchFamily="2" charset="0"/>
            <a:ea typeface="Roboto" panose="02000000000000000000" pitchFamily="2" charset="0"/>
          </a:endParaRPr>
        </a:p>
      </dgm:t>
    </dgm:pt>
    <dgm:pt modelId="{A8BF73C4-8EF9-40FC-AAFB-C793E34C34EB}" type="parTrans" cxnId="{A3EE9B54-F362-459E-B714-58D4489C0F69}">
      <dgm:prSet/>
      <dgm:spPr/>
      <dgm:t>
        <a:bodyPr/>
        <a:lstStyle/>
        <a:p>
          <a:endParaRPr lang="en-US">
            <a:latin typeface="Roboto" panose="02000000000000000000" pitchFamily="2" charset="0"/>
            <a:ea typeface="Roboto" panose="02000000000000000000" pitchFamily="2" charset="0"/>
          </a:endParaRPr>
        </a:p>
      </dgm:t>
    </dgm:pt>
    <dgm:pt modelId="{E2302699-B802-4D74-8310-CE7247EBEDFE}">
      <dgm:prSet phldrT="[Text]"/>
      <dgm:spPr/>
      <dgm:t>
        <a:bodyPr/>
        <a:lstStyle/>
        <a:p>
          <a:r>
            <a:rPr lang="en-US" dirty="0">
              <a:latin typeface="Roboto" panose="02000000000000000000" pitchFamily="2" charset="0"/>
              <a:ea typeface="Roboto" panose="02000000000000000000" pitchFamily="2" charset="0"/>
            </a:rPr>
            <a:t>What a company owes and owns</a:t>
          </a:r>
        </a:p>
      </dgm:t>
    </dgm:pt>
    <dgm:pt modelId="{2C3C1CA9-E741-47B3-9230-4E7DBAA6AFC5}" type="sibTrans" cxnId="{64A4F37B-D98D-4A49-A609-6EB25C530C99}">
      <dgm:prSet/>
      <dgm:spPr/>
      <dgm:t>
        <a:bodyPr/>
        <a:lstStyle/>
        <a:p>
          <a:endParaRPr lang="en-US">
            <a:latin typeface="Roboto" panose="02000000000000000000" pitchFamily="2" charset="0"/>
            <a:ea typeface="Roboto" panose="02000000000000000000" pitchFamily="2" charset="0"/>
          </a:endParaRPr>
        </a:p>
      </dgm:t>
    </dgm:pt>
    <dgm:pt modelId="{00A66D9B-BDB0-4496-AC3B-E715E869C2FB}" type="parTrans" cxnId="{64A4F37B-D98D-4A49-A609-6EB25C530C99}">
      <dgm:prSet/>
      <dgm:spPr/>
      <dgm:t>
        <a:bodyPr/>
        <a:lstStyle/>
        <a:p>
          <a:endParaRPr lang="en-US">
            <a:latin typeface="Roboto" panose="02000000000000000000" pitchFamily="2" charset="0"/>
            <a:ea typeface="Roboto" panose="02000000000000000000" pitchFamily="2" charset="0"/>
          </a:endParaRPr>
        </a:p>
      </dgm:t>
    </dgm:pt>
    <dgm:pt modelId="{54A3C9BF-959F-45AB-B67B-5CB28807ED09}" type="pres">
      <dgm:prSet presAssocID="{B9D4EE6A-FB71-43DB-8B34-743E34365409}" presName="Name0" presStyleCnt="0">
        <dgm:presLayoutVars>
          <dgm:dir/>
          <dgm:resizeHandles val="exact"/>
        </dgm:presLayoutVars>
      </dgm:prSet>
      <dgm:spPr/>
    </dgm:pt>
    <dgm:pt modelId="{04766613-AD49-4E10-B95F-C6F62684EB3F}" type="pres">
      <dgm:prSet presAssocID="{CD2DC04F-CB60-40BF-9D18-840880C373A8}" presName="node" presStyleLbl="node1" presStyleIdx="0" presStyleCnt="3" custLinFactNeighborX="-81691" custLinFactNeighborY="-2118">
        <dgm:presLayoutVars>
          <dgm:bulletEnabled val="1"/>
        </dgm:presLayoutVars>
      </dgm:prSet>
      <dgm:spPr/>
    </dgm:pt>
    <dgm:pt modelId="{13452232-8308-4837-B7DF-455EA8861698}" type="pres">
      <dgm:prSet presAssocID="{D16B7C89-8897-4123-B0C3-69BE7CFBDF0F}" presName="sibTrans" presStyleCnt="0"/>
      <dgm:spPr/>
    </dgm:pt>
    <dgm:pt modelId="{3F76C101-7A29-4E73-9C12-B24694BC8E08}" type="pres">
      <dgm:prSet presAssocID="{511C6D82-CDF2-4C94-8D9C-D377E5CC3C4F}" presName="node" presStyleLbl="node1" presStyleIdx="1" presStyleCnt="3">
        <dgm:presLayoutVars>
          <dgm:bulletEnabled val="1"/>
        </dgm:presLayoutVars>
      </dgm:prSet>
      <dgm:spPr/>
    </dgm:pt>
    <dgm:pt modelId="{9C99CDC6-9D2D-44EB-B8CE-4C9C87F92DA9}" type="pres">
      <dgm:prSet presAssocID="{E9E71991-D242-4952-B09D-F41B73B2A715}" presName="sibTrans" presStyleCnt="0"/>
      <dgm:spPr/>
    </dgm:pt>
    <dgm:pt modelId="{87FD3A71-86DA-4D6B-AF5C-CF6A6AB457A1}" type="pres">
      <dgm:prSet presAssocID="{0154DCA0-76A6-4718-9D55-3F3F5A462A6A}" presName="node" presStyleLbl="node1" presStyleIdx="2" presStyleCnt="3">
        <dgm:presLayoutVars>
          <dgm:bulletEnabled val="1"/>
        </dgm:presLayoutVars>
      </dgm:prSet>
      <dgm:spPr/>
    </dgm:pt>
  </dgm:ptLst>
  <dgm:cxnLst>
    <dgm:cxn modelId="{B593C628-21CB-405A-9C42-177C06E0128C}" type="presOf" srcId="{B9D4EE6A-FB71-43DB-8B34-743E34365409}" destId="{54A3C9BF-959F-45AB-B67B-5CB28807ED09}" srcOrd="0" destOrd="0" presId="urn:microsoft.com/office/officeart/2005/8/layout/hList6"/>
    <dgm:cxn modelId="{B8613B36-24C3-4B50-8D9D-F87A80C2BCED}" type="presOf" srcId="{0154DCA0-76A6-4718-9D55-3F3F5A462A6A}" destId="{87FD3A71-86DA-4D6B-AF5C-CF6A6AB457A1}" srcOrd="0" destOrd="0" presId="urn:microsoft.com/office/officeart/2005/8/layout/hList6"/>
    <dgm:cxn modelId="{B9C9D25B-CBCB-4B71-B00E-8AEB5DF09CF3}" type="presOf" srcId="{68488A16-BFD6-4F6C-81F0-207E234723CB}" destId="{3F76C101-7A29-4E73-9C12-B24694BC8E08}" srcOrd="0" destOrd="2" presId="urn:microsoft.com/office/officeart/2005/8/layout/hList6"/>
    <dgm:cxn modelId="{90ADDE5F-7B4B-4EE9-B248-B2C63B236EC9}" srcId="{511C6D82-CDF2-4C94-8D9C-D377E5CC3C4F}" destId="{54CC1345-095C-420F-8057-0A2E30E337FA}" srcOrd="0" destOrd="0" parTransId="{661AF82D-F85E-4447-A6B0-B69BEAE45E15}" sibTransId="{7AEDA6EC-7CCC-4958-BC08-E2B8FDA58412}"/>
    <dgm:cxn modelId="{52AF1F62-A050-4266-9216-F5287D861DE2}" srcId="{B9D4EE6A-FB71-43DB-8B34-743E34365409}" destId="{511C6D82-CDF2-4C94-8D9C-D377E5CC3C4F}" srcOrd="1" destOrd="0" parTransId="{72153CCA-280D-4BD5-A6A4-10D6EC079E41}" sibTransId="{E9E71991-D242-4952-B09D-F41B73B2A715}"/>
    <dgm:cxn modelId="{286E974C-4B4A-45F5-883F-5BEBC5E9B1CE}" srcId="{0154DCA0-76A6-4718-9D55-3F3F5A462A6A}" destId="{D9711B16-6D73-4673-B17F-34117BC4DE46}" srcOrd="0" destOrd="0" parTransId="{6EFBCAAF-60BB-4D43-B4CA-CCCD39853EFB}" sibTransId="{A6B24480-626C-4732-BAD9-288C1028D871}"/>
    <dgm:cxn modelId="{A3EE9B54-F362-459E-B714-58D4489C0F69}" srcId="{CD2DC04F-CB60-40BF-9D18-840880C373A8}" destId="{F7D69AA1-2244-4DAE-8FAA-0641CDB8BD7D}" srcOrd="0" destOrd="0" parTransId="{A8BF73C4-8EF9-40FC-AAFB-C793E34C34EB}" sibTransId="{FDF81513-0E5A-407E-99CC-A9B4D34CC609}"/>
    <dgm:cxn modelId="{B91FEB54-40EE-4F43-8651-3789105EBCC4}" type="presOf" srcId="{F7D69AA1-2244-4DAE-8FAA-0641CDB8BD7D}" destId="{04766613-AD49-4E10-B95F-C6F62684EB3F}" srcOrd="0" destOrd="1" presId="urn:microsoft.com/office/officeart/2005/8/layout/hList6"/>
    <dgm:cxn modelId="{64A4F37B-D98D-4A49-A609-6EB25C530C99}" srcId="{CD2DC04F-CB60-40BF-9D18-840880C373A8}" destId="{E2302699-B802-4D74-8310-CE7247EBEDFE}" srcOrd="1" destOrd="0" parTransId="{00A66D9B-BDB0-4496-AC3B-E715E869C2FB}" sibTransId="{2C3C1CA9-E741-47B3-9230-4E7DBAA6AFC5}"/>
    <dgm:cxn modelId="{C1C43E82-8290-4801-8436-B2711B6897BD}" srcId="{B9D4EE6A-FB71-43DB-8B34-743E34365409}" destId="{CD2DC04F-CB60-40BF-9D18-840880C373A8}" srcOrd="0" destOrd="0" parTransId="{918B9669-B95B-4578-9473-57858913F96C}" sibTransId="{D16B7C89-8897-4123-B0C3-69BE7CFBDF0F}"/>
    <dgm:cxn modelId="{F226E786-1F81-4013-B87D-DB98BDCDC067}" type="presOf" srcId="{CD2DC04F-CB60-40BF-9D18-840880C373A8}" destId="{04766613-AD49-4E10-B95F-C6F62684EB3F}" srcOrd="0" destOrd="0" presId="urn:microsoft.com/office/officeart/2005/8/layout/hList6"/>
    <dgm:cxn modelId="{CAA4928D-CE52-4926-8927-1DF3202F8A0D}" srcId="{B9D4EE6A-FB71-43DB-8B34-743E34365409}" destId="{0154DCA0-76A6-4718-9D55-3F3F5A462A6A}" srcOrd="2" destOrd="0" parTransId="{92EFB87E-EA4B-4AB9-BC3D-BD6654758546}" sibTransId="{2BFA86E4-7048-4FD0-96C6-4644786C00C9}"/>
    <dgm:cxn modelId="{8886A58F-C9B4-4135-B8F8-D2710EBBE1AC}" srcId="{511C6D82-CDF2-4C94-8D9C-D377E5CC3C4F}" destId="{68488A16-BFD6-4F6C-81F0-207E234723CB}" srcOrd="1" destOrd="0" parTransId="{8D0B5F02-A9B5-4C61-9261-8D3054B31528}" sibTransId="{40A097B5-261F-4E17-A32E-A92E28C8BD4A}"/>
    <dgm:cxn modelId="{8D31C3A0-5BD0-42D4-B44A-A8C2BE197A45}" type="presOf" srcId="{54CC1345-095C-420F-8057-0A2E30E337FA}" destId="{3F76C101-7A29-4E73-9C12-B24694BC8E08}" srcOrd="0" destOrd="1" presId="urn:microsoft.com/office/officeart/2005/8/layout/hList6"/>
    <dgm:cxn modelId="{1FFFA4A2-0746-44D5-8AB3-DBEACC4CF113}" type="presOf" srcId="{24AD46ED-9308-495D-90A9-61989F2DFBE1}" destId="{87FD3A71-86DA-4D6B-AF5C-CF6A6AB457A1}" srcOrd="0" destOrd="2" presId="urn:microsoft.com/office/officeart/2005/8/layout/hList6"/>
    <dgm:cxn modelId="{FCC111AF-24BD-4D1D-8303-DD3DE2BD5981}" type="presOf" srcId="{D9711B16-6D73-4673-B17F-34117BC4DE46}" destId="{87FD3A71-86DA-4D6B-AF5C-CF6A6AB457A1}" srcOrd="0" destOrd="1" presId="urn:microsoft.com/office/officeart/2005/8/layout/hList6"/>
    <dgm:cxn modelId="{EEC8DDB0-FAD9-452E-BFE3-7D89AB90C429}" type="presOf" srcId="{E2302699-B802-4D74-8310-CE7247EBEDFE}" destId="{04766613-AD49-4E10-B95F-C6F62684EB3F}" srcOrd="0" destOrd="2" presId="urn:microsoft.com/office/officeart/2005/8/layout/hList6"/>
    <dgm:cxn modelId="{6811C3E2-1D12-4178-B520-AA3B140B9C6C}" type="presOf" srcId="{511C6D82-CDF2-4C94-8D9C-D377E5CC3C4F}" destId="{3F76C101-7A29-4E73-9C12-B24694BC8E08}" srcOrd="0" destOrd="0" presId="urn:microsoft.com/office/officeart/2005/8/layout/hList6"/>
    <dgm:cxn modelId="{57042AF8-ADD6-45BC-9C64-148493B4EBF8}" srcId="{0154DCA0-76A6-4718-9D55-3F3F5A462A6A}" destId="{24AD46ED-9308-495D-90A9-61989F2DFBE1}" srcOrd="1" destOrd="0" parTransId="{E5350330-F590-46C5-9C34-F9BF1285D6BB}" sibTransId="{988F2214-54E5-4E55-8B9B-0030809ED01C}"/>
    <dgm:cxn modelId="{424945B9-4130-41E7-9D0D-CFCE0879F338}" type="presParOf" srcId="{54A3C9BF-959F-45AB-B67B-5CB28807ED09}" destId="{04766613-AD49-4E10-B95F-C6F62684EB3F}" srcOrd="0" destOrd="0" presId="urn:microsoft.com/office/officeart/2005/8/layout/hList6"/>
    <dgm:cxn modelId="{ADB624D2-9F4D-45AD-9F3B-8F5F26C17576}" type="presParOf" srcId="{54A3C9BF-959F-45AB-B67B-5CB28807ED09}" destId="{13452232-8308-4837-B7DF-455EA8861698}" srcOrd="1" destOrd="0" presId="urn:microsoft.com/office/officeart/2005/8/layout/hList6"/>
    <dgm:cxn modelId="{E15A5C31-5E16-465A-8961-78E191C3BEF7}" type="presParOf" srcId="{54A3C9BF-959F-45AB-B67B-5CB28807ED09}" destId="{3F76C101-7A29-4E73-9C12-B24694BC8E08}" srcOrd="2" destOrd="0" presId="urn:microsoft.com/office/officeart/2005/8/layout/hList6"/>
    <dgm:cxn modelId="{B53A2D49-72E5-4C14-8624-C0366CB11132}" type="presParOf" srcId="{54A3C9BF-959F-45AB-B67B-5CB28807ED09}" destId="{9C99CDC6-9D2D-44EB-B8CE-4C9C87F92DA9}" srcOrd="3" destOrd="0" presId="urn:microsoft.com/office/officeart/2005/8/layout/hList6"/>
    <dgm:cxn modelId="{A981E5F0-3F6E-4FDD-9462-354E1C4CD2BA}" type="presParOf" srcId="{54A3C9BF-959F-45AB-B67B-5CB28807ED09}" destId="{87FD3A71-86DA-4D6B-AF5C-CF6A6AB457A1}" srcOrd="4"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DF8450-F454-4142-A3B9-B37D91A83EE0}">
      <dsp:nvSpPr>
        <dsp:cNvPr id="0" name=""/>
        <dsp:cNvSpPr/>
      </dsp:nvSpPr>
      <dsp:spPr>
        <a:xfrm rot="16200000">
          <a:off x="-1486304" y="2371854"/>
          <a:ext cx="3578605" cy="4867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29269" bIns="0" numCol="1" spcCol="1270" anchor="t" anchorCtr="0">
          <a:noAutofit/>
        </a:bodyPr>
        <a:lstStyle/>
        <a:p>
          <a:pPr marL="0" lvl="0" indent="0" algn="r" defTabSz="1155700">
            <a:lnSpc>
              <a:spcPct val="90000"/>
            </a:lnSpc>
            <a:spcBef>
              <a:spcPct val="0"/>
            </a:spcBef>
            <a:spcAft>
              <a:spcPct val="35000"/>
            </a:spcAft>
            <a:buNone/>
          </a:pPr>
          <a:r>
            <a:rPr lang="en-US" sz="2600" kern="1200" dirty="0">
              <a:latin typeface="Roboto" panose="02000000000000000000" pitchFamily="2" charset="0"/>
              <a:ea typeface="Roboto" panose="02000000000000000000" pitchFamily="2" charset="0"/>
            </a:rPr>
            <a:t>Financial Reporting</a:t>
          </a:r>
        </a:p>
      </dsp:txBody>
      <dsp:txXfrm>
        <a:off x="-1486304" y="2371854"/>
        <a:ext cx="3578605" cy="486730"/>
      </dsp:txXfrm>
    </dsp:sp>
    <dsp:sp modelId="{937933E2-A215-4448-A3FE-E7B332677758}">
      <dsp:nvSpPr>
        <dsp:cNvPr id="0" name=""/>
        <dsp:cNvSpPr/>
      </dsp:nvSpPr>
      <dsp:spPr>
        <a:xfrm>
          <a:off x="546363" y="825917"/>
          <a:ext cx="2424432" cy="3578605"/>
        </a:xfrm>
        <a:prstGeom prst="rect">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429269" rIns="113792" bIns="113792" numCol="1" spcCol="1270" anchor="t" anchorCtr="0">
          <a:noAutofit/>
        </a:bodyPr>
        <a:lstStyle/>
        <a:p>
          <a:pPr marL="114300" lvl="1" indent="-114300" algn="l" defTabSz="533400">
            <a:lnSpc>
              <a:spcPct val="90000"/>
            </a:lnSpc>
            <a:spcBef>
              <a:spcPct val="0"/>
            </a:spcBef>
            <a:spcAft>
              <a:spcPct val="15000"/>
            </a:spcAft>
            <a:buChar char="•"/>
          </a:pPr>
          <a:r>
            <a:rPr lang="en-US" sz="1200" kern="1200" dirty="0">
              <a:latin typeface="Roboto" panose="02000000000000000000" pitchFamily="2" charset="0"/>
              <a:ea typeface="Roboto" panose="02000000000000000000" pitchFamily="2" charset="0"/>
            </a:rPr>
            <a:t>Measures Progress and Facilitates Compliance</a:t>
          </a:r>
        </a:p>
        <a:p>
          <a:pPr marL="114300" lvl="1" indent="-114300" algn="l" defTabSz="533400">
            <a:lnSpc>
              <a:spcPct val="90000"/>
            </a:lnSpc>
            <a:spcBef>
              <a:spcPct val="0"/>
            </a:spcBef>
            <a:spcAft>
              <a:spcPct val="15000"/>
            </a:spcAft>
            <a:buChar char="•"/>
          </a:pPr>
          <a:r>
            <a:rPr lang="en-US" sz="1200" kern="1200" dirty="0">
              <a:latin typeface="Roboto" panose="02000000000000000000" pitchFamily="2" charset="0"/>
              <a:ea typeface="Roboto" panose="02000000000000000000" pitchFamily="2" charset="0"/>
            </a:rPr>
            <a:t>Improves Communication of Business Results</a:t>
          </a:r>
        </a:p>
        <a:p>
          <a:pPr marL="114300" lvl="1" indent="-114300" algn="l" defTabSz="533400">
            <a:lnSpc>
              <a:spcPct val="90000"/>
            </a:lnSpc>
            <a:spcBef>
              <a:spcPct val="0"/>
            </a:spcBef>
            <a:spcAft>
              <a:spcPct val="15000"/>
            </a:spcAft>
            <a:buChar char="•"/>
          </a:pPr>
          <a:r>
            <a:rPr lang="en-US" sz="1200" kern="1200" dirty="0">
              <a:latin typeface="Roboto" panose="02000000000000000000" pitchFamily="2" charset="0"/>
              <a:ea typeface="Roboto" panose="02000000000000000000" pitchFamily="2" charset="0"/>
            </a:rPr>
            <a:t>Enhances Cash/Debt Management Effectiveness</a:t>
          </a:r>
        </a:p>
        <a:p>
          <a:pPr marL="114300" lvl="1" indent="-114300" algn="l" defTabSz="533400">
            <a:lnSpc>
              <a:spcPct val="90000"/>
            </a:lnSpc>
            <a:spcBef>
              <a:spcPct val="0"/>
            </a:spcBef>
            <a:spcAft>
              <a:spcPct val="15000"/>
            </a:spcAft>
            <a:buChar char="•"/>
          </a:pPr>
          <a:r>
            <a:rPr lang="en-US" sz="1200" kern="1200" dirty="0">
              <a:latin typeface="Roboto" panose="02000000000000000000" pitchFamily="2" charset="0"/>
              <a:ea typeface="Roboto" panose="02000000000000000000" pitchFamily="2" charset="0"/>
            </a:rPr>
            <a:t>Improves Liability Insights and Identifies Business Trends</a:t>
          </a:r>
        </a:p>
        <a:p>
          <a:pPr marL="114300" lvl="1" indent="-114300" algn="l" defTabSz="533400">
            <a:lnSpc>
              <a:spcPct val="90000"/>
            </a:lnSpc>
            <a:spcBef>
              <a:spcPct val="0"/>
            </a:spcBef>
            <a:spcAft>
              <a:spcPct val="15000"/>
            </a:spcAft>
            <a:buChar char="•"/>
          </a:pPr>
          <a:r>
            <a:rPr lang="en-US" sz="1200" kern="1200" dirty="0">
              <a:latin typeface="Roboto" panose="02000000000000000000" pitchFamily="2" charset="0"/>
              <a:ea typeface="Roboto" panose="02000000000000000000" pitchFamily="2" charset="0"/>
            </a:rPr>
            <a:t>Provides Tax Reporting Basis</a:t>
          </a:r>
        </a:p>
        <a:p>
          <a:pPr marL="114300" lvl="1" indent="-114300" algn="l" defTabSz="533400">
            <a:lnSpc>
              <a:spcPct val="90000"/>
            </a:lnSpc>
            <a:spcBef>
              <a:spcPct val="0"/>
            </a:spcBef>
            <a:spcAft>
              <a:spcPct val="15000"/>
            </a:spcAft>
            <a:buChar char="•"/>
          </a:pPr>
          <a:r>
            <a:rPr lang="en-US" sz="1200" kern="1200" dirty="0">
              <a:latin typeface="Roboto" panose="02000000000000000000" pitchFamily="2" charset="0"/>
              <a:ea typeface="Roboto" panose="02000000000000000000" pitchFamily="2" charset="0"/>
            </a:rPr>
            <a:t>Ensure adequate Stakeholder COMMS and Reporting</a:t>
          </a:r>
        </a:p>
        <a:p>
          <a:pPr marL="114300" lvl="1" indent="-114300" algn="l" defTabSz="533400">
            <a:lnSpc>
              <a:spcPct val="90000"/>
            </a:lnSpc>
            <a:spcBef>
              <a:spcPct val="0"/>
            </a:spcBef>
            <a:spcAft>
              <a:spcPct val="15000"/>
            </a:spcAft>
            <a:buChar char="•"/>
          </a:pPr>
          <a:r>
            <a:rPr lang="en-US" sz="1200" kern="1200" dirty="0">
              <a:latin typeface="Roboto" panose="02000000000000000000" pitchFamily="2" charset="0"/>
              <a:ea typeface="Roboto" panose="02000000000000000000" pitchFamily="2" charset="0"/>
            </a:rPr>
            <a:t>Improves Decision-Making</a:t>
          </a:r>
        </a:p>
      </dsp:txBody>
      <dsp:txXfrm>
        <a:off x="546363" y="825917"/>
        <a:ext cx="2424432" cy="3578605"/>
      </dsp:txXfrm>
    </dsp:sp>
    <dsp:sp modelId="{EDB5C152-96D8-405D-99A3-6992EE377ECC}">
      <dsp:nvSpPr>
        <dsp:cNvPr id="0" name=""/>
        <dsp:cNvSpPr/>
      </dsp:nvSpPr>
      <dsp:spPr>
        <a:xfrm>
          <a:off x="59633" y="183433"/>
          <a:ext cx="973460" cy="973460"/>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EEB78CF-9FBB-4267-BC2D-D439AC2CCC97}">
      <dsp:nvSpPr>
        <dsp:cNvPr id="0" name=""/>
        <dsp:cNvSpPr/>
      </dsp:nvSpPr>
      <dsp:spPr>
        <a:xfrm rot="16200000">
          <a:off x="2062849" y="2371854"/>
          <a:ext cx="3578605" cy="4867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29269" bIns="0" numCol="1" spcCol="1270" anchor="t" anchorCtr="0">
          <a:noAutofit/>
        </a:bodyPr>
        <a:lstStyle/>
        <a:p>
          <a:pPr marL="0" lvl="0" indent="0" algn="r" defTabSz="1155700">
            <a:lnSpc>
              <a:spcPct val="90000"/>
            </a:lnSpc>
            <a:spcBef>
              <a:spcPct val="0"/>
            </a:spcBef>
            <a:spcAft>
              <a:spcPct val="35000"/>
            </a:spcAft>
            <a:buNone/>
          </a:pPr>
          <a:r>
            <a:rPr lang="en-US" sz="2600" kern="1200" dirty="0">
              <a:latin typeface="Roboto" panose="02000000000000000000" pitchFamily="2" charset="0"/>
              <a:ea typeface="Roboto" panose="02000000000000000000" pitchFamily="2" charset="0"/>
            </a:rPr>
            <a:t>Budgeting/Planning</a:t>
          </a:r>
        </a:p>
      </dsp:txBody>
      <dsp:txXfrm>
        <a:off x="2062849" y="2371854"/>
        <a:ext cx="3578605" cy="486730"/>
      </dsp:txXfrm>
    </dsp:sp>
    <dsp:sp modelId="{13F28CA7-AEC0-4327-9F9A-9C12D5F57AA5}">
      <dsp:nvSpPr>
        <dsp:cNvPr id="0" name=""/>
        <dsp:cNvSpPr/>
      </dsp:nvSpPr>
      <dsp:spPr>
        <a:xfrm>
          <a:off x="4095517" y="825917"/>
          <a:ext cx="2424432" cy="3578605"/>
        </a:xfrm>
        <a:prstGeom prst="rect">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429269" rIns="113792" bIns="113792" numCol="1" spcCol="1270" anchor="t" anchorCtr="0">
          <a:noAutofit/>
        </a:bodyPr>
        <a:lstStyle/>
        <a:p>
          <a:pPr marL="114300" lvl="1" indent="-114300" algn="l" defTabSz="533400">
            <a:lnSpc>
              <a:spcPct val="90000"/>
            </a:lnSpc>
            <a:spcBef>
              <a:spcPct val="0"/>
            </a:spcBef>
            <a:spcAft>
              <a:spcPct val="15000"/>
            </a:spcAft>
            <a:buChar char="•"/>
          </a:pPr>
          <a:r>
            <a:rPr lang="en-US" sz="1200" kern="1200" dirty="0">
              <a:latin typeface="Roboto" panose="02000000000000000000" pitchFamily="2" charset="0"/>
              <a:ea typeface="Roboto" panose="02000000000000000000" pitchFamily="2" charset="0"/>
            </a:rPr>
            <a:t>Aligns the organization to a common goal</a:t>
          </a:r>
        </a:p>
        <a:p>
          <a:pPr marL="114300" lvl="1" indent="-114300" algn="l" defTabSz="533400">
            <a:lnSpc>
              <a:spcPct val="90000"/>
            </a:lnSpc>
            <a:spcBef>
              <a:spcPct val="0"/>
            </a:spcBef>
            <a:spcAft>
              <a:spcPct val="15000"/>
            </a:spcAft>
            <a:buChar char="•"/>
          </a:pPr>
          <a:r>
            <a:rPr lang="en-US" sz="1200" kern="1200" dirty="0">
              <a:latin typeface="Roboto" panose="02000000000000000000" pitchFamily="2" charset="0"/>
              <a:ea typeface="Roboto" panose="02000000000000000000" pitchFamily="2" charset="0"/>
            </a:rPr>
            <a:t>Provides a basis for Incentive Comp Planning</a:t>
          </a:r>
        </a:p>
        <a:p>
          <a:pPr marL="114300" lvl="1" indent="-114300" algn="l" defTabSz="533400">
            <a:lnSpc>
              <a:spcPct val="90000"/>
            </a:lnSpc>
            <a:spcBef>
              <a:spcPct val="0"/>
            </a:spcBef>
            <a:spcAft>
              <a:spcPct val="15000"/>
            </a:spcAft>
            <a:buChar char="•"/>
          </a:pPr>
          <a:r>
            <a:rPr lang="en-US" sz="1200" kern="1200" dirty="0">
              <a:latin typeface="Roboto" panose="02000000000000000000" pitchFamily="2" charset="0"/>
              <a:ea typeface="Roboto" panose="02000000000000000000" pitchFamily="2" charset="0"/>
            </a:rPr>
            <a:t>Focuses the organization on cost efficiencies and ‘profit mindedness’</a:t>
          </a:r>
        </a:p>
        <a:p>
          <a:pPr marL="114300" lvl="1" indent="-114300" algn="l" defTabSz="533400">
            <a:lnSpc>
              <a:spcPct val="90000"/>
            </a:lnSpc>
            <a:spcBef>
              <a:spcPct val="0"/>
            </a:spcBef>
            <a:spcAft>
              <a:spcPct val="15000"/>
            </a:spcAft>
            <a:buChar char="•"/>
          </a:pPr>
          <a:r>
            <a:rPr lang="en-US" sz="1200" kern="1200" dirty="0">
              <a:latin typeface="Roboto" panose="02000000000000000000" pitchFamily="2" charset="0"/>
              <a:ea typeface="Roboto" panose="02000000000000000000" pitchFamily="2" charset="0"/>
            </a:rPr>
            <a:t>Ensures adequate working capital is available </a:t>
          </a:r>
        </a:p>
        <a:p>
          <a:pPr marL="114300" lvl="1" indent="-114300" algn="l" defTabSz="533400">
            <a:lnSpc>
              <a:spcPct val="90000"/>
            </a:lnSpc>
            <a:spcBef>
              <a:spcPct val="0"/>
            </a:spcBef>
            <a:spcAft>
              <a:spcPct val="15000"/>
            </a:spcAft>
            <a:buChar char="•"/>
          </a:pPr>
          <a:r>
            <a:rPr lang="en-US" sz="1200" kern="1200" dirty="0">
              <a:latin typeface="Roboto" panose="02000000000000000000" pitchFamily="2" charset="0"/>
              <a:ea typeface="Roboto" panose="02000000000000000000" pitchFamily="2" charset="0"/>
            </a:rPr>
            <a:t>Increases Management Accountability </a:t>
          </a:r>
        </a:p>
        <a:p>
          <a:pPr marL="114300" lvl="1" indent="-114300" algn="l" defTabSz="533400">
            <a:lnSpc>
              <a:spcPct val="90000"/>
            </a:lnSpc>
            <a:spcBef>
              <a:spcPct val="0"/>
            </a:spcBef>
            <a:spcAft>
              <a:spcPct val="15000"/>
            </a:spcAft>
            <a:buChar char="•"/>
          </a:pPr>
          <a:r>
            <a:rPr lang="en-US" sz="1200" kern="1200" dirty="0">
              <a:latin typeface="Roboto" panose="02000000000000000000" pitchFamily="2" charset="0"/>
              <a:ea typeface="Roboto" panose="02000000000000000000" pitchFamily="2" charset="0"/>
            </a:rPr>
            <a:t>Ensures tactical actions align to strategic endeavors</a:t>
          </a:r>
        </a:p>
      </dsp:txBody>
      <dsp:txXfrm>
        <a:off x="4095517" y="825917"/>
        <a:ext cx="2424432" cy="3578605"/>
      </dsp:txXfrm>
    </dsp:sp>
    <dsp:sp modelId="{009A6126-3C8D-469E-A8CD-CA0197E4AF86}">
      <dsp:nvSpPr>
        <dsp:cNvPr id="0" name=""/>
        <dsp:cNvSpPr/>
      </dsp:nvSpPr>
      <dsp:spPr>
        <a:xfrm>
          <a:off x="3608787" y="183433"/>
          <a:ext cx="973460" cy="973460"/>
        </a:xfrm>
        <a:prstGeom prst="rect">
          <a:avLst/>
        </a:prstGeom>
        <a:blipFill>
          <a:blip xmlns:r="http://schemas.openxmlformats.org/officeDocument/2006/relationships" r:embed="rId2"/>
          <a:srcRect/>
          <a:stretch>
            <a:fillRect l="-25000" r="-25000"/>
          </a:stretch>
        </a:blip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E34F981-0E5A-4716-8B2E-727FBC525A0B}">
      <dsp:nvSpPr>
        <dsp:cNvPr id="0" name=""/>
        <dsp:cNvSpPr/>
      </dsp:nvSpPr>
      <dsp:spPr>
        <a:xfrm rot="16200000">
          <a:off x="5612004" y="2371854"/>
          <a:ext cx="3578605" cy="4867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29269" bIns="0" numCol="1" spcCol="1270" anchor="t" anchorCtr="0">
          <a:noAutofit/>
        </a:bodyPr>
        <a:lstStyle/>
        <a:p>
          <a:pPr marL="0" lvl="0" indent="0" algn="r" defTabSz="1155700">
            <a:lnSpc>
              <a:spcPct val="90000"/>
            </a:lnSpc>
            <a:spcBef>
              <a:spcPct val="0"/>
            </a:spcBef>
            <a:spcAft>
              <a:spcPct val="35000"/>
            </a:spcAft>
            <a:buNone/>
          </a:pPr>
          <a:r>
            <a:rPr lang="en-US" sz="2600" kern="1200" dirty="0">
              <a:latin typeface="Roboto" panose="02000000000000000000" pitchFamily="2" charset="0"/>
              <a:ea typeface="Roboto" panose="02000000000000000000" pitchFamily="2" charset="0"/>
            </a:rPr>
            <a:t>Forecasting</a:t>
          </a:r>
        </a:p>
      </dsp:txBody>
      <dsp:txXfrm>
        <a:off x="5612004" y="2371854"/>
        <a:ext cx="3578605" cy="486730"/>
      </dsp:txXfrm>
    </dsp:sp>
    <dsp:sp modelId="{85C0A6ED-BCB1-4CD4-A279-8B536E2E6CCC}">
      <dsp:nvSpPr>
        <dsp:cNvPr id="0" name=""/>
        <dsp:cNvSpPr/>
      </dsp:nvSpPr>
      <dsp:spPr>
        <a:xfrm>
          <a:off x="7632938" y="825917"/>
          <a:ext cx="2424432" cy="3578605"/>
        </a:xfrm>
        <a:prstGeom prst="rect">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429269" rIns="113792" bIns="113792" numCol="1" spcCol="1270" anchor="t" anchorCtr="0">
          <a:noAutofit/>
        </a:bodyPr>
        <a:lstStyle/>
        <a:p>
          <a:pPr marL="114300" lvl="1" indent="-114300" algn="l" defTabSz="533400">
            <a:lnSpc>
              <a:spcPct val="90000"/>
            </a:lnSpc>
            <a:spcBef>
              <a:spcPct val="0"/>
            </a:spcBef>
            <a:spcAft>
              <a:spcPct val="15000"/>
            </a:spcAft>
            <a:buChar char="•"/>
          </a:pPr>
          <a:r>
            <a:rPr lang="en-US" sz="1200" kern="1200" dirty="0">
              <a:latin typeface="Roboto" panose="02000000000000000000" pitchFamily="2" charset="0"/>
              <a:ea typeface="Roboto" panose="02000000000000000000" pitchFamily="2" charset="0"/>
            </a:rPr>
            <a:t>Allows for improved insights and analysis into real-time tracking of business performance and results</a:t>
          </a:r>
        </a:p>
        <a:p>
          <a:pPr marL="114300" lvl="1" indent="-114300" algn="l" defTabSz="533400">
            <a:lnSpc>
              <a:spcPct val="90000"/>
            </a:lnSpc>
            <a:spcBef>
              <a:spcPct val="0"/>
            </a:spcBef>
            <a:spcAft>
              <a:spcPct val="15000"/>
            </a:spcAft>
            <a:buChar char="•"/>
          </a:pPr>
          <a:r>
            <a:rPr lang="en-US" sz="1200" kern="1200" dirty="0">
              <a:latin typeface="Roboto" panose="02000000000000000000" pitchFamily="2" charset="0"/>
              <a:ea typeface="Roboto" panose="02000000000000000000" pitchFamily="2" charset="0"/>
            </a:rPr>
            <a:t>Improves investment decision-making and timing of capital deployment</a:t>
          </a:r>
        </a:p>
        <a:p>
          <a:pPr marL="114300" lvl="1" indent="-114300" algn="l" defTabSz="533400">
            <a:lnSpc>
              <a:spcPct val="90000"/>
            </a:lnSpc>
            <a:spcBef>
              <a:spcPct val="0"/>
            </a:spcBef>
            <a:spcAft>
              <a:spcPct val="15000"/>
            </a:spcAft>
            <a:buChar char="•"/>
          </a:pPr>
          <a:r>
            <a:rPr lang="en-US" sz="1200" kern="1200" dirty="0">
              <a:latin typeface="Roboto" panose="02000000000000000000" pitchFamily="2" charset="0"/>
              <a:ea typeface="Roboto" panose="02000000000000000000" pitchFamily="2" charset="0"/>
            </a:rPr>
            <a:t>Contributes to revenue/profit analysis and ‘course correction’</a:t>
          </a:r>
        </a:p>
        <a:p>
          <a:pPr marL="114300" lvl="1" indent="-114300" algn="l" defTabSz="533400">
            <a:lnSpc>
              <a:spcPct val="90000"/>
            </a:lnSpc>
            <a:spcBef>
              <a:spcPct val="0"/>
            </a:spcBef>
            <a:spcAft>
              <a:spcPct val="15000"/>
            </a:spcAft>
            <a:buChar char="•"/>
          </a:pPr>
          <a:r>
            <a:rPr lang="en-US" sz="1200" kern="1200" dirty="0">
              <a:latin typeface="Roboto" panose="02000000000000000000" pitchFamily="2" charset="0"/>
              <a:ea typeface="Roboto" panose="02000000000000000000" pitchFamily="2" charset="0"/>
            </a:rPr>
            <a:t>Facilitates risk management and opportunity capture</a:t>
          </a:r>
        </a:p>
        <a:p>
          <a:pPr marL="114300" lvl="1" indent="-114300" algn="l" defTabSz="533400">
            <a:lnSpc>
              <a:spcPct val="90000"/>
            </a:lnSpc>
            <a:spcBef>
              <a:spcPct val="0"/>
            </a:spcBef>
            <a:spcAft>
              <a:spcPct val="15000"/>
            </a:spcAft>
            <a:buChar char="•"/>
          </a:pPr>
          <a:r>
            <a:rPr lang="en-US" sz="1200" kern="1200" dirty="0">
              <a:latin typeface="Roboto" panose="02000000000000000000" pitchFamily="2" charset="0"/>
              <a:ea typeface="Roboto" panose="02000000000000000000" pitchFamily="2" charset="0"/>
            </a:rPr>
            <a:t>Provides guidance and financial outlooks to key stakeholders</a:t>
          </a:r>
        </a:p>
      </dsp:txBody>
      <dsp:txXfrm>
        <a:off x="7632938" y="825917"/>
        <a:ext cx="2424432" cy="3578605"/>
      </dsp:txXfrm>
    </dsp:sp>
    <dsp:sp modelId="{8EA34E74-7F82-4E9A-9C38-59A63405AFE5}">
      <dsp:nvSpPr>
        <dsp:cNvPr id="0" name=""/>
        <dsp:cNvSpPr/>
      </dsp:nvSpPr>
      <dsp:spPr>
        <a:xfrm>
          <a:off x="7157942" y="183433"/>
          <a:ext cx="973460" cy="973460"/>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7D5C78-33AC-4781-9879-9DD1F8F70A8D}">
      <dsp:nvSpPr>
        <dsp:cNvPr id="0" name=""/>
        <dsp:cNvSpPr/>
      </dsp:nvSpPr>
      <dsp:spPr>
        <a:xfrm>
          <a:off x="3798054" y="1954109"/>
          <a:ext cx="1289244" cy="1289244"/>
        </a:xfrm>
        <a:prstGeom prst="ellipse">
          <a:avLst/>
        </a:prstGeom>
        <a:solidFill>
          <a:schemeClr val="dk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b="1" kern="1200" dirty="0">
              <a:latin typeface="Antonio" panose="020B0604020202020204" charset="0"/>
            </a:rPr>
            <a:t>Stakeholders</a:t>
          </a:r>
        </a:p>
      </dsp:txBody>
      <dsp:txXfrm>
        <a:off x="3986859" y="2142914"/>
        <a:ext cx="911634" cy="911634"/>
      </dsp:txXfrm>
    </dsp:sp>
    <dsp:sp modelId="{CD0BB94F-A3E4-4EEB-9886-83E66819EBDA}">
      <dsp:nvSpPr>
        <dsp:cNvPr id="0" name=""/>
        <dsp:cNvSpPr/>
      </dsp:nvSpPr>
      <dsp:spPr>
        <a:xfrm rot="16200000">
          <a:off x="4120227" y="1618600"/>
          <a:ext cx="644899" cy="26117"/>
        </a:xfrm>
        <a:custGeom>
          <a:avLst/>
          <a:gdLst/>
          <a:ahLst/>
          <a:cxnLst/>
          <a:rect l="0" t="0" r="0" b="0"/>
          <a:pathLst>
            <a:path>
              <a:moveTo>
                <a:pt x="0" y="13058"/>
              </a:moveTo>
              <a:lnTo>
                <a:pt x="644899" y="13058"/>
              </a:lnTo>
            </a:path>
          </a:pathLst>
        </a:custGeom>
        <a:noFill/>
        <a:ln w="15875" cap="flat" cmpd="sng" algn="ctr">
          <a:solidFill>
            <a:schemeClr val="dk2">
              <a:shade val="6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latin typeface="Antonio" panose="020B0604020202020204" charset="0"/>
          </a:endParaRPr>
        </a:p>
      </dsp:txBody>
      <dsp:txXfrm>
        <a:off x="4426554" y="1615537"/>
        <a:ext cx="32244" cy="32244"/>
      </dsp:txXfrm>
    </dsp:sp>
    <dsp:sp modelId="{75ACDA95-CBAA-42AF-AD46-BCE53D6F67D5}">
      <dsp:nvSpPr>
        <dsp:cNvPr id="0" name=""/>
        <dsp:cNvSpPr/>
      </dsp:nvSpPr>
      <dsp:spPr>
        <a:xfrm>
          <a:off x="3798054" y="19965"/>
          <a:ext cx="1289244" cy="1289244"/>
        </a:xfrm>
        <a:prstGeom prst="ellipse">
          <a:avLst/>
        </a:prstGeom>
        <a:solidFill>
          <a:schemeClr val="dk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ntonio" panose="020B0604020202020204" charset="0"/>
            </a:rPr>
            <a:t>Owners &amp; Investors</a:t>
          </a:r>
        </a:p>
      </dsp:txBody>
      <dsp:txXfrm>
        <a:off x="3986859" y="208770"/>
        <a:ext cx="911634" cy="911634"/>
      </dsp:txXfrm>
    </dsp:sp>
    <dsp:sp modelId="{5BDF0C68-2524-4B45-ADA4-8B3C05366E6B}">
      <dsp:nvSpPr>
        <dsp:cNvPr id="0" name=""/>
        <dsp:cNvSpPr/>
      </dsp:nvSpPr>
      <dsp:spPr>
        <a:xfrm rot="19285714">
          <a:off x="4876314" y="1982713"/>
          <a:ext cx="644899" cy="26117"/>
        </a:xfrm>
        <a:custGeom>
          <a:avLst/>
          <a:gdLst/>
          <a:ahLst/>
          <a:cxnLst/>
          <a:rect l="0" t="0" r="0" b="0"/>
          <a:pathLst>
            <a:path>
              <a:moveTo>
                <a:pt x="0" y="13058"/>
              </a:moveTo>
              <a:lnTo>
                <a:pt x="644899" y="13058"/>
              </a:lnTo>
            </a:path>
          </a:pathLst>
        </a:custGeom>
        <a:noFill/>
        <a:ln w="15875" cap="flat" cmpd="sng" algn="ctr">
          <a:solidFill>
            <a:schemeClr val="dk2">
              <a:shade val="6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latin typeface="Antonio" panose="020B0604020202020204" charset="0"/>
          </a:endParaRPr>
        </a:p>
      </dsp:txBody>
      <dsp:txXfrm>
        <a:off x="5182641" y="1979649"/>
        <a:ext cx="32244" cy="32244"/>
      </dsp:txXfrm>
    </dsp:sp>
    <dsp:sp modelId="{4F002B1A-419D-4EE6-8E55-64EC3F33E997}">
      <dsp:nvSpPr>
        <dsp:cNvPr id="0" name=""/>
        <dsp:cNvSpPr/>
      </dsp:nvSpPr>
      <dsp:spPr>
        <a:xfrm>
          <a:off x="5310229" y="748190"/>
          <a:ext cx="1289244" cy="1289244"/>
        </a:xfrm>
        <a:prstGeom prst="ellipse">
          <a:avLst/>
        </a:prstGeom>
        <a:solidFill>
          <a:schemeClr val="dk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ntonio" panose="020B0604020202020204" charset="0"/>
            </a:rPr>
            <a:t>Board</a:t>
          </a:r>
        </a:p>
      </dsp:txBody>
      <dsp:txXfrm>
        <a:off x="5499034" y="936995"/>
        <a:ext cx="911634" cy="911634"/>
      </dsp:txXfrm>
    </dsp:sp>
    <dsp:sp modelId="{F262D72A-5C6C-4A43-ABCB-F82DEA097AD2}">
      <dsp:nvSpPr>
        <dsp:cNvPr id="0" name=""/>
        <dsp:cNvSpPr/>
      </dsp:nvSpPr>
      <dsp:spPr>
        <a:xfrm rot="771429">
          <a:off x="5063052" y="2800866"/>
          <a:ext cx="644899" cy="26117"/>
        </a:xfrm>
        <a:custGeom>
          <a:avLst/>
          <a:gdLst/>
          <a:ahLst/>
          <a:cxnLst/>
          <a:rect l="0" t="0" r="0" b="0"/>
          <a:pathLst>
            <a:path>
              <a:moveTo>
                <a:pt x="0" y="13058"/>
              </a:moveTo>
              <a:lnTo>
                <a:pt x="644899" y="13058"/>
              </a:lnTo>
            </a:path>
          </a:pathLst>
        </a:custGeom>
        <a:noFill/>
        <a:ln w="15875" cap="flat" cmpd="sng" algn="ctr">
          <a:solidFill>
            <a:schemeClr val="dk2">
              <a:shade val="6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latin typeface="Antonio" panose="020B0604020202020204" charset="0"/>
          </a:endParaRPr>
        </a:p>
      </dsp:txBody>
      <dsp:txXfrm>
        <a:off x="5369380" y="2797803"/>
        <a:ext cx="32244" cy="32244"/>
      </dsp:txXfrm>
    </dsp:sp>
    <dsp:sp modelId="{172F0A16-69E6-48D6-969D-883F9BED00AB}">
      <dsp:nvSpPr>
        <dsp:cNvPr id="0" name=""/>
        <dsp:cNvSpPr/>
      </dsp:nvSpPr>
      <dsp:spPr>
        <a:xfrm>
          <a:off x="5683705" y="2384496"/>
          <a:ext cx="1289244" cy="1289244"/>
        </a:xfrm>
        <a:prstGeom prst="ellipse">
          <a:avLst/>
        </a:prstGeom>
        <a:solidFill>
          <a:schemeClr val="dk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ntonio" panose="020B0604020202020204" charset="0"/>
            </a:rPr>
            <a:t>Executive Team</a:t>
          </a:r>
        </a:p>
      </dsp:txBody>
      <dsp:txXfrm>
        <a:off x="5872510" y="2573301"/>
        <a:ext cx="911634" cy="911634"/>
      </dsp:txXfrm>
    </dsp:sp>
    <dsp:sp modelId="{59381581-C69B-47D2-A7E5-D69035CDDC0A}">
      <dsp:nvSpPr>
        <dsp:cNvPr id="0" name=""/>
        <dsp:cNvSpPr/>
      </dsp:nvSpPr>
      <dsp:spPr>
        <a:xfrm rot="3857143">
          <a:off x="4539824" y="3456974"/>
          <a:ext cx="644899" cy="26117"/>
        </a:xfrm>
        <a:custGeom>
          <a:avLst/>
          <a:gdLst/>
          <a:ahLst/>
          <a:cxnLst/>
          <a:rect l="0" t="0" r="0" b="0"/>
          <a:pathLst>
            <a:path>
              <a:moveTo>
                <a:pt x="0" y="13058"/>
              </a:moveTo>
              <a:lnTo>
                <a:pt x="644899" y="13058"/>
              </a:lnTo>
            </a:path>
          </a:pathLst>
        </a:custGeom>
        <a:noFill/>
        <a:ln w="15875" cap="flat" cmpd="sng" algn="ctr">
          <a:solidFill>
            <a:schemeClr val="dk2">
              <a:shade val="6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latin typeface="Antonio" panose="020B0604020202020204" charset="0"/>
          </a:endParaRPr>
        </a:p>
      </dsp:txBody>
      <dsp:txXfrm>
        <a:off x="4846151" y="3453911"/>
        <a:ext cx="32244" cy="32244"/>
      </dsp:txXfrm>
    </dsp:sp>
    <dsp:sp modelId="{B56F1CBF-27E3-45B5-A970-81CF57BB4CD3}">
      <dsp:nvSpPr>
        <dsp:cNvPr id="0" name=""/>
        <dsp:cNvSpPr/>
      </dsp:nvSpPr>
      <dsp:spPr>
        <a:xfrm>
          <a:off x="4637248" y="3696712"/>
          <a:ext cx="1289244" cy="1289244"/>
        </a:xfrm>
        <a:prstGeom prst="ellipse">
          <a:avLst/>
        </a:prstGeom>
        <a:solidFill>
          <a:schemeClr val="dk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ntonio" panose="020B0604020202020204" charset="0"/>
            </a:rPr>
            <a:t>Middle Management</a:t>
          </a:r>
        </a:p>
      </dsp:txBody>
      <dsp:txXfrm>
        <a:off x="4826053" y="3885517"/>
        <a:ext cx="911634" cy="911634"/>
      </dsp:txXfrm>
    </dsp:sp>
    <dsp:sp modelId="{F86ED9FB-9914-4B43-9C11-61D988EE8914}">
      <dsp:nvSpPr>
        <dsp:cNvPr id="0" name=""/>
        <dsp:cNvSpPr/>
      </dsp:nvSpPr>
      <dsp:spPr>
        <a:xfrm rot="6942857">
          <a:off x="3700630" y="3456974"/>
          <a:ext cx="644899" cy="26117"/>
        </a:xfrm>
        <a:custGeom>
          <a:avLst/>
          <a:gdLst/>
          <a:ahLst/>
          <a:cxnLst/>
          <a:rect l="0" t="0" r="0" b="0"/>
          <a:pathLst>
            <a:path>
              <a:moveTo>
                <a:pt x="0" y="13058"/>
              </a:moveTo>
              <a:lnTo>
                <a:pt x="644899" y="13058"/>
              </a:lnTo>
            </a:path>
          </a:pathLst>
        </a:custGeom>
        <a:noFill/>
        <a:ln w="15875" cap="flat" cmpd="sng" algn="ctr">
          <a:solidFill>
            <a:schemeClr val="dk2">
              <a:shade val="6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latin typeface="Antonio" panose="020B0604020202020204" charset="0"/>
          </a:endParaRPr>
        </a:p>
      </dsp:txBody>
      <dsp:txXfrm rot="10800000">
        <a:off x="4006957" y="3453911"/>
        <a:ext cx="32244" cy="32244"/>
      </dsp:txXfrm>
    </dsp:sp>
    <dsp:sp modelId="{AA22B58C-923C-4BB7-BBB2-B3840F80F1CF}">
      <dsp:nvSpPr>
        <dsp:cNvPr id="0" name=""/>
        <dsp:cNvSpPr/>
      </dsp:nvSpPr>
      <dsp:spPr>
        <a:xfrm>
          <a:off x="2958861" y="3696712"/>
          <a:ext cx="1289244" cy="1289244"/>
        </a:xfrm>
        <a:prstGeom prst="ellipse">
          <a:avLst/>
        </a:prstGeom>
        <a:solidFill>
          <a:schemeClr val="dk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ntonio" panose="020B0604020202020204" charset="0"/>
            </a:rPr>
            <a:t>Employees</a:t>
          </a:r>
        </a:p>
      </dsp:txBody>
      <dsp:txXfrm>
        <a:off x="3147666" y="3885517"/>
        <a:ext cx="911634" cy="911634"/>
      </dsp:txXfrm>
    </dsp:sp>
    <dsp:sp modelId="{66E2AA98-1B11-4966-AF2A-12DA83702186}">
      <dsp:nvSpPr>
        <dsp:cNvPr id="0" name=""/>
        <dsp:cNvSpPr/>
      </dsp:nvSpPr>
      <dsp:spPr>
        <a:xfrm rot="10028571">
          <a:off x="3177401" y="2800866"/>
          <a:ext cx="644899" cy="26117"/>
        </a:xfrm>
        <a:custGeom>
          <a:avLst/>
          <a:gdLst/>
          <a:ahLst/>
          <a:cxnLst/>
          <a:rect l="0" t="0" r="0" b="0"/>
          <a:pathLst>
            <a:path>
              <a:moveTo>
                <a:pt x="0" y="13058"/>
              </a:moveTo>
              <a:lnTo>
                <a:pt x="644899" y="13058"/>
              </a:lnTo>
            </a:path>
          </a:pathLst>
        </a:custGeom>
        <a:noFill/>
        <a:ln w="15875" cap="flat" cmpd="sng" algn="ctr">
          <a:solidFill>
            <a:schemeClr val="dk2">
              <a:shade val="6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latin typeface="Antonio" panose="020B0604020202020204" charset="0"/>
          </a:endParaRPr>
        </a:p>
      </dsp:txBody>
      <dsp:txXfrm rot="10800000">
        <a:off x="3483729" y="2797803"/>
        <a:ext cx="32244" cy="32244"/>
      </dsp:txXfrm>
    </dsp:sp>
    <dsp:sp modelId="{C112E437-D5BD-4E91-B5D9-A5F002FFFB17}">
      <dsp:nvSpPr>
        <dsp:cNvPr id="0" name=""/>
        <dsp:cNvSpPr/>
      </dsp:nvSpPr>
      <dsp:spPr>
        <a:xfrm>
          <a:off x="1912403" y="2384496"/>
          <a:ext cx="1289244" cy="1289244"/>
        </a:xfrm>
        <a:prstGeom prst="ellipse">
          <a:avLst/>
        </a:prstGeom>
        <a:solidFill>
          <a:schemeClr val="dk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ntonio" panose="020B0604020202020204" charset="0"/>
            </a:rPr>
            <a:t>Lenders/Banks</a:t>
          </a:r>
        </a:p>
      </dsp:txBody>
      <dsp:txXfrm>
        <a:off x="2101208" y="2573301"/>
        <a:ext cx="911634" cy="911634"/>
      </dsp:txXfrm>
    </dsp:sp>
    <dsp:sp modelId="{0F856153-6475-4FC2-A5A2-43DEA481B43F}">
      <dsp:nvSpPr>
        <dsp:cNvPr id="0" name=""/>
        <dsp:cNvSpPr/>
      </dsp:nvSpPr>
      <dsp:spPr>
        <a:xfrm rot="13114286">
          <a:off x="3364140" y="1982713"/>
          <a:ext cx="644899" cy="26117"/>
        </a:xfrm>
        <a:custGeom>
          <a:avLst/>
          <a:gdLst/>
          <a:ahLst/>
          <a:cxnLst/>
          <a:rect l="0" t="0" r="0" b="0"/>
          <a:pathLst>
            <a:path>
              <a:moveTo>
                <a:pt x="0" y="13058"/>
              </a:moveTo>
              <a:lnTo>
                <a:pt x="644899" y="13058"/>
              </a:lnTo>
            </a:path>
          </a:pathLst>
        </a:custGeom>
        <a:noFill/>
        <a:ln w="15875" cap="flat" cmpd="sng" algn="ctr">
          <a:solidFill>
            <a:schemeClr val="dk2">
              <a:shade val="6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latin typeface="Antonio" panose="020B0604020202020204" charset="0"/>
          </a:endParaRPr>
        </a:p>
      </dsp:txBody>
      <dsp:txXfrm rot="10800000">
        <a:off x="3670467" y="1979649"/>
        <a:ext cx="32244" cy="32244"/>
      </dsp:txXfrm>
    </dsp:sp>
    <dsp:sp modelId="{24C149C4-AC29-46F4-9A9D-54BAED81FAC5}">
      <dsp:nvSpPr>
        <dsp:cNvPr id="0" name=""/>
        <dsp:cNvSpPr/>
      </dsp:nvSpPr>
      <dsp:spPr>
        <a:xfrm>
          <a:off x="2285879" y="748190"/>
          <a:ext cx="1289244" cy="1289244"/>
        </a:xfrm>
        <a:prstGeom prst="ellipse">
          <a:avLst/>
        </a:prstGeom>
        <a:solidFill>
          <a:schemeClr val="dk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ntonio" panose="020B0604020202020204" charset="0"/>
            </a:rPr>
            <a:t>Customers</a:t>
          </a:r>
        </a:p>
      </dsp:txBody>
      <dsp:txXfrm>
        <a:off x="2474684" y="936995"/>
        <a:ext cx="911634" cy="91163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505238-410E-422A-80F7-8AC1712C6EB4}">
      <dsp:nvSpPr>
        <dsp:cNvPr id="0" name=""/>
        <dsp:cNvSpPr/>
      </dsp:nvSpPr>
      <dsp:spPr>
        <a:xfrm>
          <a:off x="2242683" y="1802691"/>
          <a:ext cx="2203289" cy="2203289"/>
        </a:xfrm>
        <a:prstGeom prst="gear9">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a:scene3d>
          <a:camera prst="orthographicFront"/>
          <a:lightRig rig="threePt" dir="t"/>
        </a:scene3d>
        <a:sp3d>
          <a:bevelT w="114300" prst="artDeco"/>
        </a:sp3d>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Antonio" panose="020B0604020202020204" charset="0"/>
              <a:ea typeface="Roboto" panose="02000000000000000000" pitchFamily="2" charset="0"/>
            </a:rPr>
            <a:t>Budgeting</a:t>
          </a:r>
        </a:p>
      </dsp:txBody>
      <dsp:txXfrm>
        <a:off x="2685642" y="2318801"/>
        <a:ext cx="1317371" cy="1132536"/>
      </dsp:txXfrm>
    </dsp:sp>
    <dsp:sp modelId="{CB437173-543B-44D2-ACC4-DAE23ADF9D2B}">
      <dsp:nvSpPr>
        <dsp:cNvPr id="0" name=""/>
        <dsp:cNvSpPr/>
      </dsp:nvSpPr>
      <dsp:spPr>
        <a:xfrm>
          <a:off x="950436" y="1281913"/>
          <a:ext cx="1602392" cy="1602392"/>
        </a:xfrm>
        <a:prstGeom prst="gear6">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a:scene3d>
          <a:camera prst="orthographicFront"/>
          <a:lightRig rig="threePt" dir="t"/>
        </a:scene3d>
        <a:sp3d>
          <a:bevelT w="114300" prst="artDeco"/>
        </a:sp3d>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Antonio" panose="020B0604020202020204" charset="0"/>
              <a:ea typeface="Roboto" panose="02000000000000000000" pitchFamily="2" charset="0"/>
            </a:rPr>
            <a:t>Forecasting</a:t>
          </a:r>
        </a:p>
      </dsp:txBody>
      <dsp:txXfrm>
        <a:off x="1353843" y="1687758"/>
        <a:ext cx="795578" cy="790702"/>
      </dsp:txXfrm>
    </dsp:sp>
    <dsp:sp modelId="{83E845EC-8F3F-4150-936F-B7314FD1BE12}">
      <dsp:nvSpPr>
        <dsp:cNvPr id="0" name=""/>
        <dsp:cNvSpPr/>
      </dsp:nvSpPr>
      <dsp:spPr>
        <a:xfrm rot="20700000">
          <a:off x="1847939" y="176426"/>
          <a:ext cx="1570017" cy="1570017"/>
        </a:xfrm>
        <a:prstGeom prst="gear6">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a:scene3d>
          <a:camera prst="orthographicFront"/>
          <a:lightRig rig="threePt" dir="t"/>
        </a:scene3d>
        <a:sp3d>
          <a:bevelT w="114300" prst="artDeco"/>
        </a:sp3d>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Antonio" panose="020B0604020202020204" charset="0"/>
              <a:ea typeface="Roboto" panose="02000000000000000000" pitchFamily="2" charset="0"/>
            </a:rPr>
            <a:t>FIN-REP</a:t>
          </a:r>
        </a:p>
      </dsp:txBody>
      <dsp:txXfrm rot="-20700000">
        <a:off x="2192290" y="520777"/>
        <a:ext cx="881315" cy="881315"/>
      </dsp:txXfrm>
    </dsp:sp>
    <dsp:sp modelId="{634A3D48-C5F3-4B33-AA31-7A2FC41F0556}">
      <dsp:nvSpPr>
        <dsp:cNvPr id="0" name=""/>
        <dsp:cNvSpPr/>
      </dsp:nvSpPr>
      <dsp:spPr>
        <a:xfrm>
          <a:off x="2060878" y="1471385"/>
          <a:ext cx="2820210" cy="2820210"/>
        </a:xfrm>
        <a:prstGeom prst="circularArrow">
          <a:avLst>
            <a:gd name="adj1" fmla="val 4688"/>
            <a:gd name="adj2" fmla="val 299029"/>
            <a:gd name="adj3" fmla="val 2511618"/>
            <a:gd name="adj4" fmla="val 15871109"/>
            <a:gd name="adj5" fmla="val 5469"/>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A5E5328-CFC8-4473-922D-83E86FFE94E2}">
      <dsp:nvSpPr>
        <dsp:cNvPr id="0" name=""/>
        <dsp:cNvSpPr/>
      </dsp:nvSpPr>
      <dsp:spPr>
        <a:xfrm>
          <a:off x="666655" y="928173"/>
          <a:ext cx="2049059" cy="2049059"/>
        </a:xfrm>
        <a:prstGeom prst="leftCircularArrow">
          <a:avLst>
            <a:gd name="adj1" fmla="val 6452"/>
            <a:gd name="adj2" fmla="val 429999"/>
            <a:gd name="adj3" fmla="val 10489124"/>
            <a:gd name="adj4" fmla="val 14837806"/>
            <a:gd name="adj5" fmla="val 7527"/>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A74AF18-4353-4ECB-911F-71248F29C038}">
      <dsp:nvSpPr>
        <dsp:cNvPr id="0" name=""/>
        <dsp:cNvSpPr/>
      </dsp:nvSpPr>
      <dsp:spPr>
        <a:xfrm>
          <a:off x="1484778" y="-166657"/>
          <a:ext cx="2209298" cy="2209298"/>
        </a:xfrm>
        <a:prstGeom prst="circularArrow">
          <a:avLst>
            <a:gd name="adj1" fmla="val 5984"/>
            <a:gd name="adj2" fmla="val 394124"/>
            <a:gd name="adj3" fmla="val 13313824"/>
            <a:gd name="adj4" fmla="val 10508221"/>
            <a:gd name="adj5" fmla="val 6981"/>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7D5C78-33AC-4781-9879-9DD1F8F70A8D}">
      <dsp:nvSpPr>
        <dsp:cNvPr id="0" name=""/>
        <dsp:cNvSpPr/>
      </dsp:nvSpPr>
      <dsp:spPr>
        <a:xfrm>
          <a:off x="3205304" y="1986728"/>
          <a:ext cx="1311206" cy="1311206"/>
        </a:xfrm>
        <a:prstGeom prst="ellipse">
          <a:avLst/>
        </a:prstGeom>
        <a:solidFill>
          <a:schemeClr val="accent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2222500">
            <a:lnSpc>
              <a:spcPct val="90000"/>
            </a:lnSpc>
            <a:spcBef>
              <a:spcPct val="0"/>
            </a:spcBef>
            <a:spcAft>
              <a:spcPct val="35000"/>
            </a:spcAft>
            <a:buNone/>
          </a:pPr>
          <a:r>
            <a:rPr lang="en-US" sz="5000" b="1" kern="1200" dirty="0">
              <a:solidFill>
                <a:srgbClr val="074356"/>
              </a:solidFill>
              <a:latin typeface="Antonio" panose="020B0604020202020204" charset="0"/>
            </a:rPr>
            <a:t>CFO</a:t>
          </a:r>
        </a:p>
      </dsp:txBody>
      <dsp:txXfrm>
        <a:off x="3397326" y="2178750"/>
        <a:ext cx="927162" cy="927162"/>
      </dsp:txXfrm>
    </dsp:sp>
    <dsp:sp modelId="{CD0BB94F-A3E4-4EEB-9886-83E66819EBDA}">
      <dsp:nvSpPr>
        <dsp:cNvPr id="0" name=""/>
        <dsp:cNvSpPr/>
      </dsp:nvSpPr>
      <dsp:spPr>
        <a:xfrm rot="16200000">
          <a:off x="3532629" y="1643168"/>
          <a:ext cx="656555" cy="30564"/>
        </a:xfrm>
        <a:custGeom>
          <a:avLst/>
          <a:gdLst/>
          <a:ahLst/>
          <a:cxnLst/>
          <a:rect l="0" t="0" r="0" b="0"/>
          <a:pathLst>
            <a:path>
              <a:moveTo>
                <a:pt x="0" y="15282"/>
              </a:moveTo>
              <a:lnTo>
                <a:pt x="656555" y="15282"/>
              </a:lnTo>
            </a:path>
          </a:pathLst>
        </a:custGeom>
        <a:noFill/>
        <a:ln w="15875" cap="flat" cmpd="sng" algn="ctr">
          <a:solidFill>
            <a:schemeClr val="accent2">
              <a:shade val="6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solidFill>
              <a:srgbClr val="074356"/>
            </a:solidFill>
            <a:latin typeface="Antonio" panose="020B0604020202020204" charset="0"/>
          </a:endParaRPr>
        </a:p>
      </dsp:txBody>
      <dsp:txXfrm>
        <a:off x="3844493" y="1642037"/>
        <a:ext cx="32827" cy="32827"/>
      </dsp:txXfrm>
    </dsp:sp>
    <dsp:sp modelId="{75ACDA95-CBAA-42AF-AD46-BCE53D6F67D5}">
      <dsp:nvSpPr>
        <dsp:cNvPr id="0" name=""/>
        <dsp:cNvSpPr/>
      </dsp:nvSpPr>
      <dsp:spPr>
        <a:xfrm>
          <a:off x="3205304" y="18966"/>
          <a:ext cx="1311206" cy="1311206"/>
        </a:xfrm>
        <a:prstGeom prst="ellipse">
          <a:avLst/>
        </a:prstGeom>
        <a:solidFill>
          <a:schemeClr val="accent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solidFill>
                <a:srgbClr val="074356"/>
              </a:solidFill>
              <a:latin typeface="Antonio" panose="020B0604020202020204" charset="0"/>
            </a:rPr>
            <a:t>Owners &amp; Investors</a:t>
          </a:r>
        </a:p>
      </dsp:txBody>
      <dsp:txXfrm>
        <a:off x="3397326" y="210988"/>
        <a:ext cx="927162" cy="927162"/>
      </dsp:txXfrm>
    </dsp:sp>
    <dsp:sp modelId="{5BDF0C68-2524-4B45-ADA4-8B3C05366E6B}">
      <dsp:nvSpPr>
        <dsp:cNvPr id="0" name=""/>
        <dsp:cNvSpPr/>
      </dsp:nvSpPr>
      <dsp:spPr>
        <a:xfrm rot="19285714">
          <a:off x="4301859" y="2013610"/>
          <a:ext cx="656555" cy="30564"/>
        </a:xfrm>
        <a:custGeom>
          <a:avLst/>
          <a:gdLst/>
          <a:ahLst/>
          <a:cxnLst/>
          <a:rect l="0" t="0" r="0" b="0"/>
          <a:pathLst>
            <a:path>
              <a:moveTo>
                <a:pt x="0" y="15282"/>
              </a:moveTo>
              <a:lnTo>
                <a:pt x="656555" y="15282"/>
              </a:lnTo>
            </a:path>
          </a:pathLst>
        </a:custGeom>
        <a:noFill/>
        <a:ln w="15875" cap="flat" cmpd="sng" algn="ctr">
          <a:solidFill>
            <a:schemeClr val="accent2">
              <a:shade val="6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solidFill>
              <a:srgbClr val="074356"/>
            </a:solidFill>
            <a:latin typeface="Antonio" panose="020B0604020202020204" charset="0"/>
          </a:endParaRPr>
        </a:p>
      </dsp:txBody>
      <dsp:txXfrm>
        <a:off x="4613722" y="2012478"/>
        <a:ext cx="32827" cy="32827"/>
      </dsp:txXfrm>
    </dsp:sp>
    <dsp:sp modelId="{4F002B1A-419D-4EE6-8E55-64EC3F33E997}">
      <dsp:nvSpPr>
        <dsp:cNvPr id="0" name=""/>
        <dsp:cNvSpPr/>
      </dsp:nvSpPr>
      <dsp:spPr>
        <a:xfrm>
          <a:off x="4743762" y="759849"/>
          <a:ext cx="1311206" cy="1311206"/>
        </a:xfrm>
        <a:prstGeom prst="ellipse">
          <a:avLst/>
        </a:prstGeom>
        <a:solidFill>
          <a:schemeClr val="accent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solidFill>
                <a:srgbClr val="074356"/>
              </a:solidFill>
              <a:latin typeface="Antonio" panose="020B0604020202020204" charset="0"/>
            </a:rPr>
            <a:t>Board</a:t>
          </a:r>
        </a:p>
      </dsp:txBody>
      <dsp:txXfrm>
        <a:off x="4935784" y="951871"/>
        <a:ext cx="927162" cy="927162"/>
      </dsp:txXfrm>
    </dsp:sp>
    <dsp:sp modelId="{F262D72A-5C6C-4A43-ABCB-F82DEA097AD2}">
      <dsp:nvSpPr>
        <dsp:cNvPr id="0" name=""/>
        <dsp:cNvSpPr/>
      </dsp:nvSpPr>
      <dsp:spPr>
        <a:xfrm rot="771429">
          <a:off x="4491842" y="2845983"/>
          <a:ext cx="656555" cy="30564"/>
        </a:xfrm>
        <a:custGeom>
          <a:avLst/>
          <a:gdLst/>
          <a:ahLst/>
          <a:cxnLst/>
          <a:rect l="0" t="0" r="0" b="0"/>
          <a:pathLst>
            <a:path>
              <a:moveTo>
                <a:pt x="0" y="15282"/>
              </a:moveTo>
              <a:lnTo>
                <a:pt x="656555" y="15282"/>
              </a:lnTo>
            </a:path>
          </a:pathLst>
        </a:custGeom>
        <a:noFill/>
        <a:ln w="15875" cap="flat" cmpd="sng" algn="ctr">
          <a:solidFill>
            <a:schemeClr val="accent2">
              <a:shade val="6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solidFill>
              <a:srgbClr val="074356"/>
            </a:solidFill>
            <a:latin typeface="Antonio" panose="020B0604020202020204" charset="0"/>
          </a:endParaRPr>
        </a:p>
      </dsp:txBody>
      <dsp:txXfrm>
        <a:off x="4803706" y="2844852"/>
        <a:ext cx="32827" cy="32827"/>
      </dsp:txXfrm>
    </dsp:sp>
    <dsp:sp modelId="{172F0A16-69E6-48D6-969D-883F9BED00AB}">
      <dsp:nvSpPr>
        <dsp:cNvPr id="0" name=""/>
        <dsp:cNvSpPr/>
      </dsp:nvSpPr>
      <dsp:spPr>
        <a:xfrm>
          <a:off x="5123730" y="2424597"/>
          <a:ext cx="1311206" cy="1311206"/>
        </a:xfrm>
        <a:prstGeom prst="ellipse">
          <a:avLst/>
        </a:prstGeom>
        <a:solidFill>
          <a:schemeClr val="accent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solidFill>
                <a:srgbClr val="074356"/>
              </a:solidFill>
              <a:latin typeface="Antonio" panose="020B0604020202020204" charset="0"/>
            </a:rPr>
            <a:t>Executive Team</a:t>
          </a:r>
        </a:p>
      </dsp:txBody>
      <dsp:txXfrm>
        <a:off x="5315752" y="2616619"/>
        <a:ext cx="927162" cy="927162"/>
      </dsp:txXfrm>
    </dsp:sp>
    <dsp:sp modelId="{59381581-C69B-47D2-A7E5-D69035CDDC0A}">
      <dsp:nvSpPr>
        <dsp:cNvPr id="0" name=""/>
        <dsp:cNvSpPr/>
      </dsp:nvSpPr>
      <dsp:spPr>
        <a:xfrm rot="3857143">
          <a:off x="3959519" y="3513495"/>
          <a:ext cx="656555" cy="30564"/>
        </a:xfrm>
        <a:custGeom>
          <a:avLst/>
          <a:gdLst/>
          <a:ahLst/>
          <a:cxnLst/>
          <a:rect l="0" t="0" r="0" b="0"/>
          <a:pathLst>
            <a:path>
              <a:moveTo>
                <a:pt x="0" y="15282"/>
              </a:moveTo>
              <a:lnTo>
                <a:pt x="656555" y="15282"/>
              </a:lnTo>
            </a:path>
          </a:pathLst>
        </a:custGeom>
        <a:noFill/>
        <a:ln w="15875" cap="flat" cmpd="sng" algn="ctr">
          <a:solidFill>
            <a:schemeClr val="accent2">
              <a:shade val="6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solidFill>
              <a:srgbClr val="074356"/>
            </a:solidFill>
            <a:latin typeface="Antonio" panose="020B0604020202020204" charset="0"/>
          </a:endParaRPr>
        </a:p>
      </dsp:txBody>
      <dsp:txXfrm>
        <a:off x="4271383" y="3512364"/>
        <a:ext cx="32827" cy="32827"/>
      </dsp:txXfrm>
    </dsp:sp>
    <dsp:sp modelId="{B56F1CBF-27E3-45B5-A970-81CF57BB4CD3}">
      <dsp:nvSpPr>
        <dsp:cNvPr id="0" name=""/>
        <dsp:cNvSpPr/>
      </dsp:nvSpPr>
      <dsp:spPr>
        <a:xfrm>
          <a:off x="4059083" y="3759621"/>
          <a:ext cx="1311206" cy="1311206"/>
        </a:xfrm>
        <a:prstGeom prst="ellipse">
          <a:avLst/>
        </a:prstGeom>
        <a:solidFill>
          <a:schemeClr val="accent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solidFill>
                <a:srgbClr val="074356"/>
              </a:solidFill>
              <a:latin typeface="Antonio" panose="020B0604020202020204" charset="0"/>
            </a:rPr>
            <a:t>Middle Management</a:t>
          </a:r>
        </a:p>
      </dsp:txBody>
      <dsp:txXfrm>
        <a:off x="4251105" y="3951643"/>
        <a:ext cx="927162" cy="927162"/>
      </dsp:txXfrm>
    </dsp:sp>
    <dsp:sp modelId="{F86ED9FB-9914-4B43-9C11-61D988EE8914}">
      <dsp:nvSpPr>
        <dsp:cNvPr id="0" name=""/>
        <dsp:cNvSpPr/>
      </dsp:nvSpPr>
      <dsp:spPr>
        <a:xfrm rot="6942857">
          <a:off x="3105740" y="3513495"/>
          <a:ext cx="656555" cy="30564"/>
        </a:xfrm>
        <a:custGeom>
          <a:avLst/>
          <a:gdLst/>
          <a:ahLst/>
          <a:cxnLst/>
          <a:rect l="0" t="0" r="0" b="0"/>
          <a:pathLst>
            <a:path>
              <a:moveTo>
                <a:pt x="0" y="15282"/>
              </a:moveTo>
              <a:lnTo>
                <a:pt x="656555" y="15282"/>
              </a:lnTo>
            </a:path>
          </a:pathLst>
        </a:custGeom>
        <a:noFill/>
        <a:ln w="15875" cap="flat" cmpd="sng" algn="ctr">
          <a:solidFill>
            <a:schemeClr val="accent2">
              <a:shade val="6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solidFill>
              <a:srgbClr val="074356"/>
            </a:solidFill>
            <a:latin typeface="Antonio" panose="020B0604020202020204" charset="0"/>
          </a:endParaRPr>
        </a:p>
      </dsp:txBody>
      <dsp:txXfrm rot="10800000">
        <a:off x="3417603" y="3512364"/>
        <a:ext cx="32827" cy="32827"/>
      </dsp:txXfrm>
    </dsp:sp>
    <dsp:sp modelId="{AA22B58C-923C-4BB7-BBB2-B3840F80F1CF}">
      <dsp:nvSpPr>
        <dsp:cNvPr id="0" name=""/>
        <dsp:cNvSpPr/>
      </dsp:nvSpPr>
      <dsp:spPr>
        <a:xfrm>
          <a:off x="2351524" y="3759621"/>
          <a:ext cx="1311206" cy="1311206"/>
        </a:xfrm>
        <a:prstGeom prst="ellipse">
          <a:avLst/>
        </a:prstGeom>
        <a:solidFill>
          <a:schemeClr val="accent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solidFill>
                <a:srgbClr val="074356"/>
              </a:solidFill>
              <a:latin typeface="Antonio" panose="020B0604020202020204" charset="0"/>
            </a:rPr>
            <a:t>Employees</a:t>
          </a:r>
        </a:p>
      </dsp:txBody>
      <dsp:txXfrm>
        <a:off x="2543546" y="3951643"/>
        <a:ext cx="927162" cy="927162"/>
      </dsp:txXfrm>
    </dsp:sp>
    <dsp:sp modelId="{66E2AA98-1B11-4966-AF2A-12DA83702186}">
      <dsp:nvSpPr>
        <dsp:cNvPr id="0" name=""/>
        <dsp:cNvSpPr/>
      </dsp:nvSpPr>
      <dsp:spPr>
        <a:xfrm rot="10028571">
          <a:off x="2573416" y="2845983"/>
          <a:ext cx="656555" cy="30564"/>
        </a:xfrm>
        <a:custGeom>
          <a:avLst/>
          <a:gdLst/>
          <a:ahLst/>
          <a:cxnLst/>
          <a:rect l="0" t="0" r="0" b="0"/>
          <a:pathLst>
            <a:path>
              <a:moveTo>
                <a:pt x="0" y="15282"/>
              </a:moveTo>
              <a:lnTo>
                <a:pt x="656555" y="15282"/>
              </a:lnTo>
            </a:path>
          </a:pathLst>
        </a:custGeom>
        <a:noFill/>
        <a:ln w="15875" cap="flat" cmpd="sng" algn="ctr">
          <a:solidFill>
            <a:schemeClr val="accent2">
              <a:shade val="6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solidFill>
              <a:srgbClr val="074356"/>
            </a:solidFill>
            <a:latin typeface="Antonio" panose="020B0604020202020204" charset="0"/>
          </a:endParaRPr>
        </a:p>
      </dsp:txBody>
      <dsp:txXfrm rot="10800000">
        <a:off x="2885280" y="2844852"/>
        <a:ext cx="32827" cy="32827"/>
      </dsp:txXfrm>
    </dsp:sp>
    <dsp:sp modelId="{C112E437-D5BD-4E91-B5D9-A5F002FFFB17}">
      <dsp:nvSpPr>
        <dsp:cNvPr id="0" name=""/>
        <dsp:cNvSpPr/>
      </dsp:nvSpPr>
      <dsp:spPr>
        <a:xfrm>
          <a:off x="1286878" y="2424597"/>
          <a:ext cx="1311206" cy="1311206"/>
        </a:xfrm>
        <a:prstGeom prst="ellipse">
          <a:avLst/>
        </a:prstGeom>
        <a:solidFill>
          <a:schemeClr val="accent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solidFill>
                <a:srgbClr val="074356"/>
              </a:solidFill>
              <a:latin typeface="Antonio" panose="020B0604020202020204" charset="0"/>
            </a:rPr>
            <a:t>Lenders/Banks</a:t>
          </a:r>
        </a:p>
      </dsp:txBody>
      <dsp:txXfrm>
        <a:off x="1478900" y="2616619"/>
        <a:ext cx="927162" cy="927162"/>
      </dsp:txXfrm>
    </dsp:sp>
    <dsp:sp modelId="{0F856153-6475-4FC2-A5A2-43DEA481B43F}">
      <dsp:nvSpPr>
        <dsp:cNvPr id="0" name=""/>
        <dsp:cNvSpPr/>
      </dsp:nvSpPr>
      <dsp:spPr>
        <a:xfrm rot="13114286">
          <a:off x="2763400" y="2013610"/>
          <a:ext cx="656555" cy="30564"/>
        </a:xfrm>
        <a:custGeom>
          <a:avLst/>
          <a:gdLst/>
          <a:ahLst/>
          <a:cxnLst/>
          <a:rect l="0" t="0" r="0" b="0"/>
          <a:pathLst>
            <a:path>
              <a:moveTo>
                <a:pt x="0" y="15282"/>
              </a:moveTo>
              <a:lnTo>
                <a:pt x="656555" y="15282"/>
              </a:lnTo>
            </a:path>
          </a:pathLst>
        </a:custGeom>
        <a:noFill/>
        <a:ln w="15875" cap="flat" cmpd="sng" algn="ctr">
          <a:solidFill>
            <a:schemeClr val="accent2">
              <a:shade val="6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solidFill>
              <a:srgbClr val="074356"/>
            </a:solidFill>
            <a:latin typeface="Antonio" panose="020B0604020202020204" charset="0"/>
          </a:endParaRPr>
        </a:p>
      </dsp:txBody>
      <dsp:txXfrm rot="10800000">
        <a:off x="3075264" y="2012478"/>
        <a:ext cx="32827" cy="32827"/>
      </dsp:txXfrm>
    </dsp:sp>
    <dsp:sp modelId="{24C149C4-AC29-46F4-9A9D-54BAED81FAC5}">
      <dsp:nvSpPr>
        <dsp:cNvPr id="0" name=""/>
        <dsp:cNvSpPr/>
      </dsp:nvSpPr>
      <dsp:spPr>
        <a:xfrm>
          <a:off x="1666845" y="759849"/>
          <a:ext cx="1311206" cy="1311206"/>
        </a:xfrm>
        <a:prstGeom prst="ellipse">
          <a:avLst/>
        </a:prstGeom>
        <a:solidFill>
          <a:schemeClr val="accent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solidFill>
                <a:srgbClr val="074356"/>
              </a:solidFill>
              <a:latin typeface="Antonio" panose="020B0604020202020204" charset="0"/>
            </a:rPr>
            <a:t>Customers</a:t>
          </a:r>
        </a:p>
      </dsp:txBody>
      <dsp:txXfrm>
        <a:off x="1858867" y="951871"/>
        <a:ext cx="927162" cy="92716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505238-410E-422A-80F7-8AC1712C6EB4}">
      <dsp:nvSpPr>
        <dsp:cNvPr id="0" name=""/>
        <dsp:cNvSpPr/>
      </dsp:nvSpPr>
      <dsp:spPr>
        <a:xfrm>
          <a:off x="2242683" y="1802691"/>
          <a:ext cx="2203289" cy="2203289"/>
        </a:xfrm>
        <a:prstGeom prst="gear9">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a:scene3d>
          <a:camera prst="orthographicFront"/>
          <a:lightRig rig="threePt" dir="t"/>
        </a:scene3d>
        <a:sp3d>
          <a:bevelT w="114300" prst="artDeco"/>
        </a:sp3d>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Antonio" panose="020B0604020202020204" charset="0"/>
              <a:ea typeface="Roboto" panose="02000000000000000000" pitchFamily="2" charset="0"/>
            </a:rPr>
            <a:t>Budgeting</a:t>
          </a:r>
        </a:p>
      </dsp:txBody>
      <dsp:txXfrm>
        <a:off x="2685642" y="2318801"/>
        <a:ext cx="1317371" cy="1132536"/>
      </dsp:txXfrm>
    </dsp:sp>
    <dsp:sp modelId="{CB437173-543B-44D2-ACC4-DAE23ADF9D2B}">
      <dsp:nvSpPr>
        <dsp:cNvPr id="0" name=""/>
        <dsp:cNvSpPr/>
      </dsp:nvSpPr>
      <dsp:spPr>
        <a:xfrm>
          <a:off x="950436" y="1281913"/>
          <a:ext cx="1602392" cy="1602392"/>
        </a:xfrm>
        <a:prstGeom prst="gear6">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a:scene3d>
          <a:camera prst="orthographicFront"/>
          <a:lightRig rig="threePt" dir="t"/>
        </a:scene3d>
        <a:sp3d>
          <a:bevelT w="114300" prst="artDeco"/>
        </a:sp3d>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Antonio" panose="020B0604020202020204" charset="0"/>
              <a:ea typeface="Roboto" panose="02000000000000000000" pitchFamily="2" charset="0"/>
            </a:rPr>
            <a:t>Forecasting</a:t>
          </a:r>
        </a:p>
      </dsp:txBody>
      <dsp:txXfrm>
        <a:off x="1353843" y="1687758"/>
        <a:ext cx="795578" cy="790702"/>
      </dsp:txXfrm>
    </dsp:sp>
    <dsp:sp modelId="{83E845EC-8F3F-4150-936F-B7314FD1BE12}">
      <dsp:nvSpPr>
        <dsp:cNvPr id="0" name=""/>
        <dsp:cNvSpPr/>
      </dsp:nvSpPr>
      <dsp:spPr>
        <a:xfrm rot="20700000">
          <a:off x="1847939" y="176426"/>
          <a:ext cx="1570017" cy="1570017"/>
        </a:xfrm>
        <a:prstGeom prst="gear6">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a:scene3d>
          <a:camera prst="orthographicFront"/>
          <a:lightRig rig="threePt" dir="t"/>
        </a:scene3d>
        <a:sp3d>
          <a:bevelT w="114300" prst="artDeco"/>
        </a:sp3d>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Antonio" panose="020B0604020202020204" charset="0"/>
              <a:ea typeface="Roboto" panose="02000000000000000000" pitchFamily="2" charset="0"/>
            </a:rPr>
            <a:t>FIN-REP</a:t>
          </a:r>
        </a:p>
      </dsp:txBody>
      <dsp:txXfrm rot="-20700000">
        <a:off x="2192290" y="520777"/>
        <a:ext cx="881315" cy="881315"/>
      </dsp:txXfrm>
    </dsp:sp>
    <dsp:sp modelId="{634A3D48-C5F3-4B33-AA31-7A2FC41F0556}">
      <dsp:nvSpPr>
        <dsp:cNvPr id="0" name=""/>
        <dsp:cNvSpPr/>
      </dsp:nvSpPr>
      <dsp:spPr>
        <a:xfrm>
          <a:off x="2060878" y="1471385"/>
          <a:ext cx="2820210" cy="2820210"/>
        </a:xfrm>
        <a:prstGeom prst="circularArrow">
          <a:avLst>
            <a:gd name="adj1" fmla="val 4688"/>
            <a:gd name="adj2" fmla="val 299029"/>
            <a:gd name="adj3" fmla="val 2511618"/>
            <a:gd name="adj4" fmla="val 15871109"/>
            <a:gd name="adj5" fmla="val 5469"/>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A5E5328-CFC8-4473-922D-83E86FFE94E2}">
      <dsp:nvSpPr>
        <dsp:cNvPr id="0" name=""/>
        <dsp:cNvSpPr/>
      </dsp:nvSpPr>
      <dsp:spPr>
        <a:xfrm>
          <a:off x="666655" y="928173"/>
          <a:ext cx="2049059" cy="2049059"/>
        </a:xfrm>
        <a:prstGeom prst="leftCircularArrow">
          <a:avLst>
            <a:gd name="adj1" fmla="val 6452"/>
            <a:gd name="adj2" fmla="val 429999"/>
            <a:gd name="adj3" fmla="val 10489124"/>
            <a:gd name="adj4" fmla="val 14837806"/>
            <a:gd name="adj5" fmla="val 7527"/>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A74AF18-4353-4ECB-911F-71248F29C038}">
      <dsp:nvSpPr>
        <dsp:cNvPr id="0" name=""/>
        <dsp:cNvSpPr/>
      </dsp:nvSpPr>
      <dsp:spPr>
        <a:xfrm>
          <a:off x="1484778" y="-166657"/>
          <a:ext cx="2209298" cy="2209298"/>
        </a:xfrm>
        <a:prstGeom prst="circularArrow">
          <a:avLst>
            <a:gd name="adj1" fmla="val 5984"/>
            <a:gd name="adj2" fmla="val 394124"/>
            <a:gd name="adj3" fmla="val 13313824"/>
            <a:gd name="adj4" fmla="val 10508221"/>
            <a:gd name="adj5" fmla="val 6981"/>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27B38E-4D36-4068-86FB-23344B241705}">
      <dsp:nvSpPr>
        <dsp:cNvPr id="0" name=""/>
        <dsp:cNvSpPr/>
      </dsp:nvSpPr>
      <dsp:spPr>
        <a:xfrm>
          <a:off x="2078740" y="924"/>
          <a:ext cx="1658449" cy="1077991"/>
        </a:xfrm>
        <a:prstGeom prst="roundRect">
          <a:avLst/>
        </a:prstGeom>
        <a:solidFill>
          <a:schemeClr val="dk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3/5 Yr Strategic Plan</a:t>
          </a:r>
        </a:p>
      </dsp:txBody>
      <dsp:txXfrm>
        <a:off x="2131363" y="53547"/>
        <a:ext cx="1553203" cy="972745"/>
      </dsp:txXfrm>
    </dsp:sp>
    <dsp:sp modelId="{ED3F4275-463F-4650-A974-2580432D22F5}">
      <dsp:nvSpPr>
        <dsp:cNvPr id="0" name=""/>
        <dsp:cNvSpPr/>
      </dsp:nvSpPr>
      <dsp:spPr>
        <a:xfrm>
          <a:off x="1468388" y="539920"/>
          <a:ext cx="2879154" cy="2879154"/>
        </a:xfrm>
        <a:custGeom>
          <a:avLst/>
          <a:gdLst/>
          <a:ahLst/>
          <a:cxnLst/>
          <a:rect l="0" t="0" r="0" b="0"/>
          <a:pathLst>
            <a:path>
              <a:moveTo>
                <a:pt x="2492114" y="457463"/>
              </a:moveTo>
              <a:arcTo wR="1439577" hR="1439577" stAng="19018940" swAng="2305264"/>
            </a:path>
          </a:pathLst>
        </a:custGeom>
        <a:noFill/>
        <a:ln w="12700" cap="flat" cmpd="sng" algn="ctr">
          <a:solidFill>
            <a:schemeClr val="dk2">
              <a:hueOff val="0"/>
              <a:satOff val="0"/>
              <a:lumOff val="0"/>
              <a:alphaOff val="0"/>
            </a:schemeClr>
          </a:solidFill>
          <a:prstDash val="solid"/>
          <a:tailEnd type="arrow"/>
        </a:ln>
        <a:effectLst/>
        <a:sp3d z="-40000" prstMaterial="matte"/>
      </dsp:spPr>
      <dsp:style>
        <a:lnRef idx="1">
          <a:scrgbClr r="0" g="0" b="0"/>
        </a:lnRef>
        <a:fillRef idx="0">
          <a:scrgbClr r="0" g="0" b="0"/>
        </a:fillRef>
        <a:effectRef idx="0">
          <a:scrgbClr r="0" g="0" b="0"/>
        </a:effectRef>
        <a:fontRef idx="minor"/>
      </dsp:style>
    </dsp:sp>
    <dsp:sp modelId="{4DAD8867-5A04-4BAB-99A6-4219F0C8F2D1}">
      <dsp:nvSpPr>
        <dsp:cNvPr id="0" name=""/>
        <dsp:cNvSpPr/>
      </dsp:nvSpPr>
      <dsp:spPr>
        <a:xfrm>
          <a:off x="3325451" y="2160290"/>
          <a:ext cx="1658449" cy="1077991"/>
        </a:xfrm>
        <a:prstGeom prst="roundRect">
          <a:avLst/>
        </a:prstGeom>
        <a:solidFill>
          <a:schemeClr val="dk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Annual Operating Plan</a:t>
          </a:r>
        </a:p>
      </dsp:txBody>
      <dsp:txXfrm>
        <a:off x="3378074" y="2212913"/>
        <a:ext cx="1553203" cy="972745"/>
      </dsp:txXfrm>
    </dsp:sp>
    <dsp:sp modelId="{95EC0918-A083-4607-BEAF-78D75221EC67}">
      <dsp:nvSpPr>
        <dsp:cNvPr id="0" name=""/>
        <dsp:cNvSpPr/>
      </dsp:nvSpPr>
      <dsp:spPr>
        <a:xfrm>
          <a:off x="1468388" y="539920"/>
          <a:ext cx="2879154" cy="2879154"/>
        </a:xfrm>
        <a:custGeom>
          <a:avLst/>
          <a:gdLst/>
          <a:ahLst/>
          <a:cxnLst/>
          <a:rect l="0" t="0" r="0" b="0"/>
          <a:pathLst>
            <a:path>
              <a:moveTo>
                <a:pt x="1882157" y="2809433"/>
              </a:moveTo>
              <a:arcTo wR="1439577" hR="1439577" stAng="4325707" swAng="2148587"/>
            </a:path>
          </a:pathLst>
        </a:custGeom>
        <a:noFill/>
        <a:ln w="12700" cap="flat" cmpd="sng" algn="ctr">
          <a:solidFill>
            <a:schemeClr val="dk2">
              <a:hueOff val="0"/>
              <a:satOff val="0"/>
              <a:lumOff val="0"/>
              <a:alphaOff val="0"/>
            </a:schemeClr>
          </a:solidFill>
          <a:prstDash val="solid"/>
          <a:tailEnd type="arrow"/>
        </a:ln>
        <a:effectLst/>
        <a:sp3d z="-40000" prstMaterial="matte"/>
      </dsp:spPr>
      <dsp:style>
        <a:lnRef idx="1">
          <a:scrgbClr r="0" g="0" b="0"/>
        </a:lnRef>
        <a:fillRef idx="0">
          <a:scrgbClr r="0" g="0" b="0"/>
        </a:fillRef>
        <a:effectRef idx="0">
          <a:scrgbClr r="0" g="0" b="0"/>
        </a:effectRef>
        <a:fontRef idx="minor"/>
      </dsp:style>
    </dsp:sp>
    <dsp:sp modelId="{A2305359-6578-4325-AB7F-0096C543DF6C}">
      <dsp:nvSpPr>
        <dsp:cNvPr id="0" name=""/>
        <dsp:cNvSpPr/>
      </dsp:nvSpPr>
      <dsp:spPr>
        <a:xfrm>
          <a:off x="832030" y="2160290"/>
          <a:ext cx="1658449" cy="1077991"/>
        </a:xfrm>
        <a:prstGeom prst="roundRect">
          <a:avLst/>
        </a:prstGeom>
        <a:solidFill>
          <a:schemeClr val="dk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Progress/Financial Reporting</a:t>
          </a:r>
        </a:p>
      </dsp:txBody>
      <dsp:txXfrm>
        <a:off x="884653" y="2212913"/>
        <a:ext cx="1553203" cy="972745"/>
      </dsp:txXfrm>
    </dsp:sp>
    <dsp:sp modelId="{D4C25833-4D44-421C-9501-B92A9206EBC0}">
      <dsp:nvSpPr>
        <dsp:cNvPr id="0" name=""/>
        <dsp:cNvSpPr/>
      </dsp:nvSpPr>
      <dsp:spPr>
        <a:xfrm>
          <a:off x="1468388" y="539920"/>
          <a:ext cx="2879154" cy="2879154"/>
        </a:xfrm>
        <a:custGeom>
          <a:avLst/>
          <a:gdLst/>
          <a:ahLst/>
          <a:cxnLst/>
          <a:rect l="0" t="0" r="0" b="0"/>
          <a:pathLst>
            <a:path>
              <a:moveTo>
                <a:pt x="4630" y="1324209"/>
              </a:moveTo>
              <a:arcTo wR="1439577" hR="1439577" stAng="11075796" swAng="2305264"/>
            </a:path>
          </a:pathLst>
        </a:custGeom>
        <a:noFill/>
        <a:ln w="12700" cap="flat" cmpd="sng" algn="ctr">
          <a:solidFill>
            <a:schemeClr val="dk2">
              <a:hueOff val="0"/>
              <a:satOff val="0"/>
              <a:lumOff val="0"/>
              <a:alphaOff val="0"/>
            </a:schemeClr>
          </a:solidFill>
          <a:prstDash val="solid"/>
          <a:tailEnd type="arrow"/>
        </a:ln>
        <a:effectLst/>
        <a:sp3d z="-40000" prstMaterial="matte"/>
      </dsp:spPr>
      <dsp:style>
        <a:lnRef idx="1">
          <a:scrgbClr r="0" g="0" b="0"/>
        </a:lnRef>
        <a:fillRef idx="0">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ACDC35-8573-4CC5-B93E-C56C0D860381}">
      <dsp:nvSpPr>
        <dsp:cNvPr id="0" name=""/>
        <dsp:cNvSpPr/>
      </dsp:nvSpPr>
      <dsp:spPr>
        <a:xfrm>
          <a:off x="5983" y="0"/>
          <a:ext cx="2099555" cy="183613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t>Factors</a:t>
          </a:r>
        </a:p>
      </dsp:txBody>
      <dsp:txXfrm>
        <a:off x="5983" y="0"/>
        <a:ext cx="2099555" cy="550840"/>
      </dsp:txXfrm>
    </dsp:sp>
    <dsp:sp modelId="{37DBC7E0-4EDD-480B-8571-DAF80CAFE2CA}">
      <dsp:nvSpPr>
        <dsp:cNvPr id="0" name=""/>
        <dsp:cNvSpPr/>
      </dsp:nvSpPr>
      <dsp:spPr>
        <a:xfrm>
          <a:off x="215938" y="551187"/>
          <a:ext cx="1679644" cy="212415"/>
        </a:xfrm>
        <a:prstGeom prst="roundRect">
          <a:avLst>
            <a:gd name="adj" fmla="val 10000"/>
          </a:avLst>
        </a:prstGeom>
        <a:solidFill>
          <a:srgbClr val="074356"/>
        </a:solidFill>
        <a:ln w="15875" cap="flat" cmpd="sng" algn="ctr">
          <a:solidFill>
            <a:srgbClr val="07435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1430" rIns="15240" bIns="11430" numCol="1" spcCol="1270" anchor="ctr" anchorCtr="0">
          <a:noAutofit/>
        </a:bodyPr>
        <a:lstStyle/>
        <a:p>
          <a:pPr marL="0" lvl="0" indent="0" algn="ctr" defTabSz="266700">
            <a:lnSpc>
              <a:spcPct val="90000"/>
            </a:lnSpc>
            <a:spcBef>
              <a:spcPct val="0"/>
            </a:spcBef>
            <a:spcAft>
              <a:spcPct val="35000"/>
            </a:spcAft>
            <a:buNone/>
          </a:pPr>
          <a:r>
            <a:rPr lang="en-US" sz="600" b="1" kern="1200" dirty="0">
              <a:solidFill>
                <a:schemeClr val="bg1"/>
              </a:solidFill>
            </a:rPr>
            <a:t>Ownership Structure</a:t>
          </a:r>
        </a:p>
      </dsp:txBody>
      <dsp:txXfrm>
        <a:off x="222159" y="557408"/>
        <a:ext cx="1667202" cy="199973"/>
      </dsp:txXfrm>
    </dsp:sp>
    <dsp:sp modelId="{34B32FE7-2104-48C8-932F-44D8967A05EF}">
      <dsp:nvSpPr>
        <dsp:cNvPr id="0" name=""/>
        <dsp:cNvSpPr/>
      </dsp:nvSpPr>
      <dsp:spPr>
        <a:xfrm>
          <a:off x="215938" y="796281"/>
          <a:ext cx="1679644" cy="212415"/>
        </a:xfrm>
        <a:prstGeom prst="roundRect">
          <a:avLst>
            <a:gd name="adj" fmla="val 10000"/>
          </a:avLst>
        </a:prstGeom>
        <a:solidFill>
          <a:srgbClr val="074356"/>
        </a:solidFill>
        <a:ln w="15875" cap="flat" cmpd="sng" algn="ctr">
          <a:solidFill>
            <a:srgbClr val="07435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1430" rIns="15240" bIns="11430" numCol="1" spcCol="1270" anchor="ctr" anchorCtr="0">
          <a:noAutofit/>
        </a:bodyPr>
        <a:lstStyle/>
        <a:p>
          <a:pPr marL="0" lvl="0" indent="0" algn="ctr" defTabSz="266700">
            <a:lnSpc>
              <a:spcPct val="90000"/>
            </a:lnSpc>
            <a:spcBef>
              <a:spcPct val="0"/>
            </a:spcBef>
            <a:spcAft>
              <a:spcPct val="35000"/>
            </a:spcAft>
            <a:buNone/>
          </a:pPr>
          <a:r>
            <a:rPr lang="en-US" sz="600" b="1" kern="1200" dirty="0">
              <a:solidFill>
                <a:schemeClr val="bg1"/>
              </a:solidFill>
            </a:rPr>
            <a:t>Revenue Size</a:t>
          </a:r>
        </a:p>
      </dsp:txBody>
      <dsp:txXfrm>
        <a:off x="222159" y="802502"/>
        <a:ext cx="1667202" cy="199973"/>
      </dsp:txXfrm>
    </dsp:sp>
    <dsp:sp modelId="{F61422A9-5238-49ED-8EB8-34BDF8B97A74}">
      <dsp:nvSpPr>
        <dsp:cNvPr id="0" name=""/>
        <dsp:cNvSpPr/>
      </dsp:nvSpPr>
      <dsp:spPr>
        <a:xfrm>
          <a:off x="215938" y="1041376"/>
          <a:ext cx="1679644" cy="212415"/>
        </a:xfrm>
        <a:prstGeom prst="roundRect">
          <a:avLst>
            <a:gd name="adj" fmla="val 10000"/>
          </a:avLst>
        </a:prstGeom>
        <a:solidFill>
          <a:srgbClr val="074356"/>
        </a:solidFill>
        <a:ln w="15875" cap="flat" cmpd="sng" algn="ctr">
          <a:solidFill>
            <a:srgbClr val="07435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1430" rIns="15240" bIns="11430" numCol="1" spcCol="1270" anchor="ctr" anchorCtr="0">
          <a:noAutofit/>
        </a:bodyPr>
        <a:lstStyle/>
        <a:p>
          <a:pPr marL="0" lvl="0" indent="0" algn="ctr" defTabSz="266700">
            <a:lnSpc>
              <a:spcPct val="90000"/>
            </a:lnSpc>
            <a:spcBef>
              <a:spcPct val="0"/>
            </a:spcBef>
            <a:spcAft>
              <a:spcPct val="35000"/>
            </a:spcAft>
            <a:buNone/>
          </a:pPr>
          <a:r>
            <a:rPr lang="en-US" sz="600" b="1" kern="1200" dirty="0">
              <a:solidFill>
                <a:schemeClr val="bg1"/>
              </a:solidFill>
            </a:rPr>
            <a:t>Contract Type of Portfolio</a:t>
          </a:r>
        </a:p>
      </dsp:txBody>
      <dsp:txXfrm>
        <a:off x="222159" y="1047597"/>
        <a:ext cx="1667202" cy="199973"/>
      </dsp:txXfrm>
    </dsp:sp>
    <dsp:sp modelId="{93500D4C-5890-4B82-8DC2-D915DC60CE37}">
      <dsp:nvSpPr>
        <dsp:cNvPr id="0" name=""/>
        <dsp:cNvSpPr/>
      </dsp:nvSpPr>
      <dsp:spPr>
        <a:xfrm>
          <a:off x="215938" y="1286470"/>
          <a:ext cx="1679644" cy="212415"/>
        </a:xfrm>
        <a:prstGeom prst="roundRect">
          <a:avLst>
            <a:gd name="adj" fmla="val 10000"/>
          </a:avLst>
        </a:prstGeom>
        <a:solidFill>
          <a:srgbClr val="074356"/>
        </a:solidFill>
        <a:ln w="15875" cap="flat" cmpd="sng" algn="ctr">
          <a:solidFill>
            <a:srgbClr val="07435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1430" rIns="15240" bIns="11430" numCol="1" spcCol="1270" anchor="ctr" anchorCtr="0">
          <a:noAutofit/>
        </a:bodyPr>
        <a:lstStyle/>
        <a:p>
          <a:pPr marL="0" lvl="0" indent="0" algn="ctr" defTabSz="266700">
            <a:lnSpc>
              <a:spcPct val="90000"/>
            </a:lnSpc>
            <a:spcBef>
              <a:spcPct val="0"/>
            </a:spcBef>
            <a:spcAft>
              <a:spcPct val="35000"/>
            </a:spcAft>
            <a:buNone/>
          </a:pPr>
          <a:r>
            <a:rPr lang="en-US" sz="600" b="1" kern="1200" dirty="0">
              <a:solidFill>
                <a:schemeClr val="bg1"/>
              </a:solidFill>
            </a:rPr>
            <a:t>YOY Revenue Expectation</a:t>
          </a:r>
        </a:p>
      </dsp:txBody>
      <dsp:txXfrm>
        <a:off x="222159" y="1292691"/>
        <a:ext cx="1667202" cy="199973"/>
      </dsp:txXfrm>
    </dsp:sp>
    <dsp:sp modelId="{1917DF6F-BE44-4D8E-9A23-26E27331A119}">
      <dsp:nvSpPr>
        <dsp:cNvPr id="0" name=""/>
        <dsp:cNvSpPr/>
      </dsp:nvSpPr>
      <dsp:spPr>
        <a:xfrm>
          <a:off x="215938" y="1531564"/>
          <a:ext cx="1679644" cy="212415"/>
        </a:xfrm>
        <a:prstGeom prst="roundRect">
          <a:avLst>
            <a:gd name="adj" fmla="val 10000"/>
          </a:avLst>
        </a:prstGeom>
        <a:solidFill>
          <a:srgbClr val="074356"/>
        </a:solidFill>
        <a:ln w="15875" cap="flat" cmpd="sng" algn="ctr">
          <a:solidFill>
            <a:srgbClr val="07435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1430" rIns="15240" bIns="11430" numCol="1" spcCol="1270" anchor="ctr" anchorCtr="0">
          <a:noAutofit/>
        </a:bodyPr>
        <a:lstStyle/>
        <a:p>
          <a:pPr marL="0" lvl="0" indent="0" algn="ctr" defTabSz="266700">
            <a:lnSpc>
              <a:spcPct val="90000"/>
            </a:lnSpc>
            <a:spcBef>
              <a:spcPct val="0"/>
            </a:spcBef>
            <a:spcAft>
              <a:spcPct val="35000"/>
            </a:spcAft>
            <a:buNone/>
          </a:pPr>
          <a:r>
            <a:rPr lang="en-US" sz="600" b="1" kern="1200" dirty="0">
              <a:solidFill>
                <a:schemeClr val="bg1"/>
              </a:solidFill>
            </a:rPr>
            <a:t>YOY EBITDA Expectation</a:t>
          </a:r>
        </a:p>
      </dsp:txBody>
      <dsp:txXfrm>
        <a:off x="222159" y="1537785"/>
        <a:ext cx="1667202" cy="199973"/>
      </dsp:txXfrm>
    </dsp:sp>
    <dsp:sp modelId="{01CCD937-5E9D-4BBD-85EE-28A970D3584C}">
      <dsp:nvSpPr>
        <dsp:cNvPr id="0" name=""/>
        <dsp:cNvSpPr/>
      </dsp:nvSpPr>
      <dsp:spPr>
        <a:xfrm>
          <a:off x="2263005" y="0"/>
          <a:ext cx="2099555" cy="183613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0" kern="1200" dirty="0"/>
            <a:t>Team 1</a:t>
          </a:r>
        </a:p>
      </dsp:txBody>
      <dsp:txXfrm>
        <a:off x="2263005" y="0"/>
        <a:ext cx="2099555" cy="550840"/>
      </dsp:txXfrm>
    </dsp:sp>
    <dsp:sp modelId="{9113D046-0214-494B-9DE9-57D782F86A67}">
      <dsp:nvSpPr>
        <dsp:cNvPr id="0" name=""/>
        <dsp:cNvSpPr/>
      </dsp:nvSpPr>
      <dsp:spPr>
        <a:xfrm>
          <a:off x="2472960" y="551187"/>
          <a:ext cx="1679644" cy="212415"/>
        </a:xfrm>
        <a:prstGeom prst="roundRect">
          <a:avLst>
            <a:gd name="adj" fmla="val 10000"/>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1430" rIns="15240" bIns="11430" numCol="1" spcCol="1270" anchor="ctr" anchorCtr="0">
          <a:noAutofit/>
        </a:bodyPr>
        <a:lstStyle/>
        <a:p>
          <a:pPr marL="0" lvl="0" indent="0" algn="ctr" defTabSz="266700">
            <a:lnSpc>
              <a:spcPct val="90000"/>
            </a:lnSpc>
            <a:spcBef>
              <a:spcPct val="0"/>
            </a:spcBef>
            <a:spcAft>
              <a:spcPct val="35000"/>
            </a:spcAft>
            <a:buNone/>
          </a:pPr>
          <a:r>
            <a:rPr lang="en-US" sz="600" kern="1200" dirty="0"/>
            <a:t>Founder</a:t>
          </a:r>
        </a:p>
      </dsp:txBody>
      <dsp:txXfrm>
        <a:off x="2479181" y="557408"/>
        <a:ext cx="1667202" cy="199973"/>
      </dsp:txXfrm>
    </dsp:sp>
    <dsp:sp modelId="{6A3B5F9A-F2EE-413D-8D72-926768AA89D6}">
      <dsp:nvSpPr>
        <dsp:cNvPr id="0" name=""/>
        <dsp:cNvSpPr/>
      </dsp:nvSpPr>
      <dsp:spPr>
        <a:xfrm>
          <a:off x="2472960" y="796281"/>
          <a:ext cx="1679644" cy="212415"/>
        </a:xfrm>
        <a:prstGeom prst="roundRect">
          <a:avLst>
            <a:gd name="adj" fmla="val 10000"/>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1430" rIns="15240" bIns="11430" numCol="1" spcCol="1270" anchor="ctr" anchorCtr="0">
          <a:noAutofit/>
        </a:bodyPr>
        <a:lstStyle/>
        <a:p>
          <a:pPr marL="0" lvl="0" indent="0" algn="ctr" defTabSz="266700">
            <a:lnSpc>
              <a:spcPct val="90000"/>
            </a:lnSpc>
            <a:spcBef>
              <a:spcPct val="0"/>
            </a:spcBef>
            <a:spcAft>
              <a:spcPct val="35000"/>
            </a:spcAft>
            <a:buNone/>
          </a:pPr>
          <a:r>
            <a:rPr lang="en-US" sz="600" kern="1200" dirty="0"/>
            <a:t>$75M</a:t>
          </a:r>
        </a:p>
      </dsp:txBody>
      <dsp:txXfrm>
        <a:off x="2479181" y="802502"/>
        <a:ext cx="1667202" cy="199973"/>
      </dsp:txXfrm>
    </dsp:sp>
    <dsp:sp modelId="{D575A1FE-D5E3-4C6F-924E-BD2129CCA830}">
      <dsp:nvSpPr>
        <dsp:cNvPr id="0" name=""/>
        <dsp:cNvSpPr/>
      </dsp:nvSpPr>
      <dsp:spPr>
        <a:xfrm>
          <a:off x="2472960" y="1041376"/>
          <a:ext cx="1679644" cy="212415"/>
        </a:xfrm>
        <a:prstGeom prst="roundRect">
          <a:avLst>
            <a:gd name="adj" fmla="val 10000"/>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1430" rIns="15240" bIns="11430" numCol="1" spcCol="1270" anchor="ctr" anchorCtr="0">
          <a:noAutofit/>
        </a:bodyPr>
        <a:lstStyle/>
        <a:p>
          <a:pPr marL="0" lvl="0" indent="0" algn="ctr" defTabSz="266700">
            <a:lnSpc>
              <a:spcPct val="90000"/>
            </a:lnSpc>
            <a:spcBef>
              <a:spcPct val="0"/>
            </a:spcBef>
            <a:spcAft>
              <a:spcPct val="35000"/>
            </a:spcAft>
            <a:buNone/>
          </a:pPr>
          <a:r>
            <a:rPr lang="en-US" sz="600" kern="1200" dirty="0"/>
            <a:t>Cost Plus</a:t>
          </a:r>
        </a:p>
      </dsp:txBody>
      <dsp:txXfrm>
        <a:off x="2479181" y="1047597"/>
        <a:ext cx="1667202" cy="199973"/>
      </dsp:txXfrm>
    </dsp:sp>
    <dsp:sp modelId="{1B899D27-67C5-44E4-8125-1E468F18CA66}">
      <dsp:nvSpPr>
        <dsp:cNvPr id="0" name=""/>
        <dsp:cNvSpPr/>
      </dsp:nvSpPr>
      <dsp:spPr>
        <a:xfrm>
          <a:off x="2472960" y="1286470"/>
          <a:ext cx="1679644" cy="212415"/>
        </a:xfrm>
        <a:prstGeom prst="roundRect">
          <a:avLst>
            <a:gd name="adj" fmla="val 10000"/>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1430" rIns="15240" bIns="11430" numCol="1" spcCol="1270" anchor="ctr" anchorCtr="0">
          <a:noAutofit/>
        </a:bodyPr>
        <a:lstStyle/>
        <a:p>
          <a:pPr marL="0" lvl="0" indent="0" algn="ctr" defTabSz="266700">
            <a:lnSpc>
              <a:spcPct val="90000"/>
            </a:lnSpc>
            <a:spcBef>
              <a:spcPct val="0"/>
            </a:spcBef>
            <a:spcAft>
              <a:spcPct val="35000"/>
            </a:spcAft>
            <a:buNone/>
          </a:pPr>
          <a:r>
            <a:rPr lang="en-US" sz="600" kern="1200" dirty="0"/>
            <a:t>None/Flat</a:t>
          </a:r>
        </a:p>
      </dsp:txBody>
      <dsp:txXfrm>
        <a:off x="2479181" y="1292691"/>
        <a:ext cx="1667202" cy="199973"/>
      </dsp:txXfrm>
    </dsp:sp>
    <dsp:sp modelId="{299A60B2-E18B-4217-9714-833E47FDF29B}">
      <dsp:nvSpPr>
        <dsp:cNvPr id="0" name=""/>
        <dsp:cNvSpPr/>
      </dsp:nvSpPr>
      <dsp:spPr>
        <a:xfrm>
          <a:off x="2472960" y="1531564"/>
          <a:ext cx="1679644" cy="212415"/>
        </a:xfrm>
        <a:prstGeom prst="roundRect">
          <a:avLst>
            <a:gd name="adj" fmla="val 10000"/>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1430" rIns="15240" bIns="11430" numCol="1" spcCol="1270" anchor="ctr" anchorCtr="0">
          <a:noAutofit/>
        </a:bodyPr>
        <a:lstStyle/>
        <a:p>
          <a:pPr marL="0" lvl="0" indent="0" algn="ctr" defTabSz="266700">
            <a:lnSpc>
              <a:spcPct val="90000"/>
            </a:lnSpc>
            <a:spcBef>
              <a:spcPct val="0"/>
            </a:spcBef>
            <a:spcAft>
              <a:spcPct val="35000"/>
            </a:spcAft>
            <a:buNone/>
          </a:pPr>
          <a:r>
            <a:rPr lang="en-US" sz="600" kern="1200" dirty="0"/>
            <a:t>Grow 10%</a:t>
          </a:r>
        </a:p>
      </dsp:txBody>
      <dsp:txXfrm>
        <a:off x="2479181" y="1537785"/>
        <a:ext cx="1667202" cy="199973"/>
      </dsp:txXfrm>
    </dsp:sp>
    <dsp:sp modelId="{6A99800E-9FE7-4174-B83B-17234EA11E2E}">
      <dsp:nvSpPr>
        <dsp:cNvPr id="0" name=""/>
        <dsp:cNvSpPr/>
      </dsp:nvSpPr>
      <dsp:spPr>
        <a:xfrm>
          <a:off x="4520027" y="0"/>
          <a:ext cx="2099555" cy="183613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Team 2</a:t>
          </a:r>
        </a:p>
      </dsp:txBody>
      <dsp:txXfrm>
        <a:off x="4520027" y="0"/>
        <a:ext cx="2099555" cy="550840"/>
      </dsp:txXfrm>
    </dsp:sp>
    <dsp:sp modelId="{C9813038-C5E3-414A-ABFE-3494DDB1E575}">
      <dsp:nvSpPr>
        <dsp:cNvPr id="0" name=""/>
        <dsp:cNvSpPr/>
      </dsp:nvSpPr>
      <dsp:spPr>
        <a:xfrm>
          <a:off x="4729982" y="551187"/>
          <a:ext cx="1679644" cy="212415"/>
        </a:xfrm>
        <a:prstGeom prst="roundRect">
          <a:avLst>
            <a:gd name="adj" fmla="val 10000"/>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1430" rIns="15240" bIns="11430" numCol="1" spcCol="1270" anchor="ctr" anchorCtr="0">
          <a:noAutofit/>
        </a:bodyPr>
        <a:lstStyle/>
        <a:p>
          <a:pPr marL="0" lvl="0" indent="0" algn="ctr" defTabSz="266700">
            <a:lnSpc>
              <a:spcPct val="90000"/>
            </a:lnSpc>
            <a:spcBef>
              <a:spcPct val="0"/>
            </a:spcBef>
            <a:spcAft>
              <a:spcPct val="35000"/>
            </a:spcAft>
            <a:buNone/>
          </a:pPr>
          <a:r>
            <a:rPr lang="en-US" sz="600" kern="1200" dirty="0"/>
            <a:t>Founder</a:t>
          </a:r>
        </a:p>
      </dsp:txBody>
      <dsp:txXfrm>
        <a:off x="4736203" y="557408"/>
        <a:ext cx="1667202" cy="199973"/>
      </dsp:txXfrm>
    </dsp:sp>
    <dsp:sp modelId="{A06E6A9C-119A-4C51-AB48-13611F431538}">
      <dsp:nvSpPr>
        <dsp:cNvPr id="0" name=""/>
        <dsp:cNvSpPr/>
      </dsp:nvSpPr>
      <dsp:spPr>
        <a:xfrm>
          <a:off x="4729982" y="796281"/>
          <a:ext cx="1679644" cy="212415"/>
        </a:xfrm>
        <a:prstGeom prst="roundRect">
          <a:avLst>
            <a:gd name="adj" fmla="val 10000"/>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1430" rIns="15240" bIns="11430" numCol="1" spcCol="1270" anchor="ctr" anchorCtr="0">
          <a:noAutofit/>
        </a:bodyPr>
        <a:lstStyle/>
        <a:p>
          <a:pPr marL="0" lvl="0" indent="0" algn="ctr" defTabSz="266700">
            <a:lnSpc>
              <a:spcPct val="90000"/>
            </a:lnSpc>
            <a:spcBef>
              <a:spcPct val="0"/>
            </a:spcBef>
            <a:spcAft>
              <a:spcPct val="35000"/>
            </a:spcAft>
            <a:buNone/>
          </a:pPr>
          <a:r>
            <a:rPr lang="en-US" sz="600" kern="1200" dirty="0"/>
            <a:t>$75M</a:t>
          </a:r>
        </a:p>
      </dsp:txBody>
      <dsp:txXfrm>
        <a:off x="4736203" y="802502"/>
        <a:ext cx="1667202" cy="199973"/>
      </dsp:txXfrm>
    </dsp:sp>
    <dsp:sp modelId="{6BCE253C-A6C9-4546-8D1B-C7F0CCBAF951}">
      <dsp:nvSpPr>
        <dsp:cNvPr id="0" name=""/>
        <dsp:cNvSpPr/>
      </dsp:nvSpPr>
      <dsp:spPr>
        <a:xfrm>
          <a:off x="4729982" y="1041376"/>
          <a:ext cx="1679644" cy="212415"/>
        </a:xfrm>
        <a:prstGeom prst="roundRect">
          <a:avLst>
            <a:gd name="adj" fmla="val 10000"/>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1430" rIns="15240" bIns="11430" numCol="1" spcCol="1270" anchor="ctr" anchorCtr="0">
          <a:noAutofit/>
        </a:bodyPr>
        <a:lstStyle/>
        <a:p>
          <a:pPr marL="0" lvl="0" indent="0" algn="ctr" defTabSz="266700">
            <a:lnSpc>
              <a:spcPct val="90000"/>
            </a:lnSpc>
            <a:spcBef>
              <a:spcPct val="0"/>
            </a:spcBef>
            <a:spcAft>
              <a:spcPct val="35000"/>
            </a:spcAft>
            <a:buNone/>
          </a:pPr>
          <a:r>
            <a:rPr lang="en-US" sz="600" kern="1200" dirty="0"/>
            <a:t>FFP/T&amp;M</a:t>
          </a:r>
        </a:p>
      </dsp:txBody>
      <dsp:txXfrm>
        <a:off x="4736203" y="1047597"/>
        <a:ext cx="1667202" cy="199973"/>
      </dsp:txXfrm>
    </dsp:sp>
    <dsp:sp modelId="{1DA6C806-D5A9-4BA2-B966-8E2DFD94B493}">
      <dsp:nvSpPr>
        <dsp:cNvPr id="0" name=""/>
        <dsp:cNvSpPr/>
      </dsp:nvSpPr>
      <dsp:spPr>
        <a:xfrm>
          <a:off x="4729982" y="1286470"/>
          <a:ext cx="1679644" cy="212415"/>
        </a:xfrm>
        <a:prstGeom prst="roundRect">
          <a:avLst>
            <a:gd name="adj" fmla="val 10000"/>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1430" rIns="15240" bIns="11430" numCol="1" spcCol="1270" anchor="ctr" anchorCtr="0">
          <a:noAutofit/>
        </a:bodyPr>
        <a:lstStyle/>
        <a:p>
          <a:pPr marL="0" lvl="0" indent="0" algn="ctr" defTabSz="266700">
            <a:lnSpc>
              <a:spcPct val="90000"/>
            </a:lnSpc>
            <a:spcBef>
              <a:spcPct val="0"/>
            </a:spcBef>
            <a:spcAft>
              <a:spcPct val="35000"/>
            </a:spcAft>
            <a:buNone/>
          </a:pPr>
          <a:r>
            <a:rPr lang="en-US" sz="600" kern="1200" dirty="0"/>
            <a:t>Grow 10%</a:t>
          </a:r>
        </a:p>
      </dsp:txBody>
      <dsp:txXfrm>
        <a:off x="4736203" y="1292691"/>
        <a:ext cx="1667202" cy="199973"/>
      </dsp:txXfrm>
    </dsp:sp>
    <dsp:sp modelId="{C4B63BE5-46F0-4CD4-A8D9-146CEA8E98ED}">
      <dsp:nvSpPr>
        <dsp:cNvPr id="0" name=""/>
        <dsp:cNvSpPr/>
      </dsp:nvSpPr>
      <dsp:spPr>
        <a:xfrm>
          <a:off x="4729982" y="1531564"/>
          <a:ext cx="1679644" cy="212415"/>
        </a:xfrm>
        <a:prstGeom prst="roundRect">
          <a:avLst>
            <a:gd name="adj" fmla="val 10000"/>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1430" rIns="15240" bIns="11430" numCol="1" spcCol="1270" anchor="ctr" anchorCtr="0">
          <a:noAutofit/>
        </a:bodyPr>
        <a:lstStyle/>
        <a:p>
          <a:pPr marL="0" lvl="0" indent="0" algn="ctr" defTabSz="266700">
            <a:lnSpc>
              <a:spcPct val="90000"/>
            </a:lnSpc>
            <a:spcBef>
              <a:spcPct val="0"/>
            </a:spcBef>
            <a:spcAft>
              <a:spcPct val="35000"/>
            </a:spcAft>
            <a:buNone/>
          </a:pPr>
          <a:r>
            <a:rPr lang="en-US" sz="600" kern="1200" dirty="0"/>
            <a:t>Grow 15%</a:t>
          </a:r>
        </a:p>
      </dsp:txBody>
      <dsp:txXfrm>
        <a:off x="4736203" y="1537785"/>
        <a:ext cx="1667202" cy="199973"/>
      </dsp:txXfrm>
    </dsp:sp>
    <dsp:sp modelId="{23CD0430-B109-4D6E-8CB3-5CC85C4C4047}">
      <dsp:nvSpPr>
        <dsp:cNvPr id="0" name=""/>
        <dsp:cNvSpPr/>
      </dsp:nvSpPr>
      <dsp:spPr>
        <a:xfrm>
          <a:off x="6777049" y="0"/>
          <a:ext cx="2099555" cy="183613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Team 3</a:t>
          </a:r>
        </a:p>
      </dsp:txBody>
      <dsp:txXfrm>
        <a:off x="6777049" y="0"/>
        <a:ext cx="2099555" cy="550840"/>
      </dsp:txXfrm>
    </dsp:sp>
    <dsp:sp modelId="{08B39D75-E2EF-4E90-A35F-2B75E8624249}">
      <dsp:nvSpPr>
        <dsp:cNvPr id="0" name=""/>
        <dsp:cNvSpPr/>
      </dsp:nvSpPr>
      <dsp:spPr>
        <a:xfrm>
          <a:off x="6987004" y="551187"/>
          <a:ext cx="1679644" cy="212415"/>
        </a:xfrm>
        <a:prstGeom prst="roundRect">
          <a:avLst>
            <a:gd name="adj" fmla="val 10000"/>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1430" rIns="15240" bIns="11430" numCol="1" spcCol="1270" anchor="ctr" anchorCtr="0">
          <a:noAutofit/>
        </a:bodyPr>
        <a:lstStyle/>
        <a:p>
          <a:pPr marL="0" lvl="0" indent="0" algn="ctr" defTabSz="266700">
            <a:lnSpc>
              <a:spcPct val="90000"/>
            </a:lnSpc>
            <a:spcBef>
              <a:spcPct val="0"/>
            </a:spcBef>
            <a:spcAft>
              <a:spcPct val="35000"/>
            </a:spcAft>
            <a:buNone/>
          </a:pPr>
          <a:r>
            <a:rPr lang="en-US" sz="600" kern="1200" dirty="0"/>
            <a:t>Private Equity </a:t>
          </a:r>
          <a:br>
            <a:rPr lang="en-US" sz="600" kern="1200" dirty="0"/>
          </a:br>
          <a:r>
            <a:rPr lang="en-US" sz="600" kern="1200" dirty="0"/>
            <a:t>(First Gov Con Investment)</a:t>
          </a:r>
        </a:p>
      </dsp:txBody>
      <dsp:txXfrm>
        <a:off x="6993225" y="557408"/>
        <a:ext cx="1667202" cy="199973"/>
      </dsp:txXfrm>
    </dsp:sp>
    <dsp:sp modelId="{6AF906BD-D5A5-46EE-8304-3D8FE043C197}">
      <dsp:nvSpPr>
        <dsp:cNvPr id="0" name=""/>
        <dsp:cNvSpPr/>
      </dsp:nvSpPr>
      <dsp:spPr>
        <a:xfrm>
          <a:off x="6987004" y="796281"/>
          <a:ext cx="1679644" cy="212415"/>
        </a:xfrm>
        <a:prstGeom prst="roundRect">
          <a:avLst>
            <a:gd name="adj" fmla="val 10000"/>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1430" rIns="15240" bIns="11430" numCol="1" spcCol="1270" anchor="ctr" anchorCtr="0">
          <a:noAutofit/>
        </a:bodyPr>
        <a:lstStyle/>
        <a:p>
          <a:pPr marL="0" lvl="0" indent="0" algn="ctr" defTabSz="266700">
            <a:lnSpc>
              <a:spcPct val="90000"/>
            </a:lnSpc>
            <a:spcBef>
              <a:spcPct val="0"/>
            </a:spcBef>
            <a:spcAft>
              <a:spcPct val="35000"/>
            </a:spcAft>
            <a:buNone/>
          </a:pPr>
          <a:r>
            <a:rPr lang="en-US" sz="600" kern="1200" dirty="0"/>
            <a:t>$1B</a:t>
          </a:r>
        </a:p>
      </dsp:txBody>
      <dsp:txXfrm>
        <a:off x="6993225" y="802502"/>
        <a:ext cx="1667202" cy="199973"/>
      </dsp:txXfrm>
    </dsp:sp>
    <dsp:sp modelId="{F8CA8C3B-1392-440C-91A7-F93388A96B2F}">
      <dsp:nvSpPr>
        <dsp:cNvPr id="0" name=""/>
        <dsp:cNvSpPr/>
      </dsp:nvSpPr>
      <dsp:spPr>
        <a:xfrm>
          <a:off x="6987004" y="1041376"/>
          <a:ext cx="1679644" cy="212415"/>
        </a:xfrm>
        <a:prstGeom prst="roundRect">
          <a:avLst>
            <a:gd name="adj" fmla="val 10000"/>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1430" rIns="15240" bIns="11430" numCol="1" spcCol="1270" anchor="ctr" anchorCtr="0">
          <a:noAutofit/>
        </a:bodyPr>
        <a:lstStyle/>
        <a:p>
          <a:pPr marL="0" lvl="0" indent="0" algn="ctr" defTabSz="266700">
            <a:lnSpc>
              <a:spcPct val="90000"/>
            </a:lnSpc>
            <a:spcBef>
              <a:spcPct val="0"/>
            </a:spcBef>
            <a:spcAft>
              <a:spcPct val="35000"/>
            </a:spcAft>
            <a:buNone/>
          </a:pPr>
          <a:r>
            <a:rPr lang="en-US" sz="600" kern="1200" dirty="0"/>
            <a:t>Cost Plus</a:t>
          </a:r>
        </a:p>
      </dsp:txBody>
      <dsp:txXfrm>
        <a:off x="6993225" y="1047597"/>
        <a:ext cx="1667202" cy="199973"/>
      </dsp:txXfrm>
    </dsp:sp>
    <dsp:sp modelId="{2874A6B9-235E-432C-8F3B-CA4E3980E661}">
      <dsp:nvSpPr>
        <dsp:cNvPr id="0" name=""/>
        <dsp:cNvSpPr/>
      </dsp:nvSpPr>
      <dsp:spPr>
        <a:xfrm>
          <a:off x="6987004" y="1286470"/>
          <a:ext cx="1679644" cy="212415"/>
        </a:xfrm>
        <a:prstGeom prst="roundRect">
          <a:avLst>
            <a:gd name="adj" fmla="val 10000"/>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1430" rIns="15240" bIns="11430" numCol="1" spcCol="1270" anchor="ctr" anchorCtr="0">
          <a:noAutofit/>
        </a:bodyPr>
        <a:lstStyle/>
        <a:p>
          <a:pPr marL="0" lvl="0" indent="0" algn="ctr" defTabSz="266700">
            <a:lnSpc>
              <a:spcPct val="90000"/>
            </a:lnSpc>
            <a:spcBef>
              <a:spcPct val="0"/>
            </a:spcBef>
            <a:spcAft>
              <a:spcPct val="35000"/>
            </a:spcAft>
            <a:buNone/>
          </a:pPr>
          <a:r>
            <a:rPr lang="en-US" sz="600" kern="1200" dirty="0"/>
            <a:t>Grown 5%</a:t>
          </a:r>
        </a:p>
      </dsp:txBody>
      <dsp:txXfrm>
        <a:off x="6993225" y="1292691"/>
        <a:ext cx="1667202" cy="199973"/>
      </dsp:txXfrm>
    </dsp:sp>
    <dsp:sp modelId="{49ABE376-7407-47B8-9FA2-F9EC062F19AB}">
      <dsp:nvSpPr>
        <dsp:cNvPr id="0" name=""/>
        <dsp:cNvSpPr/>
      </dsp:nvSpPr>
      <dsp:spPr>
        <a:xfrm>
          <a:off x="6987004" y="1531564"/>
          <a:ext cx="1679644" cy="212415"/>
        </a:xfrm>
        <a:prstGeom prst="roundRect">
          <a:avLst>
            <a:gd name="adj" fmla="val 10000"/>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1430" rIns="15240" bIns="11430" numCol="1" spcCol="1270" anchor="ctr" anchorCtr="0">
          <a:noAutofit/>
        </a:bodyPr>
        <a:lstStyle/>
        <a:p>
          <a:pPr marL="0" lvl="0" indent="0" algn="ctr" defTabSz="266700">
            <a:lnSpc>
              <a:spcPct val="90000"/>
            </a:lnSpc>
            <a:spcBef>
              <a:spcPct val="0"/>
            </a:spcBef>
            <a:spcAft>
              <a:spcPct val="35000"/>
            </a:spcAft>
            <a:buNone/>
          </a:pPr>
          <a:r>
            <a:rPr lang="en-US" sz="600" kern="1200" dirty="0"/>
            <a:t>Grow 15%</a:t>
          </a:r>
        </a:p>
      </dsp:txBody>
      <dsp:txXfrm>
        <a:off x="6993225" y="1537785"/>
        <a:ext cx="1667202" cy="199973"/>
      </dsp:txXfrm>
    </dsp:sp>
    <dsp:sp modelId="{7BC53BFE-5FD6-4075-B628-2BF1BE21EF0D}">
      <dsp:nvSpPr>
        <dsp:cNvPr id="0" name=""/>
        <dsp:cNvSpPr/>
      </dsp:nvSpPr>
      <dsp:spPr>
        <a:xfrm>
          <a:off x="9034071" y="0"/>
          <a:ext cx="2099555" cy="183613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Team 4</a:t>
          </a:r>
        </a:p>
      </dsp:txBody>
      <dsp:txXfrm>
        <a:off x="9034071" y="0"/>
        <a:ext cx="2099555" cy="550840"/>
      </dsp:txXfrm>
    </dsp:sp>
    <dsp:sp modelId="{90A9D226-28A7-448A-959C-C81D961D5485}">
      <dsp:nvSpPr>
        <dsp:cNvPr id="0" name=""/>
        <dsp:cNvSpPr/>
      </dsp:nvSpPr>
      <dsp:spPr>
        <a:xfrm>
          <a:off x="9244026" y="551187"/>
          <a:ext cx="1679644" cy="212415"/>
        </a:xfrm>
        <a:prstGeom prst="roundRect">
          <a:avLst>
            <a:gd name="adj" fmla="val 10000"/>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1430" rIns="15240" bIns="11430" numCol="1" spcCol="1270" anchor="ctr" anchorCtr="0">
          <a:noAutofit/>
        </a:bodyPr>
        <a:lstStyle/>
        <a:p>
          <a:pPr marL="0" lvl="0" indent="0" algn="ctr" defTabSz="266700">
            <a:lnSpc>
              <a:spcPct val="90000"/>
            </a:lnSpc>
            <a:spcBef>
              <a:spcPct val="0"/>
            </a:spcBef>
            <a:spcAft>
              <a:spcPct val="35000"/>
            </a:spcAft>
            <a:buNone/>
          </a:pPr>
          <a:r>
            <a:rPr lang="en-US" sz="600" kern="1200" dirty="0"/>
            <a:t>Private Equity </a:t>
          </a:r>
          <a:br>
            <a:rPr lang="en-US" sz="600" kern="1200" dirty="0"/>
          </a:br>
          <a:r>
            <a:rPr lang="en-US" sz="600" kern="1200" dirty="0"/>
            <a:t>(Experienced in Gov Con)</a:t>
          </a:r>
        </a:p>
      </dsp:txBody>
      <dsp:txXfrm>
        <a:off x="9250247" y="557408"/>
        <a:ext cx="1667202" cy="199973"/>
      </dsp:txXfrm>
    </dsp:sp>
    <dsp:sp modelId="{81296174-6727-4587-9986-3A164AECE5CF}">
      <dsp:nvSpPr>
        <dsp:cNvPr id="0" name=""/>
        <dsp:cNvSpPr/>
      </dsp:nvSpPr>
      <dsp:spPr>
        <a:xfrm>
          <a:off x="9244026" y="796281"/>
          <a:ext cx="1679644" cy="212415"/>
        </a:xfrm>
        <a:prstGeom prst="roundRect">
          <a:avLst>
            <a:gd name="adj" fmla="val 10000"/>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1430" rIns="15240" bIns="11430" numCol="1" spcCol="1270" anchor="ctr" anchorCtr="0">
          <a:noAutofit/>
        </a:bodyPr>
        <a:lstStyle/>
        <a:p>
          <a:pPr marL="0" lvl="0" indent="0" algn="ctr" defTabSz="266700">
            <a:lnSpc>
              <a:spcPct val="90000"/>
            </a:lnSpc>
            <a:spcBef>
              <a:spcPct val="0"/>
            </a:spcBef>
            <a:spcAft>
              <a:spcPct val="35000"/>
            </a:spcAft>
            <a:buNone/>
          </a:pPr>
          <a:r>
            <a:rPr lang="en-US" sz="600" kern="1200" dirty="0"/>
            <a:t>$1B</a:t>
          </a:r>
        </a:p>
      </dsp:txBody>
      <dsp:txXfrm>
        <a:off x="9250247" y="802502"/>
        <a:ext cx="1667202" cy="199973"/>
      </dsp:txXfrm>
    </dsp:sp>
    <dsp:sp modelId="{B38ED909-140E-446A-BE85-242C78B7795D}">
      <dsp:nvSpPr>
        <dsp:cNvPr id="0" name=""/>
        <dsp:cNvSpPr/>
      </dsp:nvSpPr>
      <dsp:spPr>
        <a:xfrm>
          <a:off x="9244026" y="1041376"/>
          <a:ext cx="1679644" cy="212415"/>
        </a:xfrm>
        <a:prstGeom prst="roundRect">
          <a:avLst>
            <a:gd name="adj" fmla="val 10000"/>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1430" rIns="15240" bIns="11430" numCol="1" spcCol="1270" anchor="ctr" anchorCtr="0">
          <a:noAutofit/>
        </a:bodyPr>
        <a:lstStyle/>
        <a:p>
          <a:pPr marL="0" lvl="0" indent="0" algn="ctr" defTabSz="266700">
            <a:lnSpc>
              <a:spcPct val="90000"/>
            </a:lnSpc>
            <a:spcBef>
              <a:spcPct val="0"/>
            </a:spcBef>
            <a:spcAft>
              <a:spcPct val="35000"/>
            </a:spcAft>
            <a:buNone/>
          </a:pPr>
          <a:r>
            <a:rPr lang="en-US" sz="600" kern="1200" dirty="0"/>
            <a:t>FFP/T&amp;M</a:t>
          </a:r>
        </a:p>
      </dsp:txBody>
      <dsp:txXfrm>
        <a:off x="9250247" y="1047597"/>
        <a:ext cx="1667202" cy="199973"/>
      </dsp:txXfrm>
    </dsp:sp>
    <dsp:sp modelId="{66C3B64A-3AEC-4F9A-B683-CEF58EDD0952}">
      <dsp:nvSpPr>
        <dsp:cNvPr id="0" name=""/>
        <dsp:cNvSpPr/>
      </dsp:nvSpPr>
      <dsp:spPr>
        <a:xfrm>
          <a:off x="9244026" y="1286470"/>
          <a:ext cx="1679644" cy="212415"/>
        </a:xfrm>
        <a:prstGeom prst="roundRect">
          <a:avLst>
            <a:gd name="adj" fmla="val 10000"/>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1430" rIns="15240" bIns="11430" numCol="1" spcCol="1270" anchor="ctr" anchorCtr="0">
          <a:noAutofit/>
        </a:bodyPr>
        <a:lstStyle/>
        <a:p>
          <a:pPr marL="0" lvl="0" indent="0" algn="ctr" defTabSz="266700">
            <a:lnSpc>
              <a:spcPct val="90000"/>
            </a:lnSpc>
            <a:spcBef>
              <a:spcPct val="0"/>
            </a:spcBef>
            <a:spcAft>
              <a:spcPct val="35000"/>
            </a:spcAft>
            <a:buNone/>
          </a:pPr>
          <a:r>
            <a:rPr lang="en-US" sz="600" kern="1200" dirty="0"/>
            <a:t>Grow 10%</a:t>
          </a:r>
        </a:p>
      </dsp:txBody>
      <dsp:txXfrm>
        <a:off x="9250247" y="1292691"/>
        <a:ext cx="1667202" cy="199973"/>
      </dsp:txXfrm>
    </dsp:sp>
    <dsp:sp modelId="{BAEFB4D4-FC3F-4F9E-BF03-FFE513294EA9}">
      <dsp:nvSpPr>
        <dsp:cNvPr id="0" name=""/>
        <dsp:cNvSpPr/>
      </dsp:nvSpPr>
      <dsp:spPr>
        <a:xfrm>
          <a:off x="9244026" y="1531564"/>
          <a:ext cx="1679644" cy="212415"/>
        </a:xfrm>
        <a:prstGeom prst="roundRect">
          <a:avLst>
            <a:gd name="adj" fmla="val 10000"/>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1430" rIns="15240" bIns="11430" numCol="1" spcCol="1270" anchor="ctr" anchorCtr="0">
          <a:noAutofit/>
        </a:bodyPr>
        <a:lstStyle/>
        <a:p>
          <a:pPr marL="0" lvl="0" indent="0" algn="ctr" defTabSz="266700">
            <a:lnSpc>
              <a:spcPct val="90000"/>
            </a:lnSpc>
            <a:spcBef>
              <a:spcPct val="0"/>
            </a:spcBef>
            <a:spcAft>
              <a:spcPct val="35000"/>
            </a:spcAft>
            <a:buNone/>
          </a:pPr>
          <a:r>
            <a:rPr lang="en-US" sz="600" kern="1200" dirty="0"/>
            <a:t>Grow 15%</a:t>
          </a:r>
        </a:p>
      </dsp:txBody>
      <dsp:txXfrm>
        <a:off x="9250247" y="1537785"/>
        <a:ext cx="1667202" cy="19997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766613-AD49-4E10-B95F-C6F62684EB3F}">
      <dsp:nvSpPr>
        <dsp:cNvPr id="0" name=""/>
        <dsp:cNvSpPr/>
      </dsp:nvSpPr>
      <dsp:spPr>
        <a:xfrm rot="16200000">
          <a:off x="-75930" y="75930"/>
          <a:ext cx="3809803" cy="3657942"/>
        </a:xfrm>
        <a:prstGeom prst="flowChartManualOperation">
          <a:avLst/>
        </a:prstGeom>
        <a:solidFill>
          <a:schemeClr val="dk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96850" tIns="0" rIns="198397" bIns="0" numCol="1" spcCol="1270" anchor="t" anchorCtr="0">
          <a:noAutofit/>
        </a:bodyPr>
        <a:lstStyle/>
        <a:p>
          <a:pPr marL="0" lvl="0" indent="0" algn="l" defTabSz="1377950">
            <a:lnSpc>
              <a:spcPct val="90000"/>
            </a:lnSpc>
            <a:spcBef>
              <a:spcPct val="0"/>
            </a:spcBef>
            <a:spcAft>
              <a:spcPct val="35000"/>
            </a:spcAft>
            <a:buNone/>
          </a:pPr>
          <a:r>
            <a:rPr lang="en-US" sz="3100" kern="1200" dirty="0">
              <a:latin typeface="Roboto" panose="02000000000000000000" pitchFamily="2" charset="0"/>
              <a:ea typeface="Roboto" panose="02000000000000000000" pitchFamily="2" charset="0"/>
            </a:rPr>
            <a:t>Balance Sheet</a:t>
          </a:r>
        </a:p>
        <a:p>
          <a:pPr marL="228600" lvl="1" indent="-228600" algn="l" defTabSz="1066800">
            <a:lnSpc>
              <a:spcPct val="90000"/>
            </a:lnSpc>
            <a:spcBef>
              <a:spcPct val="0"/>
            </a:spcBef>
            <a:spcAft>
              <a:spcPct val="15000"/>
            </a:spcAft>
            <a:buChar char="•"/>
          </a:pPr>
          <a:r>
            <a:rPr lang="en-US" sz="2400" b="1" kern="1200" dirty="0">
              <a:latin typeface="Roboto" panose="02000000000000000000" pitchFamily="2" charset="0"/>
              <a:ea typeface="Roboto" panose="02000000000000000000" pitchFamily="2" charset="0"/>
            </a:rPr>
            <a:t>Financial Health</a:t>
          </a:r>
        </a:p>
        <a:p>
          <a:pPr marL="228600" lvl="1" indent="-228600" algn="l" defTabSz="1066800">
            <a:lnSpc>
              <a:spcPct val="90000"/>
            </a:lnSpc>
            <a:spcBef>
              <a:spcPct val="0"/>
            </a:spcBef>
            <a:spcAft>
              <a:spcPct val="15000"/>
            </a:spcAft>
            <a:buChar char="•"/>
          </a:pPr>
          <a:r>
            <a:rPr lang="en-US" sz="2400" kern="1200" dirty="0">
              <a:latin typeface="Roboto" panose="02000000000000000000" pitchFamily="2" charset="0"/>
              <a:ea typeface="Roboto" panose="02000000000000000000" pitchFamily="2" charset="0"/>
            </a:rPr>
            <a:t>What a company owes and owns</a:t>
          </a:r>
        </a:p>
      </dsp:txBody>
      <dsp:txXfrm rot="5400000">
        <a:off x="1" y="761960"/>
        <a:ext cx="3657942" cy="2285881"/>
      </dsp:txXfrm>
    </dsp:sp>
    <dsp:sp modelId="{3F76C101-7A29-4E73-9C12-B24694BC8E08}">
      <dsp:nvSpPr>
        <dsp:cNvPr id="0" name=""/>
        <dsp:cNvSpPr/>
      </dsp:nvSpPr>
      <dsp:spPr>
        <a:xfrm rot="16200000">
          <a:off x="3857765" y="75930"/>
          <a:ext cx="3809803" cy="3657942"/>
        </a:xfrm>
        <a:prstGeom prst="flowChartManualOperation">
          <a:avLst/>
        </a:prstGeom>
        <a:solidFill>
          <a:schemeClr val="dk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96850" tIns="0" rIns="198397" bIns="0" numCol="1" spcCol="1270" anchor="t" anchorCtr="0">
          <a:noAutofit/>
        </a:bodyPr>
        <a:lstStyle/>
        <a:p>
          <a:pPr marL="0" lvl="0" indent="0" algn="l" defTabSz="1377950">
            <a:lnSpc>
              <a:spcPct val="90000"/>
            </a:lnSpc>
            <a:spcBef>
              <a:spcPct val="0"/>
            </a:spcBef>
            <a:spcAft>
              <a:spcPct val="35000"/>
            </a:spcAft>
            <a:buNone/>
          </a:pPr>
          <a:r>
            <a:rPr lang="en-US" sz="3100" kern="1200" dirty="0">
              <a:latin typeface="Roboto" panose="02000000000000000000" pitchFamily="2" charset="0"/>
              <a:ea typeface="Roboto" panose="02000000000000000000" pitchFamily="2" charset="0"/>
            </a:rPr>
            <a:t>Income Statement</a:t>
          </a:r>
        </a:p>
        <a:p>
          <a:pPr marL="228600" lvl="1" indent="-228600" algn="l" defTabSz="1066800">
            <a:lnSpc>
              <a:spcPct val="90000"/>
            </a:lnSpc>
            <a:spcBef>
              <a:spcPct val="0"/>
            </a:spcBef>
            <a:spcAft>
              <a:spcPct val="15000"/>
            </a:spcAft>
            <a:buChar char="•"/>
          </a:pPr>
          <a:r>
            <a:rPr lang="en-US" sz="2400" b="1" kern="1200" dirty="0">
              <a:latin typeface="Roboto" panose="02000000000000000000" pitchFamily="2" charset="0"/>
              <a:ea typeface="Roboto" panose="02000000000000000000" pitchFamily="2" charset="0"/>
            </a:rPr>
            <a:t>Financial Performance</a:t>
          </a:r>
        </a:p>
        <a:p>
          <a:pPr marL="228600" lvl="1" indent="-228600" algn="l" defTabSz="1066800">
            <a:lnSpc>
              <a:spcPct val="90000"/>
            </a:lnSpc>
            <a:spcBef>
              <a:spcPct val="0"/>
            </a:spcBef>
            <a:spcAft>
              <a:spcPct val="15000"/>
            </a:spcAft>
            <a:buChar char="•"/>
          </a:pPr>
          <a:r>
            <a:rPr lang="en-US" sz="2400" kern="1200" dirty="0">
              <a:latin typeface="Roboto" panose="02000000000000000000" pitchFamily="2" charset="0"/>
              <a:ea typeface="Roboto" panose="02000000000000000000" pitchFamily="2" charset="0"/>
            </a:rPr>
            <a:t>Earnings through a period of time</a:t>
          </a:r>
        </a:p>
      </dsp:txBody>
      <dsp:txXfrm rot="5400000">
        <a:off x="3933696" y="761960"/>
        <a:ext cx="3657942" cy="2285881"/>
      </dsp:txXfrm>
    </dsp:sp>
    <dsp:sp modelId="{87FD3A71-86DA-4D6B-AF5C-CF6A6AB457A1}">
      <dsp:nvSpPr>
        <dsp:cNvPr id="0" name=""/>
        <dsp:cNvSpPr/>
      </dsp:nvSpPr>
      <dsp:spPr>
        <a:xfrm rot="16200000">
          <a:off x="7790053" y="75930"/>
          <a:ext cx="3809803" cy="3657942"/>
        </a:xfrm>
        <a:prstGeom prst="flowChartManualOperation">
          <a:avLst/>
        </a:prstGeom>
        <a:solidFill>
          <a:schemeClr val="dk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96850" tIns="0" rIns="198397" bIns="0" numCol="1" spcCol="1270" anchor="t" anchorCtr="0">
          <a:noAutofit/>
        </a:bodyPr>
        <a:lstStyle/>
        <a:p>
          <a:pPr marL="0" lvl="0" indent="0" algn="l" defTabSz="1377950">
            <a:lnSpc>
              <a:spcPct val="90000"/>
            </a:lnSpc>
            <a:spcBef>
              <a:spcPct val="0"/>
            </a:spcBef>
            <a:spcAft>
              <a:spcPct val="35000"/>
            </a:spcAft>
            <a:buNone/>
          </a:pPr>
          <a:r>
            <a:rPr lang="en-US" sz="3100" kern="1200" dirty="0">
              <a:latin typeface="Roboto" panose="02000000000000000000" pitchFamily="2" charset="0"/>
              <a:ea typeface="Roboto" panose="02000000000000000000" pitchFamily="2" charset="0"/>
            </a:rPr>
            <a:t>Cash Flow Statement</a:t>
          </a:r>
        </a:p>
        <a:p>
          <a:pPr marL="228600" lvl="1" indent="-228600" algn="l" defTabSz="1066800">
            <a:lnSpc>
              <a:spcPct val="90000"/>
            </a:lnSpc>
            <a:spcBef>
              <a:spcPct val="0"/>
            </a:spcBef>
            <a:spcAft>
              <a:spcPct val="15000"/>
            </a:spcAft>
            <a:buChar char="•"/>
          </a:pPr>
          <a:r>
            <a:rPr lang="en-US" sz="2400" b="1" kern="1200" dirty="0">
              <a:latin typeface="Roboto" panose="02000000000000000000" pitchFamily="2" charset="0"/>
              <a:ea typeface="Roboto" panose="02000000000000000000" pitchFamily="2" charset="0"/>
            </a:rPr>
            <a:t>Cash Management</a:t>
          </a:r>
        </a:p>
        <a:p>
          <a:pPr marL="228600" lvl="1" indent="-228600" algn="l" defTabSz="1066800">
            <a:lnSpc>
              <a:spcPct val="90000"/>
            </a:lnSpc>
            <a:spcBef>
              <a:spcPct val="0"/>
            </a:spcBef>
            <a:spcAft>
              <a:spcPct val="15000"/>
            </a:spcAft>
            <a:buChar char="•"/>
          </a:pPr>
          <a:r>
            <a:rPr lang="en-US" sz="2400" kern="1200" dirty="0">
              <a:latin typeface="Roboto" panose="02000000000000000000" pitchFamily="2" charset="0"/>
              <a:ea typeface="Roboto" panose="02000000000000000000" pitchFamily="2" charset="0"/>
            </a:rPr>
            <a:t>Cash Inflows and Outflows</a:t>
          </a:r>
        </a:p>
      </dsp:txBody>
      <dsp:txXfrm rot="5400000">
        <a:off x="7865984" y="761960"/>
        <a:ext cx="3657942" cy="2285881"/>
      </dsp:txXfrm>
    </dsp:sp>
  </dsp:spTree>
</dsp:drawing>
</file>

<file path=ppt/diagrams/layout1.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dirty="0"/>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8609E532-3F8F-45F8-A5B2-E66BE3CCA33F}" type="datetimeFigureOut">
              <a:rPr lang="en-US" smtClean="0"/>
              <a:t>1/17/2024</a:t>
            </a:fld>
            <a:endParaRPr lang="en-US" dirty="0"/>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2492" tIns="46246" rIns="92492" bIns="46246" rtlCol="0" anchor="ctr"/>
          <a:lstStyle/>
          <a:p>
            <a:endParaRPr lang="en-US" dirty="0"/>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11932C19-31E0-4F7C-8543-AC495E8FA56E}" type="slidenum">
              <a:rPr lang="en-US" smtClean="0"/>
              <a:t>‹#›</a:t>
            </a:fld>
            <a:endParaRPr lang="en-US" dirty="0"/>
          </a:p>
        </p:txBody>
      </p:sp>
    </p:spTree>
    <p:extLst>
      <p:ext uri="{BB962C8B-B14F-4D97-AF65-F5344CB8AC3E}">
        <p14:creationId xmlns:p14="http://schemas.microsoft.com/office/powerpoint/2010/main" val="37903903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a:t>
            </a:r>
            <a:r>
              <a:rPr lang="en-US" baseline="30000" dirty="0"/>
              <a:t>st</a:t>
            </a:r>
            <a:r>
              <a:rPr lang="en-US" dirty="0"/>
              <a:t> Addressable Slide briefed by the Evening’s Presenter.</a:t>
            </a:r>
          </a:p>
        </p:txBody>
      </p:sp>
      <p:sp>
        <p:nvSpPr>
          <p:cNvPr id="4" name="Slide Number Placeholder 3"/>
          <p:cNvSpPr>
            <a:spLocks noGrp="1"/>
          </p:cNvSpPr>
          <p:nvPr>
            <p:ph type="sldNum" sz="quarter" idx="5"/>
          </p:nvPr>
        </p:nvSpPr>
        <p:spPr/>
        <p:txBody>
          <a:bodyPr/>
          <a:lstStyle/>
          <a:p>
            <a:fld id="{11932C19-31E0-4F7C-8543-AC495E8FA56E}" type="slidenum">
              <a:rPr lang="en-US" smtClean="0"/>
              <a:t>1</a:t>
            </a:fld>
            <a:endParaRPr lang="en-US" dirty="0"/>
          </a:p>
        </p:txBody>
      </p:sp>
    </p:spTree>
    <p:extLst>
      <p:ext uri="{BB962C8B-B14F-4D97-AF65-F5344CB8AC3E}">
        <p14:creationId xmlns:p14="http://schemas.microsoft.com/office/powerpoint/2010/main" val="38731941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932C19-31E0-4F7C-8543-AC495E8FA56E}" type="slidenum">
              <a:rPr lang="en-US" smtClean="0"/>
              <a:t>16</a:t>
            </a:fld>
            <a:endParaRPr lang="en-US" dirty="0"/>
          </a:p>
        </p:txBody>
      </p:sp>
    </p:spTree>
    <p:extLst>
      <p:ext uri="{BB962C8B-B14F-4D97-AF65-F5344CB8AC3E}">
        <p14:creationId xmlns:p14="http://schemas.microsoft.com/office/powerpoint/2010/main" val="10654655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932C19-31E0-4F7C-8543-AC495E8FA56E}" type="slidenum">
              <a:rPr lang="en-US" smtClean="0"/>
              <a:t>19</a:t>
            </a:fld>
            <a:endParaRPr lang="en-US" dirty="0"/>
          </a:p>
        </p:txBody>
      </p:sp>
    </p:spTree>
    <p:extLst>
      <p:ext uri="{BB962C8B-B14F-4D97-AF65-F5344CB8AC3E}">
        <p14:creationId xmlns:p14="http://schemas.microsoft.com/office/powerpoint/2010/main" val="27349449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580C4E-F36C-1A51-C554-5840E4C0E2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B22AD6-4703-11F2-55BB-615370DF6C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893390-E0CE-A838-DCDC-C46C9FCDE34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4DB6691-00D0-386C-D84F-9091119FAD4B}"/>
              </a:ext>
            </a:extLst>
          </p:cNvPr>
          <p:cNvSpPr>
            <a:spLocks noGrp="1"/>
          </p:cNvSpPr>
          <p:nvPr>
            <p:ph type="sldNum" sz="quarter" idx="10"/>
          </p:nvPr>
        </p:nvSpPr>
        <p:spPr/>
        <p:txBody>
          <a:bodyPr/>
          <a:lstStyle/>
          <a:p>
            <a:fld id="{11932C19-31E0-4F7C-8543-AC495E8FA56E}" type="slidenum">
              <a:rPr lang="en-US" smtClean="0"/>
              <a:t>21</a:t>
            </a:fld>
            <a:endParaRPr lang="en-US" dirty="0"/>
          </a:p>
        </p:txBody>
      </p:sp>
    </p:spTree>
    <p:extLst>
      <p:ext uri="{BB962C8B-B14F-4D97-AF65-F5344CB8AC3E}">
        <p14:creationId xmlns:p14="http://schemas.microsoft.com/office/powerpoint/2010/main" val="14688011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932C19-31E0-4F7C-8543-AC495E8FA56E}" type="slidenum">
              <a:rPr lang="en-US" smtClean="0"/>
              <a:t>22</a:t>
            </a:fld>
            <a:endParaRPr lang="en-US" dirty="0"/>
          </a:p>
        </p:txBody>
      </p:sp>
    </p:spTree>
    <p:extLst>
      <p:ext uri="{BB962C8B-B14F-4D97-AF65-F5344CB8AC3E}">
        <p14:creationId xmlns:p14="http://schemas.microsoft.com/office/powerpoint/2010/main" val="7978099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932C19-31E0-4F7C-8543-AC495E8FA56E}" type="slidenum">
              <a:rPr lang="en-US" smtClean="0"/>
              <a:t>23</a:t>
            </a:fld>
            <a:endParaRPr lang="en-US" dirty="0"/>
          </a:p>
        </p:txBody>
      </p:sp>
    </p:spTree>
    <p:extLst>
      <p:ext uri="{BB962C8B-B14F-4D97-AF65-F5344CB8AC3E}">
        <p14:creationId xmlns:p14="http://schemas.microsoft.com/office/powerpoint/2010/main" val="12009216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932C19-31E0-4F7C-8543-AC495E8FA56E}" type="slidenum">
              <a:rPr lang="en-US" smtClean="0"/>
              <a:t>26</a:t>
            </a:fld>
            <a:endParaRPr lang="en-US" dirty="0"/>
          </a:p>
        </p:txBody>
      </p:sp>
    </p:spTree>
    <p:extLst>
      <p:ext uri="{BB962C8B-B14F-4D97-AF65-F5344CB8AC3E}">
        <p14:creationId xmlns:p14="http://schemas.microsoft.com/office/powerpoint/2010/main" val="34672366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932C19-31E0-4F7C-8543-AC495E8FA56E}" type="slidenum">
              <a:rPr lang="en-US" smtClean="0"/>
              <a:t>27</a:t>
            </a:fld>
            <a:endParaRPr lang="en-US" dirty="0"/>
          </a:p>
        </p:txBody>
      </p:sp>
    </p:spTree>
    <p:extLst>
      <p:ext uri="{BB962C8B-B14F-4D97-AF65-F5344CB8AC3E}">
        <p14:creationId xmlns:p14="http://schemas.microsoft.com/office/powerpoint/2010/main" val="21167335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932C19-31E0-4F7C-8543-AC495E8FA56E}" type="slidenum">
              <a:rPr lang="en-US" smtClean="0"/>
              <a:t>29</a:t>
            </a:fld>
            <a:endParaRPr lang="en-US" dirty="0"/>
          </a:p>
        </p:txBody>
      </p:sp>
    </p:spTree>
    <p:extLst>
      <p:ext uri="{BB962C8B-B14F-4D97-AF65-F5344CB8AC3E}">
        <p14:creationId xmlns:p14="http://schemas.microsoft.com/office/powerpoint/2010/main" val="7945199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932C19-31E0-4F7C-8543-AC495E8FA56E}" type="slidenum">
              <a:rPr lang="en-US" smtClean="0"/>
              <a:t>30</a:t>
            </a:fld>
            <a:endParaRPr lang="en-US" dirty="0"/>
          </a:p>
        </p:txBody>
      </p:sp>
    </p:spTree>
    <p:extLst>
      <p:ext uri="{BB962C8B-B14F-4D97-AF65-F5344CB8AC3E}">
        <p14:creationId xmlns:p14="http://schemas.microsoft.com/office/powerpoint/2010/main" val="40394795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932C19-31E0-4F7C-8543-AC495E8FA56E}" type="slidenum">
              <a:rPr lang="en-US" smtClean="0"/>
              <a:t>31</a:t>
            </a:fld>
            <a:endParaRPr lang="en-US" dirty="0"/>
          </a:p>
        </p:txBody>
      </p:sp>
    </p:spTree>
    <p:extLst>
      <p:ext uri="{BB962C8B-B14F-4D97-AF65-F5344CB8AC3E}">
        <p14:creationId xmlns:p14="http://schemas.microsoft.com/office/powerpoint/2010/main" val="20980962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Mandatory slide of the presenter’s Bio.  Presenter to craft as they see fit.  </a:t>
            </a:r>
          </a:p>
          <a:p>
            <a:endParaRPr lang="en-US" dirty="0"/>
          </a:p>
        </p:txBody>
      </p:sp>
      <p:sp>
        <p:nvSpPr>
          <p:cNvPr id="4" name="Slide Number Placeholder 3"/>
          <p:cNvSpPr>
            <a:spLocks noGrp="1"/>
          </p:cNvSpPr>
          <p:nvPr>
            <p:ph type="sldNum" sz="quarter" idx="5"/>
          </p:nvPr>
        </p:nvSpPr>
        <p:spPr/>
        <p:txBody>
          <a:bodyPr/>
          <a:lstStyle/>
          <a:p>
            <a:fld id="{11932C19-31E0-4F7C-8543-AC495E8FA56E}" type="slidenum">
              <a:rPr lang="en-US" smtClean="0"/>
              <a:t>2</a:t>
            </a:fld>
            <a:endParaRPr lang="en-US" dirty="0"/>
          </a:p>
        </p:txBody>
      </p:sp>
    </p:spTree>
    <p:extLst>
      <p:ext uri="{BB962C8B-B14F-4D97-AF65-F5344CB8AC3E}">
        <p14:creationId xmlns:p14="http://schemas.microsoft.com/office/powerpoint/2010/main" val="20093870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932C19-31E0-4F7C-8543-AC495E8FA56E}" type="slidenum">
              <a:rPr lang="en-US" smtClean="0"/>
              <a:t>32</a:t>
            </a:fld>
            <a:endParaRPr lang="en-US" dirty="0"/>
          </a:p>
        </p:txBody>
      </p:sp>
    </p:spTree>
    <p:extLst>
      <p:ext uri="{BB962C8B-B14F-4D97-AF65-F5344CB8AC3E}">
        <p14:creationId xmlns:p14="http://schemas.microsoft.com/office/powerpoint/2010/main" val="16302907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932C19-31E0-4F7C-8543-AC495E8FA56E}" type="slidenum">
              <a:rPr lang="en-US" smtClean="0"/>
              <a:t>35</a:t>
            </a:fld>
            <a:endParaRPr lang="en-US" dirty="0"/>
          </a:p>
        </p:txBody>
      </p:sp>
    </p:spTree>
    <p:extLst>
      <p:ext uri="{BB962C8B-B14F-4D97-AF65-F5344CB8AC3E}">
        <p14:creationId xmlns:p14="http://schemas.microsoft.com/office/powerpoint/2010/main" val="12301535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932C19-31E0-4F7C-8543-AC495E8FA56E}" type="slidenum">
              <a:rPr lang="en-US" smtClean="0"/>
              <a:t>37</a:t>
            </a:fld>
            <a:endParaRPr lang="en-US" dirty="0"/>
          </a:p>
        </p:txBody>
      </p:sp>
    </p:spTree>
    <p:extLst>
      <p:ext uri="{BB962C8B-B14F-4D97-AF65-F5344CB8AC3E}">
        <p14:creationId xmlns:p14="http://schemas.microsoft.com/office/powerpoint/2010/main" val="27459257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932C19-31E0-4F7C-8543-AC495E8FA56E}" type="slidenum">
              <a:rPr lang="en-US" smtClean="0"/>
              <a:t>38</a:t>
            </a:fld>
            <a:endParaRPr lang="en-US" dirty="0"/>
          </a:p>
        </p:txBody>
      </p:sp>
    </p:spTree>
    <p:extLst>
      <p:ext uri="{BB962C8B-B14F-4D97-AF65-F5344CB8AC3E}">
        <p14:creationId xmlns:p14="http://schemas.microsoft.com/office/powerpoint/2010/main" val="30405764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932C19-31E0-4F7C-8543-AC495E8FA56E}" type="slidenum">
              <a:rPr lang="en-US" smtClean="0"/>
              <a:t>40</a:t>
            </a:fld>
            <a:endParaRPr lang="en-US" dirty="0"/>
          </a:p>
        </p:txBody>
      </p:sp>
    </p:spTree>
    <p:extLst>
      <p:ext uri="{BB962C8B-B14F-4D97-AF65-F5344CB8AC3E}">
        <p14:creationId xmlns:p14="http://schemas.microsoft.com/office/powerpoint/2010/main" val="39650206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932C19-31E0-4F7C-8543-AC495E8FA56E}" type="slidenum">
              <a:rPr lang="en-US" smtClean="0"/>
              <a:t>41</a:t>
            </a:fld>
            <a:endParaRPr lang="en-US" dirty="0"/>
          </a:p>
        </p:txBody>
      </p:sp>
    </p:spTree>
    <p:extLst>
      <p:ext uri="{BB962C8B-B14F-4D97-AF65-F5344CB8AC3E}">
        <p14:creationId xmlns:p14="http://schemas.microsoft.com/office/powerpoint/2010/main" val="29099556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932C19-31E0-4F7C-8543-AC495E8FA56E}" type="slidenum">
              <a:rPr lang="en-US" smtClean="0"/>
              <a:t>42</a:t>
            </a:fld>
            <a:endParaRPr lang="en-US" dirty="0"/>
          </a:p>
        </p:txBody>
      </p:sp>
    </p:spTree>
    <p:extLst>
      <p:ext uri="{BB962C8B-B14F-4D97-AF65-F5344CB8AC3E}">
        <p14:creationId xmlns:p14="http://schemas.microsoft.com/office/powerpoint/2010/main" val="27995215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932C19-31E0-4F7C-8543-AC495E8FA56E}" type="slidenum">
              <a:rPr lang="en-US" smtClean="0"/>
              <a:t>43</a:t>
            </a:fld>
            <a:endParaRPr lang="en-US" dirty="0"/>
          </a:p>
        </p:txBody>
      </p:sp>
    </p:spTree>
    <p:extLst>
      <p:ext uri="{BB962C8B-B14F-4D97-AF65-F5344CB8AC3E}">
        <p14:creationId xmlns:p14="http://schemas.microsoft.com/office/powerpoint/2010/main" val="34678158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932C19-31E0-4F7C-8543-AC495E8FA56E}" type="slidenum">
              <a:rPr lang="en-US" smtClean="0"/>
              <a:t>44</a:t>
            </a:fld>
            <a:endParaRPr lang="en-US" dirty="0"/>
          </a:p>
        </p:txBody>
      </p:sp>
    </p:spTree>
    <p:extLst>
      <p:ext uri="{BB962C8B-B14F-4D97-AF65-F5344CB8AC3E}">
        <p14:creationId xmlns:p14="http://schemas.microsoft.com/office/powerpoint/2010/main" val="32677869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11932C19-31E0-4F7C-8543-AC495E8FA56E}" type="slidenum">
              <a:rPr lang="en-US" smtClean="0"/>
              <a:t>45</a:t>
            </a:fld>
            <a:endParaRPr lang="en-US" dirty="0"/>
          </a:p>
        </p:txBody>
      </p:sp>
    </p:spTree>
    <p:extLst>
      <p:ext uri="{BB962C8B-B14F-4D97-AF65-F5344CB8AC3E}">
        <p14:creationId xmlns:p14="http://schemas.microsoft.com/office/powerpoint/2010/main" val="863368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Mandatory slide of the presenter’s Bio.  Presenter to craft as they see fit.  </a:t>
            </a:r>
          </a:p>
          <a:p>
            <a:endParaRPr lang="en-US" dirty="0"/>
          </a:p>
        </p:txBody>
      </p:sp>
      <p:sp>
        <p:nvSpPr>
          <p:cNvPr id="4" name="Slide Number Placeholder 3"/>
          <p:cNvSpPr>
            <a:spLocks noGrp="1"/>
          </p:cNvSpPr>
          <p:nvPr>
            <p:ph type="sldNum" sz="quarter" idx="5"/>
          </p:nvPr>
        </p:nvSpPr>
        <p:spPr/>
        <p:txBody>
          <a:bodyPr/>
          <a:lstStyle/>
          <a:p>
            <a:fld id="{11932C19-31E0-4F7C-8543-AC495E8FA56E}" type="slidenum">
              <a:rPr lang="en-US" smtClean="0"/>
              <a:t>3</a:t>
            </a:fld>
            <a:endParaRPr lang="en-US" dirty="0"/>
          </a:p>
        </p:txBody>
      </p:sp>
    </p:spTree>
    <p:extLst>
      <p:ext uri="{BB962C8B-B14F-4D97-AF65-F5344CB8AC3E}">
        <p14:creationId xmlns:p14="http://schemas.microsoft.com/office/powerpoint/2010/main" val="29981511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932C19-31E0-4F7C-8543-AC495E8FA56E}" type="slidenum">
              <a:rPr lang="en-US" smtClean="0"/>
              <a:t>46</a:t>
            </a:fld>
            <a:endParaRPr lang="en-US" dirty="0"/>
          </a:p>
        </p:txBody>
      </p:sp>
    </p:spTree>
    <p:extLst>
      <p:ext uri="{BB962C8B-B14F-4D97-AF65-F5344CB8AC3E}">
        <p14:creationId xmlns:p14="http://schemas.microsoft.com/office/powerpoint/2010/main" val="1484018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932C19-31E0-4F7C-8543-AC495E8FA56E}" type="slidenum">
              <a:rPr lang="en-US" smtClean="0"/>
              <a:t>47</a:t>
            </a:fld>
            <a:endParaRPr lang="en-US" dirty="0"/>
          </a:p>
        </p:txBody>
      </p:sp>
    </p:spTree>
    <p:extLst>
      <p:ext uri="{BB962C8B-B14F-4D97-AF65-F5344CB8AC3E}">
        <p14:creationId xmlns:p14="http://schemas.microsoft.com/office/powerpoint/2010/main" val="21894003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932C19-31E0-4F7C-8543-AC495E8FA56E}" type="slidenum">
              <a:rPr lang="en-US" smtClean="0"/>
              <a:t>49</a:t>
            </a:fld>
            <a:endParaRPr lang="en-US" dirty="0"/>
          </a:p>
        </p:txBody>
      </p:sp>
    </p:spTree>
    <p:extLst>
      <p:ext uri="{BB962C8B-B14F-4D97-AF65-F5344CB8AC3E}">
        <p14:creationId xmlns:p14="http://schemas.microsoft.com/office/powerpoint/2010/main" val="819584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932C19-31E0-4F7C-8543-AC495E8FA56E}" type="slidenum">
              <a:rPr lang="en-US" smtClean="0"/>
              <a:t>50</a:t>
            </a:fld>
            <a:endParaRPr lang="en-US" dirty="0"/>
          </a:p>
        </p:txBody>
      </p:sp>
    </p:spTree>
    <p:extLst>
      <p:ext uri="{BB962C8B-B14F-4D97-AF65-F5344CB8AC3E}">
        <p14:creationId xmlns:p14="http://schemas.microsoft.com/office/powerpoint/2010/main" val="21362911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932C19-31E0-4F7C-8543-AC495E8FA56E}" type="slidenum">
              <a:rPr lang="en-US" smtClean="0"/>
              <a:t>51</a:t>
            </a:fld>
            <a:endParaRPr lang="en-US" dirty="0"/>
          </a:p>
        </p:txBody>
      </p:sp>
    </p:spTree>
    <p:extLst>
      <p:ext uri="{BB962C8B-B14F-4D97-AF65-F5344CB8AC3E}">
        <p14:creationId xmlns:p14="http://schemas.microsoft.com/office/powerpoint/2010/main" val="25711057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932C19-31E0-4F7C-8543-AC495E8FA56E}" type="slidenum">
              <a:rPr lang="en-US" smtClean="0"/>
              <a:t>52</a:t>
            </a:fld>
            <a:endParaRPr lang="en-US" dirty="0"/>
          </a:p>
        </p:txBody>
      </p:sp>
    </p:spTree>
    <p:extLst>
      <p:ext uri="{BB962C8B-B14F-4D97-AF65-F5344CB8AC3E}">
        <p14:creationId xmlns:p14="http://schemas.microsoft.com/office/powerpoint/2010/main" val="39940266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21BFBB-5CF1-A790-780C-37827AA33B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D2D3EF-A234-5085-9374-64C8FAA6E2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303173-F3BC-EA62-1EDD-5134678023B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5BD0D36-469C-CB10-417D-3AAF040CC454}"/>
              </a:ext>
            </a:extLst>
          </p:cNvPr>
          <p:cNvSpPr>
            <a:spLocks noGrp="1"/>
          </p:cNvSpPr>
          <p:nvPr>
            <p:ph type="sldNum" sz="quarter" idx="10"/>
          </p:nvPr>
        </p:nvSpPr>
        <p:spPr/>
        <p:txBody>
          <a:bodyPr/>
          <a:lstStyle/>
          <a:p>
            <a:fld id="{11932C19-31E0-4F7C-8543-AC495E8FA56E}" type="slidenum">
              <a:rPr lang="en-US" smtClean="0"/>
              <a:t>53</a:t>
            </a:fld>
            <a:endParaRPr lang="en-US" dirty="0"/>
          </a:p>
        </p:txBody>
      </p:sp>
    </p:spTree>
    <p:extLst>
      <p:ext uri="{BB962C8B-B14F-4D97-AF65-F5344CB8AC3E}">
        <p14:creationId xmlns:p14="http://schemas.microsoft.com/office/powerpoint/2010/main" val="37039950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932C19-31E0-4F7C-8543-AC495E8FA56E}" type="slidenum">
              <a:rPr lang="en-US" smtClean="0"/>
              <a:t>54</a:t>
            </a:fld>
            <a:endParaRPr lang="en-US" dirty="0"/>
          </a:p>
        </p:txBody>
      </p:sp>
    </p:spTree>
    <p:extLst>
      <p:ext uri="{BB962C8B-B14F-4D97-AF65-F5344CB8AC3E}">
        <p14:creationId xmlns:p14="http://schemas.microsoft.com/office/powerpoint/2010/main" val="42127818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932C19-31E0-4F7C-8543-AC495E8FA56E}" type="slidenum">
              <a:rPr lang="en-US" smtClean="0"/>
              <a:t>55</a:t>
            </a:fld>
            <a:endParaRPr lang="en-US" dirty="0"/>
          </a:p>
        </p:txBody>
      </p:sp>
    </p:spTree>
    <p:extLst>
      <p:ext uri="{BB962C8B-B14F-4D97-AF65-F5344CB8AC3E}">
        <p14:creationId xmlns:p14="http://schemas.microsoft.com/office/powerpoint/2010/main" val="26059467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932C19-31E0-4F7C-8543-AC495E8FA56E}" type="slidenum">
              <a:rPr lang="en-US" smtClean="0"/>
              <a:t>56</a:t>
            </a:fld>
            <a:endParaRPr lang="en-US" dirty="0"/>
          </a:p>
        </p:txBody>
      </p:sp>
    </p:spTree>
    <p:extLst>
      <p:ext uri="{BB962C8B-B14F-4D97-AF65-F5344CB8AC3E}">
        <p14:creationId xmlns:p14="http://schemas.microsoft.com/office/powerpoint/2010/main" val="25010631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Mandatory slide of the presenter’s Bio.  Presenter to craft as they see fit.  </a:t>
            </a:r>
          </a:p>
          <a:p>
            <a:endParaRPr lang="en-US" dirty="0"/>
          </a:p>
        </p:txBody>
      </p:sp>
      <p:sp>
        <p:nvSpPr>
          <p:cNvPr id="4" name="Slide Number Placeholder 3"/>
          <p:cNvSpPr>
            <a:spLocks noGrp="1"/>
          </p:cNvSpPr>
          <p:nvPr>
            <p:ph type="sldNum" sz="quarter" idx="5"/>
          </p:nvPr>
        </p:nvSpPr>
        <p:spPr/>
        <p:txBody>
          <a:bodyPr/>
          <a:lstStyle/>
          <a:p>
            <a:fld id="{11932C19-31E0-4F7C-8543-AC495E8FA56E}" type="slidenum">
              <a:rPr lang="en-US" smtClean="0"/>
              <a:t>4</a:t>
            </a:fld>
            <a:endParaRPr lang="en-US" dirty="0"/>
          </a:p>
        </p:txBody>
      </p:sp>
    </p:spTree>
    <p:extLst>
      <p:ext uri="{BB962C8B-B14F-4D97-AF65-F5344CB8AC3E}">
        <p14:creationId xmlns:p14="http://schemas.microsoft.com/office/powerpoint/2010/main" val="42560152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11932C19-31E0-4F7C-8543-AC495E8FA56E}" type="slidenum">
              <a:rPr lang="en-US" smtClean="0"/>
              <a:t>57</a:t>
            </a:fld>
            <a:endParaRPr lang="en-US" dirty="0"/>
          </a:p>
        </p:txBody>
      </p:sp>
    </p:spTree>
    <p:extLst>
      <p:ext uri="{BB962C8B-B14F-4D97-AF65-F5344CB8AC3E}">
        <p14:creationId xmlns:p14="http://schemas.microsoft.com/office/powerpoint/2010/main" val="19687561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11932C19-31E0-4F7C-8543-AC495E8FA56E}" type="slidenum">
              <a:rPr lang="en-US" smtClean="0"/>
              <a:t>58</a:t>
            </a:fld>
            <a:endParaRPr lang="en-US" dirty="0"/>
          </a:p>
        </p:txBody>
      </p:sp>
    </p:spTree>
    <p:extLst>
      <p:ext uri="{BB962C8B-B14F-4D97-AF65-F5344CB8AC3E}">
        <p14:creationId xmlns:p14="http://schemas.microsoft.com/office/powerpoint/2010/main" val="8602362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932C19-31E0-4F7C-8543-AC495E8FA56E}" type="slidenum">
              <a:rPr lang="en-US" smtClean="0"/>
              <a:t>59</a:t>
            </a:fld>
            <a:endParaRPr lang="en-US" dirty="0"/>
          </a:p>
        </p:txBody>
      </p:sp>
    </p:spTree>
    <p:extLst>
      <p:ext uri="{BB962C8B-B14F-4D97-AF65-F5344CB8AC3E}">
        <p14:creationId xmlns:p14="http://schemas.microsoft.com/office/powerpoint/2010/main" val="25987065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932C19-31E0-4F7C-8543-AC495E8FA56E}" type="slidenum">
              <a:rPr lang="en-US" smtClean="0"/>
              <a:t>60</a:t>
            </a:fld>
            <a:endParaRPr lang="en-US" dirty="0"/>
          </a:p>
        </p:txBody>
      </p:sp>
    </p:spTree>
    <p:extLst>
      <p:ext uri="{BB962C8B-B14F-4D97-AF65-F5344CB8AC3E}">
        <p14:creationId xmlns:p14="http://schemas.microsoft.com/office/powerpoint/2010/main" val="6822856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Mandatory slide for sources, references, end notes, links, etc.  Presenters should include any objective evidence as applicable.  </a:t>
            </a:r>
          </a:p>
          <a:p>
            <a:endParaRPr lang="en-US" dirty="0"/>
          </a:p>
        </p:txBody>
      </p:sp>
      <p:sp>
        <p:nvSpPr>
          <p:cNvPr id="4" name="Slide Number Placeholder 3"/>
          <p:cNvSpPr>
            <a:spLocks noGrp="1"/>
          </p:cNvSpPr>
          <p:nvPr>
            <p:ph type="sldNum" sz="quarter" idx="10"/>
          </p:nvPr>
        </p:nvSpPr>
        <p:spPr/>
        <p:txBody>
          <a:bodyPr/>
          <a:lstStyle/>
          <a:p>
            <a:fld id="{11932C19-31E0-4F7C-8543-AC495E8FA56E}" type="slidenum">
              <a:rPr lang="en-US" smtClean="0"/>
              <a:t>61</a:t>
            </a:fld>
            <a:endParaRPr lang="en-US" dirty="0"/>
          </a:p>
        </p:txBody>
      </p:sp>
    </p:spTree>
    <p:extLst>
      <p:ext uri="{BB962C8B-B14F-4D97-AF65-F5344CB8AC3E}">
        <p14:creationId xmlns:p14="http://schemas.microsoft.com/office/powerpoint/2010/main" val="14157561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Mandatory slide of the presenter’s Bio.  Presenter to craft as they see fit.  </a:t>
            </a:r>
          </a:p>
          <a:p>
            <a:endParaRPr lang="en-US" dirty="0"/>
          </a:p>
        </p:txBody>
      </p:sp>
      <p:sp>
        <p:nvSpPr>
          <p:cNvPr id="4" name="Slide Number Placeholder 3"/>
          <p:cNvSpPr>
            <a:spLocks noGrp="1"/>
          </p:cNvSpPr>
          <p:nvPr>
            <p:ph type="sldNum" sz="quarter" idx="5"/>
          </p:nvPr>
        </p:nvSpPr>
        <p:spPr/>
        <p:txBody>
          <a:bodyPr/>
          <a:lstStyle/>
          <a:p>
            <a:fld id="{11932C19-31E0-4F7C-8543-AC495E8FA56E}" type="slidenum">
              <a:rPr lang="en-US" smtClean="0"/>
              <a:t>5</a:t>
            </a:fld>
            <a:endParaRPr lang="en-US" dirty="0"/>
          </a:p>
        </p:txBody>
      </p:sp>
    </p:spTree>
    <p:extLst>
      <p:ext uri="{BB962C8B-B14F-4D97-AF65-F5344CB8AC3E}">
        <p14:creationId xmlns:p14="http://schemas.microsoft.com/office/powerpoint/2010/main" val="16068985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Mandatory slide of the presenter’s Bio.  Presenter to craft as they see fit.  </a:t>
            </a:r>
          </a:p>
          <a:p>
            <a:endParaRPr lang="en-US" dirty="0"/>
          </a:p>
        </p:txBody>
      </p:sp>
      <p:sp>
        <p:nvSpPr>
          <p:cNvPr id="4" name="Slide Number Placeholder 3"/>
          <p:cNvSpPr>
            <a:spLocks noGrp="1"/>
          </p:cNvSpPr>
          <p:nvPr>
            <p:ph type="sldNum" sz="quarter" idx="5"/>
          </p:nvPr>
        </p:nvSpPr>
        <p:spPr/>
        <p:txBody>
          <a:bodyPr/>
          <a:lstStyle/>
          <a:p>
            <a:fld id="{11932C19-31E0-4F7C-8543-AC495E8FA56E}" type="slidenum">
              <a:rPr lang="en-US" smtClean="0"/>
              <a:t>6</a:t>
            </a:fld>
            <a:endParaRPr lang="en-US" dirty="0"/>
          </a:p>
        </p:txBody>
      </p:sp>
    </p:spTree>
    <p:extLst>
      <p:ext uri="{BB962C8B-B14F-4D97-AF65-F5344CB8AC3E}">
        <p14:creationId xmlns:p14="http://schemas.microsoft.com/office/powerpoint/2010/main" val="29874662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932C19-31E0-4F7C-8543-AC495E8FA56E}" type="slidenum">
              <a:rPr lang="en-US" smtClean="0"/>
              <a:t>7</a:t>
            </a:fld>
            <a:endParaRPr lang="en-US" dirty="0"/>
          </a:p>
        </p:txBody>
      </p:sp>
    </p:spTree>
    <p:extLst>
      <p:ext uri="{BB962C8B-B14F-4D97-AF65-F5344CB8AC3E}">
        <p14:creationId xmlns:p14="http://schemas.microsoft.com/office/powerpoint/2010/main" val="16929509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932C19-31E0-4F7C-8543-AC495E8FA56E}" type="slidenum">
              <a:rPr lang="en-US" smtClean="0"/>
              <a:t>8</a:t>
            </a:fld>
            <a:endParaRPr lang="en-US" dirty="0"/>
          </a:p>
        </p:txBody>
      </p:sp>
    </p:spTree>
    <p:extLst>
      <p:ext uri="{BB962C8B-B14F-4D97-AF65-F5344CB8AC3E}">
        <p14:creationId xmlns:p14="http://schemas.microsoft.com/office/powerpoint/2010/main" val="41150843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932C19-31E0-4F7C-8543-AC495E8FA56E}" type="slidenum">
              <a:rPr lang="en-US" smtClean="0"/>
              <a:t>12</a:t>
            </a:fld>
            <a:endParaRPr lang="en-US" dirty="0"/>
          </a:p>
        </p:txBody>
      </p:sp>
    </p:spTree>
    <p:extLst>
      <p:ext uri="{BB962C8B-B14F-4D97-AF65-F5344CB8AC3E}">
        <p14:creationId xmlns:p14="http://schemas.microsoft.com/office/powerpoint/2010/main" val="37784411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tel:703-559-4433"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hyperlink" Target="tel:703-559-4433"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tel:703-559-4433" TargetMode="External"/><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hyperlink" Target="tel:703-559-4433" TargetMode="External"/><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hyperlink" Target="tel:703-559-4433" TargetMode="External"/><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tel:703-559-4433" TargetMode="External"/><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hyperlink" Target="tel:703-559-4433" TargetMode="External"/><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hyperlink" Target="tel:703-559-4433" TargetMode="External"/><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hyperlink" Target="tel:703-559-4433" TargetMode="External"/><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CCD77FAA-CC40-A348-B5D9-86F3CC4409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093068" y="2338085"/>
            <a:ext cx="9057929" cy="2158189"/>
          </a:xfrm>
        </p:spPr>
        <p:txBody>
          <a:bodyPr anchor="t">
            <a:normAutofit/>
          </a:bodyPr>
          <a:lstStyle>
            <a:lvl1pPr algn="l">
              <a:lnSpc>
                <a:spcPts val="5200"/>
              </a:lnSpc>
              <a:defRPr sz="4800" spc="-50" baseline="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180301" y="1555632"/>
            <a:ext cx="10058400" cy="1143000"/>
          </a:xfrm>
        </p:spPr>
        <p:txBody>
          <a:bodyPr lIns="91440" rIns="91440">
            <a:normAutofit/>
          </a:bodyPr>
          <a:lstStyle>
            <a:lvl1pPr marL="0" indent="0" algn="l">
              <a:buNone/>
              <a:defRPr sz="2400" b="1" i="0" cap="all" spc="0" baseline="0">
                <a:solidFill>
                  <a:schemeClr val="bg1"/>
                </a:solidFill>
                <a:latin typeface="Antonio" panose="02000503000000000000" pitchFamily="2" charset="77"/>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6" name="TextBox 5">
            <a:extLst>
              <a:ext uri="{FF2B5EF4-FFF2-40B4-BE49-F238E27FC236}">
                <a16:creationId xmlns:a16="http://schemas.microsoft.com/office/drawing/2014/main" id="{FE417ABB-9801-43AD-BA85-D4A7D19B7434}"/>
              </a:ext>
            </a:extLst>
          </p:cNvPr>
          <p:cNvSpPr txBox="1"/>
          <p:nvPr userDrawn="1"/>
        </p:nvSpPr>
        <p:spPr>
          <a:xfrm>
            <a:off x="0" y="6582641"/>
            <a:ext cx="2493733"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b="0" i="0" u="none" strike="noStrike" dirty="0">
                <a:solidFill>
                  <a:schemeClr val="bg1"/>
                </a:solidFill>
                <a:effectLst/>
                <a:latin typeface="roboto-thin"/>
              </a:rPr>
              <a:t>© 2021 by CFO Rising - </a:t>
            </a:r>
            <a:r>
              <a:rPr lang="en-US" sz="700" b="0" i="0" u="none" strike="noStrike" dirty="0">
                <a:solidFill>
                  <a:schemeClr val="bg1"/>
                </a:solidFill>
                <a:effectLst/>
                <a:latin typeface="roboto-thin"/>
                <a:hlinkClick r:id="rId3">
                  <a:extLst>
                    <a:ext uri="{A12FA001-AC4F-418D-AE19-62706E023703}">
                      <ahyp:hlinkClr xmlns:ahyp="http://schemas.microsoft.com/office/drawing/2018/hyperlinkcolor" val="tx"/>
                    </a:ext>
                  </a:extLst>
                </a:hlinkClick>
              </a:rPr>
              <a:t>703-559-4433 | info@cforising.org</a:t>
            </a:r>
            <a:endParaRPr lang="en-US" sz="700" b="0" dirty="0">
              <a:solidFill>
                <a:schemeClr val="bg1"/>
              </a:solidFill>
              <a:latin typeface="roboto-thin"/>
            </a:endParaRPr>
          </a:p>
          <a:p>
            <a:endParaRPr lang="en-US" sz="700" b="0" dirty="0">
              <a:latin typeface="roboto-thin"/>
            </a:endParaRPr>
          </a:p>
        </p:txBody>
      </p:sp>
    </p:spTree>
    <p:extLst>
      <p:ext uri="{BB962C8B-B14F-4D97-AF65-F5344CB8AC3E}">
        <p14:creationId xmlns:p14="http://schemas.microsoft.com/office/powerpoint/2010/main" val="1090206723"/>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B66A45A0-4AD1-4694-A07F-B3BA13B983E2}" type="slidenum">
              <a:rPr lang="en-US" smtClean="0"/>
              <a:t>‹#›</a:t>
            </a:fld>
            <a:endParaRPr lang="en-US" dirty="0"/>
          </a:p>
        </p:txBody>
      </p:sp>
    </p:spTree>
    <p:extLst>
      <p:ext uri="{BB962C8B-B14F-4D97-AF65-F5344CB8AC3E}">
        <p14:creationId xmlns:p14="http://schemas.microsoft.com/office/powerpoint/2010/main" val="4113865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B66A45A0-4AD1-4694-A07F-B3BA13B983E2}" type="slidenum">
              <a:rPr lang="en-US" smtClean="0"/>
              <a:t>‹#›</a:t>
            </a:fld>
            <a:endParaRPr lang="en-US" dirty="0"/>
          </a:p>
        </p:txBody>
      </p:sp>
    </p:spTree>
    <p:extLst>
      <p:ext uri="{BB962C8B-B14F-4D97-AF65-F5344CB8AC3E}">
        <p14:creationId xmlns:p14="http://schemas.microsoft.com/office/powerpoint/2010/main" val="42785371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E0968B-3B4D-F840-A583-643A0EF4DE03}"/>
              </a:ext>
            </a:extLst>
          </p:cNvPr>
          <p:cNvSpPr/>
          <p:nvPr userDrawn="1"/>
        </p:nvSpPr>
        <p:spPr>
          <a:xfrm>
            <a:off x="0" y="6177410"/>
            <a:ext cx="12192000" cy="680590"/>
          </a:xfrm>
          <a:prstGeom prst="rect">
            <a:avLst/>
          </a:prstGeom>
          <a:solidFill>
            <a:srgbClr val="0743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9DA0E300-82C3-45F7-AB6B-BD20CB9CAC53}"/>
              </a:ext>
            </a:extLst>
          </p:cNvPr>
          <p:cNvSpPr txBox="1"/>
          <p:nvPr userDrawn="1"/>
        </p:nvSpPr>
        <p:spPr>
          <a:xfrm>
            <a:off x="9418766" y="6654925"/>
            <a:ext cx="2576861"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b="0" i="0" u="none" strike="noStrike" dirty="0">
                <a:solidFill>
                  <a:schemeClr val="bg1"/>
                </a:solidFill>
                <a:effectLst/>
                <a:latin typeface="roboto-thin"/>
              </a:rPr>
              <a:t>© 2021 by CFO Rising - </a:t>
            </a:r>
            <a:r>
              <a:rPr lang="en-US" sz="700" b="0" i="0" u="none" strike="noStrike" dirty="0">
                <a:solidFill>
                  <a:schemeClr val="bg1"/>
                </a:solidFill>
                <a:effectLst/>
                <a:latin typeface="roboto-thin"/>
                <a:hlinkClick r:id="rId2">
                  <a:extLst>
                    <a:ext uri="{A12FA001-AC4F-418D-AE19-62706E023703}">
                      <ahyp:hlinkClr xmlns:ahyp="http://schemas.microsoft.com/office/drawing/2018/hyperlinkcolor" val="tx"/>
                    </a:ext>
                  </a:extLst>
                </a:hlinkClick>
              </a:rPr>
              <a:t>703-559-4433 | info@cforising.org</a:t>
            </a:r>
            <a:endParaRPr lang="en-US" sz="700" b="0" dirty="0">
              <a:solidFill>
                <a:schemeClr val="bg1"/>
              </a:solidFill>
              <a:latin typeface="roboto-thin"/>
            </a:endParaRPr>
          </a:p>
          <a:p>
            <a:endParaRPr lang="en-US" sz="700" b="0" dirty="0">
              <a:latin typeface="roboto-thin"/>
            </a:endParaRPr>
          </a:p>
        </p:txBody>
      </p:sp>
    </p:spTree>
    <p:extLst>
      <p:ext uri="{BB962C8B-B14F-4D97-AF65-F5344CB8AC3E}">
        <p14:creationId xmlns:p14="http://schemas.microsoft.com/office/powerpoint/2010/main" val="21448972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8AC08DB4-F441-3D4C-B5F8-D4CA62638472}"/>
              </a:ext>
            </a:extLst>
          </p:cNvPr>
          <p:cNvSpPr/>
          <p:nvPr userDrawn="1"/>
        </p:nvSpPr>
        <p:spPr>
          <a:xfrm flipH="1">
            <a:off x="4120587" y="6174123"/>
            <a:ext cx="8071410" cy="683877"/>
          </a:xfrm>
          <a:prstGeom prst="rtTriangle">
            <a:avLst/>
          </a:prstGeom>
          <a:solidFill>
            <a:srgbClr val="0743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800" dirty="0">
              <a:solidFill>
                <a:schemeClr val="bg1"/>
              </a:solidFill>
            </a:endParaRPr>
          </a:p>
        </p:txBody>
      </p:sp>
      <p:pic>
        <p:nvPicPr>
          <p:cNvPr id="8" name="Picture 7">
            <a:extLst>
              <a:ext uri="{FF2B5EF4-FFF2-40B4-BE49-F238E27FC236}">
                <a16:creationId xmlns:a16="http://schemas.microsoft.com/office/drawing/2014/main" id="{6524FB34-7C03-A249-86E3-654B54063A8D}"/>
              </a:ext>
            </a:extLst>
          </p:cNvPr>
          <p:cNvPicPr>
            <a:picLocks noChangeAspect="1"/>
          </p:cNvPicPr>
          <p:nvPr userDrawn="1"/>
        </p:nvPicPr>
        <p:blipFill>
          <a:blip r:embed="rId2"/>
          <a:stretch>
            <a:fillRect/>
          </a:stretch>
        </p:blipFill>
        <p:spPr>
          <a:xfrm>
            <a:off x="11118031" y="6516061"/>
            <a:ext cx="634158" cy="146990"/>
          </a:xfrm>
          <a:prstGeom prst="rect">
            <a:avLst/>
          </a:prstGeom>
          <a:noFill/>
        </p:spPr>
      </p:pic>
      <p:sp>
        <p:nvSpPr>
          <p:cNvPr id="2" name="Title 1"/>
          <p:cNvSpPr>
            <a:spLocks noGrp="1"/>
          </p:cNvSpPr>
          <p:nvPr>
            <p:ph type="title"/>
          </p:nvPr>
        </p:nvSpPr>
        <p:spPr/>
        <p:txBody>
          <a:bodyPr/>
          <a:lstStyle>
            <a:lvl1pPr marL="0">
              <a:defRPr>
                <a:solidFill>
                  <a:schemeClr val="accent2"/>
                </a:solidFill>
              </a:defRPr>
            </a:lvl1pPr>
          </a:lstStyle>
          <a:p>
            <a:r>
              <a:rPr lang="en-US"/>
              <a:t>Click to edit Master title style</a:t>
            </a:r>
            <a:endParaRPr lang="en-US" dirty="0"/>
          </a:p>
        </p:txBody>
      </p:sp>
      <p:sp>
        <p:nvSpPr>
          <p:cNvPr id="3" name="Content Placeholder 2"/>
          <p:cNvSpPr>
            <a:spLocks noGrp="1"/>
          </p:cNvSpPr>
          <p:nvPr>
            <p:ph idx="1"/>
          </p:nvPr>
        </p:nvSpPr>
        <p:spPr>
          <a:xfrm>
            <a:off x="731521" y="1670446"/>
            <a:ext cx="10426474" cy="4023360"/>
          </a:xfrm>
        </p:spPr>
        <p:txBody>
          <a:bodyPr/>
          <a:lstStyle>
            <a:lvl4pPr marL="91440" indent="0">
              <a:spcBef>
                <a:spcPts val="1200"/>
              </a:spcBef>
              <a:spcAft>
                <a:spcPts val="200"/>
              </a:spcAft>
              <a:buNone/>
              <a:defRPr sz="2000" b="1" i="0">
                <a:solidFill>
                  <a:srgbClr val="074356"/>
                </a:solidFill>
                <a:latin typeface="Roboto" panose="02000000000000000000" pitchFamily="2" charset="0"/>
                <a:ea typeface="Roboto" panose="02000000000000000000" pitchFamily="2" charset="0"/>
              </a:defRPr>
            </a:lvl4pPr>
            <a:lvl5pPr marL="91440" indent="0">
              <a:spcBef>
                <a:spcPts val="300"/>
              </a:spcBef>
              <a:buNone/>
              <a:defRPr b="1" i="0">
                <a:solidFill>
                  <a:srgbClr val="F7931D"/>
                </a:solidFill>
                <a:latin typeface="Antonio" panose="02000503000000000000"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1808069" y="6414488"/>
            <a:ext cx="1312025" cy="365125"/>
          </a:xfrm>
        </p:spPr>
        <p:txBody>
          <a:bodyPr/>
          <a:lstStyle>
            <a:lvl1pPr algn="l">
              <a:defRPr sz="1100" b="0" i="0">
                <a:latin typeface="Antonio Light" panose="02000303000000000000" pitchFamily="2" charset="77"/>
                <a:ea typeface="Roboto" panose="02000000000000000000" pitchFamily="2" charset="0"/>
              </a:defRPr>
            </a:lvl1pPr>
          </a:lstStyle>
          <a:p>
            <a:fld id="{B66A45A0-4AD1-4694-A07F-B3BA13B983E2}" type="slidenum">
              <a:rPr lang="en-US" smtClean="0"/>
              <a:pPr/>
              <a:t>‹#›</a:t>
            </a:fld>
            <a:endParaRPr lang="en-US" sz="1100" dirty="0"/>
          </a:p>
        </p:txBody>
      </p:sp>
      <p:sp>
        <p:nvSpPr>
          <p:cNvPr id="4" name="TextBox 3">
            <a:extLst>
              <a:ext uri="{FF2B5EF4-FFF2-40B4-BE49-F238E27FC236}">
                <a16:creationId xmlns:a16="http://schemas.microsoft.com/office/drawing/2014/main" id="{EE8F5C6A-3316-4FA1-91C8-2BC4C9541BE1}"/>
              </a:ext>
            </a:extLst>
          </p:cNvPr>
          <p:cNvSpPr txBox="1"/>
          <p:nvPr userDrawn="1"/>
        </p:nvSpPr>
        <p:spPr>
          <a:xfrm>
            <a:off x="9418766" y="6647697"/>
            <a:ext cx="3776504"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b="0" i="0" u="none" strike="noStrike" dirty="0">
                <a:solidFill>
                  <a:schemeClr val="bg1"/>
                </a:solidFill>
                <a:effectLst/>
                <a:latin typeface="roboto-thin"/>
              </a:rPr>
              <a:t>© 2021 by CFO Rising - </a:t>
            </a:r>
            <a:r>
              <a:rPr lang="en-US" sz="700" b="0" i="0" u="none" strike="noStrike" dirty="0">
                <a:solidFill>
                  <a:schemeClr val="bg1"/>
                </a:solidFill>
                <a:effectLst/>
                <a:latin typeface="roboto-thin"/>
                <a:hlinkClick r:id="rId3">
                  <a:extLst>
                    <a:ext uri="{A12FA001-AC4F-418D-AE19-62706E023703}">
                      <ahyp:hlinkClr xmlns:ahyp="http://schemas.microsoft.com/office/drawing/2018/hyperlinkcolor" val="tx"/>
                    </a:ext>
                  </a:extLst>
                </a:hlinkClick>
              </a:rPr>
              <a:t>703-559-4433 | info@cforising.org</a:t>
            </a:r>
            <a:endParaRPr lang="en-US" sz="700" b="0" dirty="0">
              <a:solidFill>
                <a:schemeClr val="bg1"/>
              </a:solidFill>
              <a:latin typeface="roboto-thin"/>
            </a:endParaRPr>
          </a:p>
          <a:p>
            <a:endParaRPr lang="en-US" sz="700" b="0" dirty="0">
              <a:latin typeface="roboto-thin"/>
            </a:endParaRPr>
          </a:p>
        </p:txBody>
      </p:sp>
    </p:spTree>
    <p:extLst>
      <p:ext uri="{BB962C8B-B14F-4D97-AF65-F5344CB8AC3E}">
        <p14:creationId xmlns:p14="http://schemas.microsoft.com/office/powerpoint/2010/main" val="4037988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01734BF-C224-A545-822F-E81B44972259}"/>
              </a:ext>
            </a:extLst>
          </p:cNvPr>
          <p:cNvSpPr/>
          <p:nvPr userDrawn="1"/>
        </p:nvSpPr>
        <p:spPr>
          <a:xfrm>
            <a:off x="8641080" y="0"/>
            <a:ext cx="3550920" cy="687137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ight Triangle 6">
            <a:extLst>
              <a:ext uri="{FF2B5EF4-FFF2-40B4-BE49-F238E27FC236}">
                <a16:creationId xmlns:a16="http://schemas.microsoft.com/office/drawing/2014/main" id="{8AC08DB4-F441-3D4C-B5F8-D4CA62638472}"/>
              </a:ext>
            </a:extLst>
          </p:cNvPr>
          <p:cNvSpPr/>
          <p:nvPr userDrawn="1"/>
        </p:nvSpPr>
        <p:spPr>
          <a:xfrm flipH="1">
            <a:off x="4120587" y="6174123"/>
            <a:ext cx="8071410" cy="683877"/>
          </a:xfrm>
          <a:prstGeom prst="rtTriangle">
            <a:avLst/>
          </a:prstGeom>
          <a:solidFill>
            <a:srgbClr val="0743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6524FB34-7C03-A249-86E3-654B54063A8D}"/>
              </a:ext>
            </a:extLst>
          </p:cNvPr>
          <p:cNvPicPr>
            <a:picLocks noChangeAspect="1"/>
          </p:cNvPicPr>
          <p:nvPr userDrawn="1"/>
        </p:nvPicPr>
        <p:blipFill>
          <a:blip r:embed="rId2"/>
          <a:stretch>
            <a:fillRect/>
          </a:stretch>
        </p:blipFill>
        <p:spPr>
          <a:xfrm>
            <a:off x="11118031" y="6516061"/>
            <a:ext cx="634158" cy="146990"/>
          </a:xfrm>
          <a:prstGeom prst="rect">
            <a:avLst/>
          </a:prstGeom>
          <a:noFill/>
        </p:spPr>
      </p:pic>
      <p:sp>
        <p:nvSpPr>
          <p:cNvPr id="2" name="Title 1"/>
          <p:cNvSpPr>
            <a:spLocks noGrp="1"/>
          </p:cNvSpPr>
          <p:nvPr>
            <p:ph type="title"/>
          </p:nvPr>
        </p:nvSpPr>
        <p:spPr/>
        <p:txBody>
          <a:bodyPr/>
          <a:lstStyle>
            <a:lvl1pPr marL="0">
              <a:defRPr>
                <a:solidFill>
                  <a:schemeClr val="accent2"/>
                </a:solidFill>
              </a:defRPr>
            </a:lvl1pPr>
          </a:lstStyle>
          <a:p>
            <a:r>
              <a:rPr lang="en-US"/>
              <a:t>Click to edit Master title style</a:t>
            </a:r>
            <a:endParaRPr lang="en-US" dirty="0"/>
          </a:p>
        </p:txBody>
      </p:sp>
      <p:sp>
        <p:nvSpPr>
          <p:cNvPr id="3" name="Content Placeholder 2"/>
          <p:cNvSpPr>
            <a:spLocks noGrp="1"/>
          </p:cNvSpPr>
          <p:nvPr>
            <p:ph idx="1"/>
          </p:nvPr>
        </p:nvSpPr>
        <p:spPr>
          <a:xfrm>
            <a:off x="731521" y="1670446"/>
            <a:ext cx="5650991" cy="4023360"/>
          </a:xfrm>
        </p:spPr>
        <p:txBody>
          <a:bodyPr/>
          <a:lstStyle>
            <a:lvl1pPr>
              <a:defRPr sz="1600"/>
            </a:lvl1pPr>
            <a:lvl2pPr>
              <a:defRPr sz="1600"/>
            </a:lvl2pPr>
            <a:lvl4pPr marL="91440" indent="0">
              <a:spcBef>
                <a:spcPts val="1200"/>
              </a:spcBef>
              <a:spcAft>
                <a:spcPts val="200"/>
              </a:spcAft>
              <a:buNone/>
              <a:defRPr sz="2000" b="1" i="0">
                <a:solidFill>
                  <a:srgbClr val="074356"/>
                </a:solidFill>
                <a:latin typeface="Roboto" panose="02000000000000000000" pitchFamily="2" charset="0"/>
                <a:ea typeface="Roboto" panose="02000000000000000000" pitchFamily="2" charset="0"/>
              </a:defRPr>
            </a:lvl4pPr>
            <a:lvl5pPr marL="91440" indent="0">
              <a:spcBef>
                <a:spcPts val="300"/>
              </a:spcBef>
              <a:buNone/>
              <a:defRPr b="1" i="0">
                <a:solidFill>
                  <a:srgbClr val="F7931D"/>
                </a:solidFill>
                <a:latin typeface="Antonio" panose="02000503000000000000"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1808069" y="6414488"/>
            <a:ext cx="1312025" cy="365125"/>
          </a:xfrm>
        </p:spPr>
        <p:txBody>
          <a:bodyPr/>
          <a:lstStyle>
            <a:lvl1pPr algn="l">
              <a:defRPr sz="1100" b="0" i="0">
                <a:latin typeface="Antonio Light" panose="02000303000000000000" pitchFamily="2" charset="77"/>
                <a:ea typeface="Roboto" panose="02000000000000000000" pitchFamily="2" charset="0"/>
              </a:defRPr>
            </a:lvl1pPr>
          </a:lstStyle>
          <a:p>
            <a:fld id="{B66A45A0-4AD1-4694-A07F-B3BA13B983E2}" type="slidenum">
              <a:rPr lang="en-US" smtClean="0"/>
              <a:pPr/>
              <a:t>‹#›</a:t>
            </a:fld>
            <a:endParaRPr lang="en-US" sz="1100" dirty="0"/>
          </a:p>
        </p:txBody>
      </p:sp>
      <p:sp>
        <p:nvSpPr>
          <p:cNvPr id="11" name="TextBox 10">
            <a:extLst>
              <a:ext uri="{FF2B5EF4-FFF2-40B4-BE49-F238E27FC236}">
                <a16:creationId xmlns:a16="http://schemas.microsoft.com/office/drawing/2014/main" id="{BB846B01-F2CA-4052-9C3E-DB98811D3652}"/>
              </a:ext>
            </a:extLst>
          </p:cNvPr>
          <p:cNvSpPr txBox="1"/>
          <p:nvPr userDrawn="1"/>
        </p:nvSpPr>
        <p:spPr>
          <a:xfrm>
            <a:off x="9418766" y="6647697"/>
            <a:ext cx="2576861"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b="0" i="0" u="none" strike="noStrike" dirty="0">
                <a:solidFill>
                  <a:schemeClr val="bg1"/>
                </a:solidFill>
                <a:effectLst/>
                <a:latin typeface="roboto-thin"/>
              </a:rPr>
              <a:t>© 2021 by CFO Rising - </a:t>
            </a:r>
            <a:r>
              <a:rPr lang="en-US" sz="700" b="0" i="0" u="none" strike="noStrike" dirty="0">
                <a:solidFill>
                  <a:schemeClr val="bg1"/>
                </a:solidFill>
                <a:effectLst/>
                <a:latin typeface="roboto-thin"/>
                <a:hlinkClick r:id="rId3">
                  <a:extLst>
                    <a:ext uri="{A12FA001-AC4F-418D-AE19-62706E023703}">
                      <ahyp:hlinkClr xmlns:ahyp="http://schemas.microsoft.com/office/drawing/2018/hyperlinkcolor" val="tx"/>
                    </a:ext>
                  </a:extLst>
                </a:hlinkClick>
              </a:rPr>
              <a:t>703-559-4433 | info@cforising.org</a:t>
            </a:r>
            <a:endParaRPr lang="en-US" sz="700" b="0" dirty="0">
              <a:solidFill>
                <a:schemeClr val="bg1"/>
              </a:solidFill>
              <a:latin typeface="roboto-thin"/>
            </a:endParaRPr>
          </a:p>
          <a:p>
            <a:endParaRPr lang="en-US" sz="700" b="0" dirty="0">
              <a:latin typeface="roboto-thin"/>
            </a:endParaRPr>
          </a:p>
        </p:txBody>
      </p:sp>
    </p:spTree>
    <p:extLst>
      <p:ext uri="{BB962C8B-B14F-4D97-AF65-F5344CB8AC3E}">
        <p14:creationId xmlns:p14="http://schemas.microsoft.com/office/powerpoint/2010/main" val="8495667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01734BF-C224-A545-822F-E81B44972259}"/>
              </a:ext>
            </a:extLst>
          </p:cNvPr>
          <p:cNvSpPr/>
          <p:nvPr userDrawn="1"/>
        </p:nvSpPr>
        <p:spPr>
          <a:xfrm>
            <a:off x="0" y="2944906"/>
            <a:ext cx="12192000" cy="3926463"/>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ight Triangle 6">
            <a:extLst>
              <a:ext uri="{FF2B5EF4-FFF2-40B4-BE49-F238E27FC236}">
                <a16:creationId xmlns:a16="http://schemas.microsoft.com/office/drawing/2014/main" id="{8AC08DB4-F441-3D4C-B5F8-D4CA62638472}"/>
              </a:ext>
            </a:extLst>
          </p:cNvPr>
          <p:cNvSpPr/>
          <p:nvPr userDrawn="1"/>
        </p:nvSpPr>
        <p:spPr>
          <a:xfrm flipH="1">
            <a:off x="4120587" y="6174123"/>
            <a:ext cx="8071410" cy="683877"/>
          </a:xfrm>
          <a:prstGeom prst="rtTriangle">
            <a:avLst/>
          </a:prstGeom>
          <a:solidFill>
            <a:srgbClr val="0743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6524FB34-7C03-A249-86E3-654B54063A8D}"/>
              </a:ext>
            </a:extLst>
          </p:cNvPr>
          <p:cNvPicPr>
            <a:picLocks noChangeAspect="1"/>
          </p:cNvPicPr>
          <p:nvPr userDrawn="1"/>
        </p:nvPicPr>
        <p:blipFill>
          <a:blip r:embed="rId2"/>
          <a:stretch>
            <a:fillRect/>
          </a:stretch>
        </p:blipFill>
        <p:spPr>
          <a:xfrm>
            <a:off x="11118031" y="6516061"/>
            <a:ext cx="634158" cy="146990"/>
          </a:xfrm>
          <a:prstGeom prst="rect">
            <a:avLst/>
          </a:prstGeom>
          <a:noFill/>
        </p:spPr>
      </p:pic>
      <p:sp>
        <p:nvSpPr>
          <p:cNvPr id="2" name="Title 1"/>
          <p:cNvSpPr>
            <a:spLocks noGrp="1"/>
          </p:cNvSpPr>
          <p:nvPr>
            <p:ph type="title"/>
          </p:nvPr>
        </p:nvSpPr>
        <p:spPr/>
        <p:txBody>
          <a:bodyPr/>
          <a:lstStyle>
            <a:lvl1pPr marL="0">
              <a:defRPr>
                <a:solidFill>
                  <a:schemeClr val="accent2"/>
                </a:solidFill>
              </a:defRPr>
            </a:lvl1pPr>
          </a:lstStyle>
          <a:p>
            <a:r>
              <a:rPr lang="en-US"/>
              <a:t>Click to edit Master title style</a:t>
            </a:r>
            <a:endParaRPr lang="en-US" dirty="0"/>
          </a:p>
        </p:txBody>
      </p:sp>
      <p:sp>
        <p:nvSpPr>
          <p:cNvPr id="3" name="Content Placeholder 2"/>
          <p:cNvSpPr>
            <a:spLocks noGrp="1"/>
          </p:cNvSpPr>
          <p:nvPr>
            <p:ph idx="1"/>
          </p:nvPr>
        </p:nvSpPr>
        <p:spPr>
          <a:xfrm>
            <a:off x="731521" y="1670446"/>
            <a:ext cx="5650991" cy="4023360"/>
          </a:xfrm>
        </p:spPr>
        <p:txBody>
          <a:bodyPr/>
          <a:lstStyle>
            <a:lvl1pPr>
              <a:defRPr sz="1600"/>
            </a:lvl1pPr>
            <a:lvl2pPr>
              <a:defRPr sz="1600"/>
            </a:lvl2pPr>
            <a:lvl4pPr marL="91440" indent="0">
              <a:spcBef>
                <a:spcPts val="1200"/>
              </a:spcBef>
              <a:spcAft>
                <a:spcPts val="200"/>
              </a:spcAft>
              <a:buNone/>
              <a:defRPr sz="2000" b="1" i="0">
                <a:solidFill>
                  <a:srgbClr val="074356"/>
                </a:solidFill>
                <a:latin typeface="Roboto" panose="02000000000000000000" pitchFamily="2" charset="0"/>
                <a:ea typeface="Roboto" panose="02000000000000000000" pitchFamily="2" charset="0"/>
              </a:defRPr>
            </a:lvl4pPr>
            <a:lvl5pPr marL="91440" indent="0">
              <a:spcBef>
                <a:spcPts val="300"/>
              </a:spcBef>
              <a:buNone/>
              <a:defRPr b="1" i="0">
                <a:solidFill>
                  <a:srgbClr val="F7931D"/>
                </a:solidFill>
                <a:latin typeface="Antonio" panose="02000503000000000000"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1808069" y="6414488"/>
            <a:ext cx="1312025" cy="365125"/>
          </a:xfrm>
        </p:spPr>
        <p:txBody>
          <a:bodyPr/>
          <a:lstStyle>
            <a:lvl1pPr algn="l">
              <a:defRPr sz="1100" b="0" i="0">
                <a:latin typeface="Antonio Light" panose="02000303000000000000" pitchFamily="2" charset="77"/>
                <a:ea typeface="Roboto" panose="02000000000000000000" pitchFamily="2" charset="0"/>
              </a:defRPr>
            </a:lvl1pPr>
          </a:lstStyle>
          <a:p>
            <a:fld id="{B66A45A0-4AD1-4694-A07F-B3BA13B983E2}" type="slidenum">
              <a:rPr lang="en-US" smtClean="0"/>
              <a:pPr/>
              <a:t>‹#›</a:t>
            </a:fld>
            <a:endParaRPr lang="en-US" sz="1100" dirty="0"/>
          </a:p>
        </p:txBody>
      </p:sp>
      <p:sp>
        <p:nvSpPr>
          <p:cNvPr id="11" name="TextBox 10">
            <a:extLst>
              <a:ext uri="{FF2B5EF4-FFF2-40B4-BE49-F238E27FC236}">
                <a16:creationId xmlns:a16="http://schemas.microsoft.com/office/drawing/2014/main" id="{2BD51705-3CAA-4B77-AB3B-AD0E7491E4C5}"/>
              </a:ext>
            </a:extLst>
          </p:cNvPr>
          <p:cNvSpPr txBox="1"/>
          <p:nvPr userDrawn="1"/>
        </p:nvSpPr>
        <p:spPr>
          <a:xfrm>
            <a:off x="9418766" y="6647697"/>
            <a:ext cx="2576861"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b="0" i="0" u="none" strike="noStrike" dirty="0">
                <a:solidFill>
                  <a:schemeClr val="bg1"/>
                </a:solidFill>
                <a:effectLst/>
                <a:latin typeface="roboto-thin"/>
              </a:rPr>
              <a:t>© 2021 by CFO Rising - </a:t>
            </a:r>
            <a:r>
              <a:rPr lang="en-US" sz="700" b="0" i="0" u="none" strike="noStrike" dirty="0">
                <a:solidFill>
                  <a:schemeClr val="bg1"/>
                </a:solidFill>
                <a:effectLst/>
                <a:latin typeface="roboto-thin"/>
                <a:hlinkClick r:id="rId3">
                  <a:extLst>
                    <a:ext uri="{A12FA001-AC4F-418D-AE19-62706E023703}">
                      <ahyp:hlinkClr xmlns:ahyp="http://schemas.microsoft.com/office/drawing/2018/hyperlinkcolor" val="tx"/>
                    </a:ext>
                  </a:extLst>
                </a:hlinkClick>
              </a:rPr>
              <a:t>703-559-4433 | info@cforising.org</a:t>
            </a:r>
            <a:endParaRPr lang="en-US" sz="700" b="0" dirty="0">
              <a:solidFill>
                <a:schemeClr val="bg1"/>
              </a:solidFill>
              <a:latin typeface="roboto-thin"/>
            </a:endParaRPr>
          </a:p>
          <a:p>
            <a:endParaRPr lang="en-US" sz="700" b="0" dirty="0">
              <a:latin typeface="roboto-thin"/>
            </a:endParaRPr>
          </a:p>
        </p:txBody>
      </p:sp>
    </p:spTree>
    <p:extLst>
      <p:ext uri="{BB962C8B-B14F-4D97-AF65-F5344CB8AC3E}">
        <p14:creationId xmlns:p14="http://schemas.microsoft.com/office/powerpoint/2010/main" val="42248585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15DDBB-72B2-2943-B02A-ED7C249C5E1A}"/>
              </a:ext>
            </a:extLst>
          </p:cNvPr>
          <p:cNvSpPr/>
          <p:nvPr userDrawn="1"/>
        </p:nvSpPr>
        <p:spPr>
          <a:xfrm>
            <a:off x="0" y="2137410"/>
            <a:ext cx="12192000" cy="472059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ight Triangle 6">
            <a:extLst>
              <a:ext uri="{FF2B5EF4-FFF2-40B4-BE49-F238E27FC236}">
                <a16:creationId xmlns:a16="http://schemas.microsoft.com/office/drawing/2014/main" id="{8AC08DB4-F441-3D4C-B5F8-D4CA62638472}"/>
              </a:ext>
            </a:extLst>
          </p:cNvPr>
          <p:cNvSpPr/>
          <p:nvPr userDrawn="1"/>
        </p:nvSpPr>
        <p:spPr>
          <a:xfrm flipH="1">
            <a:off x="4120587" y="6174123"/>
            <a:ext cx="8071410" cy="683877"/>
          </a:xfrm>
          <a:prstGeom prst="rtTriangle">
            <a:avLst/>
          </a:prstGeom>
          <a:solidFill>
            <a:srgbClr val="0743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6524FB34-7C03-A249-86E3-654B54063A8D}"/>
              </a:ext>
            </a:extLst>
          </p:cNvPr>
          <p:cNvPicPr>
            <a:picLocks noChangeAspect="1"/>
          </p:cNvPicPr>
          <p:nvPr userDrawn="1"/>
        </p:nvPicPr>
        <p:blipFill>
          <a:blip r:embed="rId2"/>
          <a:stretch>
            <a:fillRect/>
          </a:stretch>
        </p:blipFill>
        <p:spPr>
          <a:xfrm>
            <a:off x="11118031" y="6516061"/>
            <a:ext cx="634158" cy="146990"/>
          </a:xfrm>
          <a:prstGeom prst="rect">
            <a:avLst/>
          </a:prstGeom>
          <a:noFill/>
        </p:spPr>
      </p:pic>
      <p:sp>
        <p:nvSpPr>
          <p:cNvPr id="2" name="Title 1"/>
          <p:cNvSpPr>
            <a:spLocks noGrp="1"/>
          </p:cNvSpPr>
          <p:nvPr>
            <p:ph type="title"/>
          </p:nvPr>
        </p:nvSpPr>
        <p:spPr/>
        <p:txBody>
          <a:bodyPr/>
          <a:lstStyle>
            <a:lvl1pPr marL="0">
              <a:defRPr>
                <a:solidFill>
                  <a:schemeClr val="accent2"/>
                </a:solidFill>
              </a:defRPr>
            </a:lvl1pPr>
          </a:lstStyle>
          <a:p>
            <a:r>
              <a:rPr lang="en-US"/>
              <a:t>Click to edit Master title style</a:t>
            </a:r>
            <a:endParaRPr lang="en-US" dirty="0"/>
          </a:p>
        </p:txBody>
      </p:sp>
      <p:sp>
        <p:nvSpPr>
          <p:cNvPr id="3" name="Content Placeholder 2"/>
          <p:cNvSpPr>
            <a:spLocks noGrp="1"/>
          </p:cNvSpPr>
          <p:nvPr>
            <p:ph idx="1"/>
          </p:nvPr>
        </p:nvSpPr>
        <p:spPr>
          <a:xfrm>
            <a:off x="731521" y="1670446"/>
            <a:ext cx="5650991" cy="4023360"/>
          </a:xfrm>
        </p:spPr>
        <p:txBody>
          <a:bodyPr/>
          <a:lstStyle>
            <a:lvl1pPr>
              <a:defRPr sz="1600"/>
            </a:lvl1pPr>
            <a:lvl2pPr>
              <a:defRPr sz="1600"/>
            </a:lvl2pPr>
            <a:lvl4pPr marL="91440" indent="0">
              <a:spcBef>
                <a:spcPts val="1200"/>
              </a:spcBef>
              <a:spcAft>
                <a:spcPts val="200"/>
              </a:spcAft>
              <a:buNone/>
              <a:defRPr sz="2000" b="1" i="0">
                <a:solidFill>
                  <a:srgbClr val="074356"/>
                </a:solidFill>
                <a:latin typeface="Roboto" panose="02000000000000000000" pitchFamily="2" charset="0"/>
                <a:ea typeface="Roboto" panose="02000000000000000000" pitchFamily="2" charset="0"/>
              </a:defRPr>
            </a:lvl4pPr>
            <a:lvl5pPr marL="91440" indent="0">
              <a:spcBef>
                <a:spcPts val="300"/>
              </a:spcBef>
              <a:buNone/>
              <a:defRPr b="1" i="0">
                <a:solidFill>
                  <a:srgbClr val="F7931D"/>
                </a:solidFill>
                <a:latin typeface="Antonio" panose="02000503000000000000"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1808069" y="6414488"/>
            <a:ext cx="1312025" cy="365125"/>
          </a:xfrm>
        </p:spPr>
        <p:txBody>
          <a:bodyPr/>
          <a:lstStyle>
            <a:lvl1pPr algn="l">
              <a:defRPr sz="1100" b="0" i="0">
                <a:latin typeface="Antonio Light" panose="02000303000000000000" pitchFamily="2" charset="77"/>
                <a:ea typeface="Roboto" panose="02000000000000000000" pitchFamily="2" charset="0"/>
              </a:defRPr>
            </a:lvl1pPr>
          </a:lstStyle>
          <a:p>
            <a:fld id="{B66A45A0-4AD1-4694-A07F-B3BA13B983E2}" type="slidenum">
              <a:rPr lang="en-US" smtClean="0"/>
              <a:pPr/>
              <a:t>‹#›</a:t>
            </a:fld>
            <a:endParaRPr lang="en-US" sz="1100" dirty="0"/>
          </a:p>
        </p:txBody>
      </p:sp>
      <p:sp>
        <p:nvSpPr>
          <p:cNvPr id="11" name="TextBox 10">
            <a:extLst>
              <a:ext uri="{FF2B5EF4-FFF2-40B4-BE49-F238E27FC236}">
                <a16:creationId xmlns:a16="http://schemas.microsoft.com/office/drawing/2014/main" id="{91DD92F2-DDEA-4C9D-A877-EBE3BB37447B}"/>
              </a:ext>
            </a:extLst>
          </p:cNvPr>
          <p:cNvSpPr txBox="1"/>
          <p:nvPr userDrawn="1"/>
        </p:nvSpPr>
        <p:spPr>
          <a:xfrm>
            <a:off x="9418766" y="6647697"/>
            <a:ext cx="2576861"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b="0" i="0" u="none" strike="noStrike" dirty="0">
                <a:solidFill>
                  <a:schemeClr val="bg1"/>
                </a:solidFill>
                <a:effectLst/>
                <a:latin typeface="roboto-thin"/>
              </a:rPr>
              <a:t>© 2021 by CFO Rising - </a:t>
            </a:r>
            <a:r>
              <a:rPr lang="en-US" sz="700" b="0" i="0" u="none" strike="noStrike" dirty="0">
                <a:solidFill>
                  <a:schemeClr val="bg1"/>
                </a:solidFill>
                <a:effectLst/>
                <a:latin typeface="roboto-thin"/>
                <a:hlinkClick r:id="rId3">
                  <a:extLst>
                    <a:ext uri="{A12FA001-AC4F-418D-AE19-62706E023703}">
                      <ahyp:hlinkClr xmlns:ahyp="http://schemas.microsoft.com/office/drawing/2018/hyperlinkcolor" val="tx"/>
                    </a:ext>
                  </a:extLst>
                </a:hlinkClick>
              </a:rPr>
              <a:t>703-559-4433 | info@cforising.org</a:t>
            </a:r>
            <a:endParaRPr lang="en-US" sz="700" b="0" dirty="0">
              <a:solidFill>
                <a:schemeClr val="bg1"/>
              </a:solidFill>
              <a:latin typeface="roboto-thin"/>
            </a:endParaRPr>
          </a:p>
          <a:p>
            <a:endParaRPr lang="en-US" sz="700" b="0" dirty="0">
              <a:latin typeface="roboto-thin"/>
            </a:endParaRPr>
          </a:p>
        </p:txBody>
      </p:sp>
    </p:spTree>
    <p:extLst>
      <p:ext uri="{BB962C8B-B14F-4D97-AF65-F5344CB8AC3E}">
        <p14:creationId xmlns:p14="http://schemas.microsoft.com/office/powerpoint/2010/main" val="21848508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dirty="0"/>
              <a:t>Click to edit Master title style</a:t>
            </a:r>
          </a:p>
        </p:txBody>
      </p:sp>
      <p:sp>
        <p:nvSpPr>
          <p:cNvPr id="3" name="Content Placeholder 2"/>
          <p:cNvSpPr>
            <a:spLocks noGrp="1"/>
          </p:cNvSpPr>
          <p:nvPr>
            <p:ph sz="half" idx="1"/>
          </p:nvPr>
        </p:nvSpPr>
        <p:spPr>
          <a:xfrm>
            <a:off x="1097279" y="1845734"/>
            <a:ext cx="4937760" cy="40233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B66A45A0-4AD1-4694-A07F-B3BA13B983E2}" type="slidenum">
              <a:rPr lang="en-US" smtClean="0"/>
              <a:t>‹#›</a:t>
            </a:fld>
            <a:endParaRPr lang="en-US" dirty="0"/>
          </a:p>
        </p:txBody>
      </p:sp>
    </p:spTree>
    <p:extLst>
      <p:ext uri="{BB962C8B-B14F-4D97-AF65-F5344CB8AC3E}">
        <p14:creationId xmlns:p14="http://schemas.microsoft.com/office/powerpoint/2010/main" val="38274549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97B0E8C-8423-4F46-B5D4-548F4E85319C}"/>
              </a:ext>
            </a:extLst>
          </p:cNvPr>
          <p:cNvSpPr/>
          <p:nvPr userDrawn="1"/>
        </p:nvSpPr>
        <p:spPr>
          <a:xfrm>
            <a:off x="0" y="0"/>
            <a:ext cx="6096000" cy="6858000"/>
          </a:xfrm>
          <a:prstGeom prst="rect">
            <a:avLst/>
          </a:prstGeom>
          <a:solidFill>
            <a:srgbClr val="EB8B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7"/>
          <p:cNvSpPr>
            <a:spLocks noGrp="1"/>
          </p:cNvSpPr>
          <p:nvPr>
            <p:ph type="title" hasCustomPrompt="1"/>
          </p:nvPr>
        </p:nvSpPr>
        <p:spPr>
          <a:xfrm>
            <a:off x="915657" y="-204314"/>
            <a:ext cx="10058400" cy="1450757"/>
          </a:xfrm>
        </p:spPr>
        <p:txBody>
          <a:bodyPr/>
          <a:lstStyle>
            <a:lvl1pPr>
              <a:defRPr sz="2400">
                <a:solidFill>
                  <a:schemeClr val="bg1"/>
                </a:solidFill>
                <a:latin typeface="Antonio" panose="02000503000000000000" pitchFamily="2" charset="77"/>
              </a:defRPr>
            </a:lvl1pPr>
          </a:lstStyle>
          <a:p>
            <a:r>
              <a:rPr lang="en-US" dirty="0"/>
              <a:t>CLICK TO EDIT MASTER TITLE STYLE</a:t>
            </a:r>
          </a:p>
        </p:txBody>
      </p:sp>
      <p:sp>
        <p:nvSpPr>
          <p:cNvPr id="4" name="Content Placeholder 3"/>
          <p:cNvSpPr>
            <a:spLocks noGrp="1"/>
          </p:cNvSpPr>
          <p:nvPr>
            <p:ph sz="half" idx="2"/>
          </p:nvPr>
        </p:nvSpPr>
        <p:spPr>
          <a:xfrm>
            <a:off x="6757416" y="1693038"/>
            <a:ext cx="4443984" cy="4023360"/>
          </a:xfrm>
        </p:spPr>
        <p:txBody>
          <a:bodyPr/>
          <a:lstStyle>
            <a:lvl1pPr>
              <a:defRPr sz="1600"/>
            </a:lvl1pPr>
            <a:lvl2pPr>
              <a:spcBef>
                <a:spcPts val="600"/>
              </a:spcBef>
              <a:defRPr sz="1600"/>
            </a:lvl2pPr>
            <a:lvl3pPr>
              <a:spcBef>
                <a:spcPts val="600"/>
              </a:spcBef>
              <a:defRPr/>
            </a:lvl3pPr>
            <a:lvl4pPr>
              <a:spcBef>
                <a:spcPts val="600"/>
              </a:spcBef>
              <a:defRPr/>
            </a:lvl4pPr>
            <a:lvl5pPr>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B66A45A0-4AD1-4694-A07F-B3BA13B983E2}" type="slidenum">
              <a:rPr lang="en-US" smtClean="0"/>
              <a:t>‹#›</a:t>
            </a:fld>
            <a:endParaRPr lang="en-US" dirty="0"/>
          </a:p>
        </p:txBody>
      </p:sp>
      <p:sp>
        <p:nvSpPr>
          <p:cNvPr id="10" name="Right Triangle 9">
            <a:extLst>
              <a:ext uri="{FF2B5EF4-FFF2-40B4-BE49-F238E27FC236}">
                <a16:creationId xmlns:a16="http://schemas.microsoft.com/office/drawing/2014/main" id="{07ECC452-A831-7146-8B58-D2953FA73B74}"/>
              </a:ext>
            </a:extLst>
          </p:cNvPr>
          <p:cNvSpPr/>
          <p:nvPr userDrawn="1"/>
        </p:nvSpPr>
        <p:spPr>
          <a:xfrm flipH="1">
            <a:off x="4120587" y="6174123"/>
            <a:ext cx="8071410" cy="683877"/>
          </a:xfrm>
          <a:prstGeom prst="rtTriangle">
            <a:avLst/>
          </a:prstGeom>
          <a:solidFill>
            <a:srgbClr val="0743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55E59FDE-4636-DE4E-BB78-856B294B5062}"/>
              </a:ext>
            </a:extLst>
          </p:cNvPr>
          <p:cNvPicPr>
            <a:picLocks noChangeAspect="1"/>
          </p:cNvPicPr>
          <p:nvPr userDrawn="1"/>
        </p:nvPicPr>
        <p:blipFill>
          <a:blip r:embed="rId2"/>
          <a:stretch>
            <a:fillRect/>
          </a:stretch>
        </p:blipFill>
        <p:spPr>
          <a:xfrm>
            <a:off x="11118031" y="6516061"/>
            <a:ext cx="634158" cy="146990"/>
          </a:xfrm>
          <a:prstGeom prst="rect">
            <a:avLst/>
          </a:prstGeom>
          <a:noFill/>
        </p:spPr>
      </p:pic>
      <p:sp>
        <p:nvSpPr>
          <p:cNvPr id="3" name="Content Placeholder 2"/>
          <p:cNvSpPr>
            <a:spLocks noGrp="1"/>
          </p:cNvSpPr>
          <p:nvPr>
            <p:ph sz="half" idx="1"/>
          </p:nvPr>
        </p:nvSpPr>
        <p:spPr>
          <a:xfrm>
            <a:off x="879619" y="1638174"/>
            <a:ext cx="4533629" cy="4023360"/>
          </a:xfrm>
        </p:spPr>
        <p:txBody>
          <a:bodyPr/>
          <a:lstStyle>
            <a:lvl1pPr marL="91440" indent="-91440">
              <a:lnSpc>
                <a:spcPct val="100000"/>
              </a:lnSpc>
              <a:defRPr sz="2600" b="0" i="0">
                <a:solidFill>
                  <a:schemeClr val="bg1"/>
                </a:solidFill>
                <a:latin typeface="Roboto Medium" panose="02000000000000000000" pitchFamily="2" charset="0"/>
                <a:ea typeface="Roboto Medium" panose="02000000000000000000" pitchFamily="2" charset="0"/>
              </a:defRPr>
            </a:lvl1pPr>
            <a:lvl2pPr marL="91440" indent="0">
              <a:buNone/>
              <a:defRPr>
                <a:solidFill>
                  <a:schemeClr val="bg1"/>
                </a:solidFill>
              </a:defRPr>
            </a:lvl2pPr>
            <a:lvl3pPr marL="395478" indent="-194310">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5">
            <a:extLst>
              <a:ext uri="{FF2B5EF4-FFF2-40B4-BE49-F238E27FC236}">
                <a16:creationId xmlns:a16="http://schemas.microsoft.com/office/drawing/2014/main" id="{B88A0C76-6690-6B46-8297-CEAC03A89F97}"/>
              </a:ext>
            </a:extLst>
          </p:cNvPr>
          <p:cNvSpPr txBox="1">
            <a:spLocks/>
          </p:cNvSpPr>
          <p:nvPr userDrawn="1"/>
        </p:nvSpPr>
        <p:spPr>
          <a:xfrm>
            <a:off x="11808069" y="6414488"/>
            <a:ext cx="1312025" cy="365125"/>
          </a:xfrm>
          <a:prstGeom prst="rect">
            <a:avLst/>
          </a:prstGeom>
        </p:spPr>
        <p:txBody>
          <a:bodyPr vert="horz" lIns="91440" tIns="45720" rIns="91440" bIns="45720" rtlCol="0" anchor="ctr"/>
          <a:lstStyle>
            <a:defPPr>
              <a:defRPr lang="en-US"/>
            </a:defPPr>
            <a:lvl1pPr marL="0" algn="l" defTabSz="457200" rtl="0" eaLnBrk="1" latinLnBrk="0" hangingPunct="1">
              <a:defRPr sz="1100" b="0" i="0" kern="1200">
                <a:solidFill>
                  <a:srgbClr val="FFFFFF"/>
                </a:solidFill>
                <a:latin typeface="Antonio Light" panose="02000303000000000000" pitchFamily="2" charset="77"/>
                <a:ea typeface="Roboto" panose="02000000000000000000" pitchFamily="2" charset="0"/>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6A45A0-4AD1-4694-A07F-B3BA13B983E2}" type="slidenum">
              <a:rPr lang="en-US" smtClean="0"/>
              <a:pPr/>
              <a:t>‹#›</a:t>
            </a:fld>
            <a:endParaRPr lang="en-US" dirty="0"/>
          </a:p>
        </p:txBody>
      </p:sp>
      <p:sp>
        <p:nvSpPr>
          <p:cNvPr id="12" name="TextBox 11">
            <a:extLst>
              <a:ext uri="{FF2B5EF4-FFF2-40B4-BE49-F238E27FC236}">
                <a16:creationId xmlns:a16="http://schemas.microsoft.com/office/drawing/2014/main" id="{1D31E12C-7DED-4233-A80B-CB3E52C11BEF}"/>
              </a:ext>
            </a:extLst>
          </p:cNvPr>
          <p:cNvSpPr txBox="1"/>
          <p:nvPr userDrawn="1"/>
        </p:nvSpPr>
        <p:spPr>
          <a:xfrm>
            <a:off x="9418766" y="6647697"/>
            <a:ext cx="2576861"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b="0" i="0" u="none" strike="noStrike" dirty="0">
                <a:solidFill>
                  <a:schemeClr val="bg1"/>
                </a:solidFill>
                <a:effectLst/>
                <a:latin typeface="roboto-thin"/>
              </a:rPr>
              <a:t>© 2021 by CFO Rising - </a:t>
            </a:r>
            <a:r>
              <a:rPr lang="en-US" sz="700" b="0" i="0" u="none" strike="noStrike" dirty="0">
                <a:solidFill>
                  <a:schemeClr val="bg1"/>
                </a:solidFill>
                <a:effectLst/>
                <a:latin typeface="roboto-thin"/>
                <a:hlinkClick r:id="rId3">
                  <a:extLst>
                    <a:ext uri="{A12FA001-AC4F-418D-AE19-62706E023703}">
                      <ahyp:hlinkClr xmlns:ahyp="http://schemas.microsoft.com/office/drawing/2018/hyperlinkcolor" val="tx"/>
                    </a:ext>
                  </a:extLst>
                </a:hlinkClick>
              </a:rPr>
              <a:t>703-559-4433 | info@cforising.org</a:t>
            </a:r>
            <a:endParaRPr lang="en-US" sz="700" b="0" dirty="0">
              <a:solidFill>
                <a:schemeClr val="bg1"/>
              </a:solidFill>
              <a:latin typeface="roboto-thin"/>
            </a:endParaRPr>
          </a:p>
          <a:p>
            <a:endParaRPr lang="en-US" sz="700" b="0" dirty="0">
              <a:latin typeface="roboto-thin"/>
            </a:endParaRPr>
          </a:p>
        </p:txBody>
      </p:sp>
    </p:spTree>
    <p:extLst>
      <p:ext uri="{BB962C8B-B14F-4D97-AF65-F5344CB8AC3E}">
        <p14:creationId xmlns:p14="http://schemas.microsoft.com/office/powerpoint/2010/main" val="25686143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97B0E8C-8423-4F46-B5D4-548F4E85319C}"/>
              </a:ext>
            </a:extLst>
          </p:cNvPr>
          <p:cNvSpPr/>
          <p:nvPr userDrawn="1"/>
        </p:nvSpPr>
        <p:spPr>
          <a:xfrm>
            <a:off x="0" y="0"/>
            <a:ext cx="6096000" cy="6858000"/>
          </a:xfrm>
          <a:prstGeom prst="rect">
            <a:avLst/>
          </a:prstGeom>
          <a:solidFill>
            <a:srgbClr val="7CB4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7"/>
          <p:cNvSpPr>
            <a:spLocks noGrp="1"/>
          </p:cNvSpPr>
          <p:nvPr>
            <p:ph type="title" hasCustomPrompt="1"/>
          </p:nvPr>
        </p:nvSpPr>
        <p:spPr>
          <a:xfrm>
            <a:off x="915657" y="-204314"/>
            <a:ext cx="10058400" cy="1450757"/>
          </a:xfrm>
        </p:spPr>
        <p:txBody>
          <a:bodyPr/>
          <a:lstStyle>
            <a:lvl1pPr>
              <a:defRPr sz="2400">
                <a:solidFill>
                  <a:schemeClr val="bg1"/>
                </a:solidFill>
                <a:latin typeface="Antonio" panose="02000503000000000000" pitchFamily="2" charset="77"/>
              </a:defRPr>
            </a:lvl1pPr>
          </a:lstStyle>
          <a:p>
            <a:r>
              <a:rPr lang="en-US" dirty="0"/>
              <a:t>CLICK TO EDIT MASTER TITLE STYLE</a:t>
            </a:r>
          </a:p>
        </p:txBody>
      </p:sp>
      <p:sp>
        <p:nvSpPr>
          <p:cNvPr id="4" name="Content Placeholder 3"/>
          <p:cNvSpPr>
            <a:spLocks noGrp="1"/>
          </p:cNvSpPr>
          <p:nvPr>
            <p:ph sz="half" idx="2"/>
          </p:nvPr>
        </p:nvSpPr>
        <p:spPr>
          <a:xfrm>
            <a:off x="6757416" y="1693038"/>
            <a:ext cx="4443984" cy="4023360"/>
          </a:xfrm>
        </p:spPr>
        <p:txBody>
          <a:bodyPr/>
          <a:lstStyle>
            <a:lvl1pPr>
              <a:defRPr sz="1600"/>
            </a:lvl1pPr>
            <a:lvl2pPr>
              <a:spcBef>
                <a:spcPts val="600"/>
              </a:spcBef>
              <a:defRPr sz="1600"/>
            </a:lvl2pPr>
            <a:lvl3pPr>
              <a:spcBef>
                <a:spcPts val="600"/>
              </a:spcBef>
              <a:defRPr/>
            </a:lvl3pPr>
            <a:lvl4pPr>
              <a:spcBef>
                <a:spcPts val="600"/>
              </a:spcBef>
              <a:defRPr/>
            </a:lvl4pPr>
            <a:lvl5pPr>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B66A45A0-4AD1-4694-A07F-B3BA13B983E2}" type="slidenum">
              <a:rPr lang="en-US" smtClean="0"/>
              <a:t>‹#›</a:t>
            </a:fld>
            <a:endParaRPr lang="en-US" dirty="0"/>
          </a:p>
        </p:txBody>
      </p:sp>
      <p:sp>
        <p:nvSpPr>
          <p:cNvPr id="10" name="Right Triangle 9">
            <a:extLst>
              <a:ext uri="{FF2B5EF4-FFF2-40B4-BE49-F238E27FC236}">
                <a16:creationId xmlns:a16="http://schemas.microsoft.com/office/drawing/2014/main" id="{07ECC452-A831-7146-8B58-D2953FA73B74}"/>
              </a:ext>
            </a:extLst>
          </p:cNvPr>
          <p:cNvSpPr/>
          <p:nvPr userDrawn="1"/>
        </p:nvSpPr>
        <p:spPr>
          <a:xfrm flipH="1">
            <a:off x="4120587" y="6174123"/>
            <a:ext cx="8071410" cy="683877"/>
          </a:xfrm>
          <a:prstGeom prst="rtTriangle">
            <a:avLst/>
          </a:prstGeom>
          <a:solidFill>
            <a:srgbClr val="0743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55E59FDE-4636-DE4E-BB78-856B294B5062}"/>
              </a:ext>
            </a:extLst>
          </p:cNvPr>
          <p:cNvPicPr>
            <a:picLocks noChangeAspect="1"/>
          </p:cNvPicPr>
          <p:nvPr userDrawn="1"/>
        </p:nvPicPr>
        <p:blipFill>
          <a:blip r:embed="rId2"/>
          <a:stretch>
            <a:fillRect/>
          </a:stretch>
        </p:blipFill>
        <p:spPr>
          <a:xfrm>
            <a:off x="11118031" y="6516061"/>
            <a:ext cx="634158" cy="146990"/>
          </a:xfrm>
          <a:prstGeom prst="rect">
            <a:avLst/>
          </a:prstGeom>
          <a:noFill/>
        </p:spPr>
      </p:pic>
      <p:sp>
        <p:nvSpPr>
          <p:cNvPr id="3" name="Content Placeholder 2"/>
          <p:cNvSpPr>
            <a:spLocks noGrp="1"/>
          </p:cNvSpPr>
          <p:nvPr>
            <p:ph sz="half" idx="1"/>
          </p:nvPr>
        </p:nvSpPr>
        <p:spPr>
          <a:xfrm>
            <a:off x="879619" y="1638174"/>
            <a:ext cx="4533629" cy="4023360"/>
          </a:xfrm>
        </p:spPr>
        <p:txBody>
          <a:bodyPr/>
          <a:lstStyle>
            <a:lvl1pPr marL="91440" indent="-91440">
              <a:lnSpc>
                <a:spcPct val="100000"/>
              </a:lnSpc>
              <a:defRPr sz="2600" b="0" i="0">
                <a:solidFill>
                  <a:schemeClr val="bg1"/>
                </a:solidFill>
                <a:latin typeface="Roboto Medium" panose="02000000000000000000" pitchFamily="2" charset="0"/>
                <a:ea typeface="Roboto Medium" panose="02000000000000000000" pitchFamily="2" charset="0"/>
              </a:defRPr>
            </a:lvl1pPr>
            <a:lvl2pPr marL="91440" indent="0">
              <a:buNone/>
              <a:defRPr>
                <a:solidFill>
                  <a:schemeClr val="bg1"/>
                </a:solidFill>
              </a:defRPr>
            </a:lvl2pPr>
            <a:lvl3pPr marL="395478" indent="-194310">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5">
            <a:extLst>
              <a:ext uri="{FF2B5EF4-FFF2-40B4-BE49-F238E27FC236}">
                <a16:creationId xmlns:a16="http://schemas.microsoft.com/office/drawing/2014/main" id="{B88A0C76-6690-6B46-8297-CEAC03A89F97}"/>
              </a:ext>
            </a:extLst>
          </p:cNvPr>
          <p:cNvSpPr txBox="1">
            <a:spLocks/>
          </p:cNvSpPr>
          <p:nvPr userDrawn="1"/>
        </p:nvSpPr>
        <p:spPr>
          <a:xfrm>
            <a:off x="11808069" y="6414488"/>
            <a:ext cx="1312025" cy="365125"/>
          </a:xfrm>
          <a:prstGeom prst="rect">
            <a:avLst/>
          </a:prstGeom>
        </p:spPr>
        <p:txBody>
          <a:bodyPr vert="horz" lIns="91440" tIns="45720" rIns="91440" bIns="45720" rtlCol="0" anchor="ctr"/>
          <a:lstStyle>
            <a:defPPr>
              <a:defRPr lang="en-US"/>
            </a:defPPr>
            <a:lvl1pPr marL="0" algn="l" defTabSz="457200" rtl="0" eaLnBrk="1" latinLnBrk="0" hangingPunct="1">
              <a:defRPr sz="1100" b="0" i="0" kern="1200">
                <a:solidFill>
                  <a:srgbClr val="FFFFFF"/>
                </a:solidFill>
                <a:latin typeface="Antonio Light" panose="02000303000000000000" pitchFamily="2" charset="77"/>
                <a:ea typeface="Roboto" panose="02000000000000000000" pitchFamily="2" charset="0"/>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6A45A0-4AD1-4694-A07F-B3BA13B983E2}" type="slidenum">
              <a:rPr lang="en-US" smtClean="0"/>
              <a:pPr/>
              <a:t>‹#›</a:t>
            </a:fld>
            <a:endParaRPr lang="en-US" dirty="0"/>
          </a:p>
        </p:txBody>
      </p:sp>
      <p:sp>
        <p:nvSpPr>
          <p:cNvPr id="12" name="TextBox 11">
            <a:extLst>
              <a:ext uri="{FF2B5EF4-FFF2-40B4-BE49-F238E27FC236}">
                <a16:creationId xmlns:a16="http://schemas.microsoft.com/office/drawing/2014/main" id="{9EFFC768-E5F8-40F4-9829-7509C8663ADB}"/>
              </a:ext>
            </a:extLst>
          </p:cNvPr>
          <p:cNvSpPr txBox="1"/>
          <p:nvPr userDrawn="1"/>
        </p:nvSpPr>
        <p:spPr>
          <a:xfrm>
            <a:off x="9418766" y="6647697"/>
            <a:ext cx="2576861"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b="0" i="0" u="none" strike="noStrike" dirty="0">
                <a:solidFill>
                  <a:schemeClr val="bg1"/>
                </a:solidFill>
                <a:effectLst/>
                <a:latin typeface="roboto-thin"/>
              </a:rPr>
              <a:t>© 2021 by CFO Rising - </a:t>
            </a:r>
            <a:r>
              <a:rPr lang="en-US" sz="700" b="0" i="0" u="none" strike="noStrike" dirty="0">
                <a:solidFill>
                  <a:schemeClr val="bg1"/>
                </a:solidFill>
                <a:effectLst/>
                <a:latin typeface="roboto-thin"/>
                <a:hlinkClick r:id="rId3">
                  <a:extLst>
                    <a:ext uri="{A12FA001-AC4F-418D-AE19-62706E023703}">
                      <ahyp:hlinkClr xmlns:ahyp="http://schemas.microsoft.com/office/drawing/2018/hyperlinkcolor" val="tx"/>
                    </a:ext>
                  </a:extLst>
                </a:hlinkClick>
              </a:rPr>
              <a:t>703-559-4433 | info@cforising.org</a:t>
            </a:r>
            <a:endParaRPr lang="en-US" sz="700" b="0" dirty="0">
              <a:solidFill>
                <a:schemeClr val="bg1"/>
              </a:solidFill>
              <a:latin typeface="roboto-thin"/>
            </a:endParaRPr>
          </a:p>
          <a:p>
            <a:endParaRPr lang="en-US" sz="700" b="0" dirty="0">
              <a:latin typeface="roboto-thin"/>
            </a:endParaRPr>
          </a:p>
        </p:txBody>
      </p:sp>
    </p:spTree>
    <p:extLst>
      <p:ext uri="{BB962C8B-B14F-4D97-AF65-F5344CB8AC3E}">
        <p14:creationId xmlns:p14="http://schemas.microsoft.com/office/powerpoint/2010/main" val="10278841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97B0E8C-8423-4F46-B5D4-548F4E85319C}"/>
              </a:ext>
            </a:extLst>
          </p:cNvPr>
          <p:cNvSpPr/>
          <p:nvPr userDrawn="1"/>
        </p:nvSpPr>
        <p:spPr>
          <a:xfrm>
            <a:off x="0" y="0"/>
            <a:ext cx="6096000"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7"/>
          <p:cNvSpPr>
            <a:spLocks noGrp="1"/>
          </p:cNvSpPr>
          <p:nvPr>
            <p:ph type="title" hasCustomPrompt="1"/>
          </p:nvPr>
        </p:nvSpPr>
        <p:spPr>
          <a:xfrm>
            <a:off x="915657" y="-204314"/>
            <a:ext cx="10058400" cy="1450757"/>
          </a:xfrm>
        </p:spPr>
        <p:txBody>
          <a:bodyPr/>
          <a:lstStyle>
            <a:lvl1pPr>
              <a:defRPr sz="2400">
                <a:solidFill>
                  <a:schemeClr val="bg1"/>
                </a:solidFill>
                <a:latin typeface="Antonio" panose="02000503000000000000" pitchFamily="2" charset="77"/>
              </a:defRPr>
            </a:lvl1pPr>
          </a:lstStyle>
          <a:p>
            <a:r>
              <a:rPr lang="en-US" dirty="0"/>
              <a:t>CLICK TO EDIT MASTER TITLE STYLE</a:t>
            </a:r>
          </a:p>
        </p:txBody>
      </p:sp>
      <p:sp>
        <p:nvSpPr>
          <p:cNvPr id="4" name="Content Placeholder 3"/>
          <p:cNvSpPr>
            <a:spLocks noGrp="1"/>
          </p:cNvSpPr>
          <p:nvPr>
            <p:ph sz="half" idx="2"/>
          </p:nvPr>
        </p:nvSpPr>
        <p:spPr>
          <a:xfrm>
            <a:off x="6757416" y="1693038"/>
            <a:ext cx="4443984" cy="4023360"/>
          </a:xfrm>
        </p:spPr>
        <p:txBody>
          <a:bodyPr/>
          <a:lstStyle>
            <a:lvl1pPr>
              <a:defRPr sz="1600"/>
            </a:lvl1pPr>
            <a:lvl2pPr>
              <a:spcBef>
                <a:spcPts val="600"/>
              </a:spcBef>
              <a:defRPr sz="1600"/>
            </a:lvl2pPr>
            <a:lvl3pPr>
              <a:spcBef>
                <a:spcPts val="600"/>
              </a:spcBef>
              <a:defRPr/>
            </a:lvl3pPr>
            <a:lvl4pPr>
              <a:spcBef>
                <a:spcPts val="600"/>
              </a:spcBef>
              <a:defRPr/>
            </a:lvl4pPr>
            <a:lvl5pPr>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B66A45A0-4AD1-4694-A07F-B3BA13B983E2}" type="slidenum">
              <a:rPr lang="en-US" smtClean="0"/>
              <a:t>‹#›</a:t>
            </a:fld>
            <a:endParaRPr lang="en-US" dirty="0"/>
          </a:p>
        </p:txBody>
      </p:sp>
      <p:sp>
        <p:nvSpPr>
          <p:cNvPr id="10" name="Right Triangle 9">
            <a:extLst>
              <a:ext uri="{FF2B5EF4-FFF2-40B4-BE49-F238E27FC236}">
                <a16:creationId xmlns:a16="http://schemas.microsoft.com/office/drawing/2014/main" id="{07ECC452-A831-7146-8B58-D2953FA73B74}"/>
              </a:ext>
            </a:extLst>
          </p:cNvPr>
          <p:cNvSpPr/>
          <p:nvPr userDrawn="1"/>
        </p:nvSpPr>
        <p:spPr>
          <a:xfrm flipH="1">
            <a:off x="4120587" y="6174123"/>
            <a:ext cx="8071410" cy="683877"/>
          </a:xfrm>
          <a:prstGeom prst="rtTriangle">
            <a:avLst/>
          </a:prstGeom>
          <a:solidFill>
            <a:srgbClr val="0743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55E59FDE-4636-DE4E-BB78-856B294B5062}"/>
              </a:ext>
            </a:extLst>
          </p:cNvPr>
          <p:cNvPicPr>
            <a:picLocks noChangeAspect="1"/>
          </p:cNvPicPr>
          <p:nvPr userDrawn="1"/>
        </p:nvPicPr>
        <p:blipFill>
          <a:blip r:embed="rId2"/>
          <a:stretch>
            <a:fillRect/>
          </a:stretch>
        </p:blipFill>
        <p:spPr>
          <a:xfrm>
            <a:off x="11118031" y="6516061"/>
            <a:ext cx="634158" cy="146990"/>
          </a:xfrm>
          <a:prstGeom prst="rect">
            <a:avLst/>
          </a:prstGeom>
          <a:noFill/>
        </p:spPr>
      </p:pic>
      <p:sp>
        <p:nvSpPr>
          <p:cNvPr id="3" name="Content Placeholder 2"/>
          <p:cNvSpPr>
            <a:spLocks noGrp="1"/>
          </p:cNvSpPr>
          <p:nvPr>
            <p:ph sz="half" idx="1"/>
          </p:nvPr>
        </p:nvSpPr>
        <p:spPr>
          <a:xfrm>
            <a:off x="879619" y="1638174"/>
            <a:ext cx="4533629" cy="4023360"/>
          </a:xfrm>
        </p:spPr>
        <p:txBody>
          <a:bodyPr/>
          <a:lstStyle>
            <a:lvl1pPr marL="91440" indent="-91440">
              <a:lnSpc>
                <a:spcPct val="100000"/>
              </a:lnSpc>
              <a:defRPr sz="2600" b="0" i="0">
                <a:solidFill>
                  <a:schemeClr val="tx2"/>
                </a:solidFill>
                <a:latin typeface="Roboto Medium" panose="02000000000000000000" pitchFamily="2" charset="0"/>
                <a:ea typeface="Roboto Medium" panose="02000000000000000000" pitchFamily="2" charset="0"/>
              </a:defRPr>
            </a:lvl1pPr>
            <a:lvl2pPr marL="91440" indent="0">
              <a:buNone/>
              <a:defRPr>
                <a:solidFill>
                  <a:schemeClr val="tx2"/>
                </a:solidFill>
              </a:defRPr>
            </a:lvl2pPr>
            <a:lvl3pPr marL="395478" indent="-194310">
              <a:buClr>
                <a:schemeClr val="bg1"/>
              </a:buClr>
              <a:defRPr>
                <a:solidFill>
                  <a:schemeClr val="tx2"/>
                </a:solidFill>
              </a:defRPr>
            </a:lvl3pPr>
            <a:lvl4pPr>
              <a:buClr>
                <a:schemeClr val="bg1"/>
              </a:buClr>
              <a:defRPr>
                <a:solidFill>
                  <a:schemeClr val="tx2"/>
                </a:solidFill>
              </a:defRPr>
            </a:lvl4pPr>
            <a:lvl5pPr>
              <a:buClr>
                <a:schemeClr val="bg1"/>
              </a:buClr>
              <a:defRPr>
                <a:solidFill>
                  <a:schemeClr val="accent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5">
            <a:extLst>
              <a:ext uri="{FF2B5EF4-FFF2-40B4-BE49-F238E27FC236}">
                <a16:creationId xmlns:a16="http://schemas.microsoft.com/office/drawing/2014/main" id="{B88A0C76-6690-6B46-8297-CEAC03A89F97}"/>
              </a:ext>
            </a:extLst>
          </p:cNvPr>
          <p:cNvSpPr txBox="1">
            <a:spLocks/>
          </p:cNvSpPr>
          <p:nvPr userDrawn="1"/>
        </p:nvSpPr>
        <p:spPr>
          <a:xfrm>
            <a:off x="11808069" y="6414488"/>
            <a:ext cx="1312025" cy="365125"/>
          </a:xfrm>
          <a:prstGeom prst="rect">
            <a:avLst/>
          </a:prstGeom>
        </p:spPr>
        <p:txBody>
          <a:bodyPr vert="horz" lIns="91440" tIns="45720" rIns="91440" bIns="45720" rtlCol="0" anchor="ctr"/>
          <a:lstStyle>
            <a:defPPr>
              <a:defRPr lang="en-US"/>
            </a:defPPr>
            <a:lvl1pPr marL="0" algn="l" defTabSz="457200" rtl="0" eaLnBrk="1" latinLnBrk="0" hangingPunct="1">
              <a:defRPr sz="1100" b="0" i="0" kern="1200">
                <a:solidFill>
                  <a:srgbClr val="FFFFFF"/>
                </a:solidFill>
                <a:latin typeface="Antonio Light" panose="02000303000000000000" pitchFamily="2" charset="77"/>
                <a:ea typeface="Roboto" panose="02000000000000000000" pitchFamily="2" charset="0"/>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6A45A0-4AD1-4694-A07F-B3BA13B983E2}" type="slidenum">
              <a:rPr lang="en-US" smtClean="0"/>
              <a:pPr/>
              <a:t>‹#›</a:t>
            </a:fld>
            <a:endParaRPr lang="en-US" dirty="0"/>
          </a:p>
        </p:txBody>
      </p:sp>
      <p:sp>
        <p:nvSpPr>
          <p:cNvPr id="12" name="TextBox 11">
            <a:extLst>
              <a:ext uri="{FF2B5EF4-FFF2-40B4-BE49-F238E27FC236}">
                <a16:creationId xmlns:a16="http://schemas.microsoft.com/office/drawing/2014/main" id="{9C327786-5828-43F4-B18B-16DF89052DDF}"/>
              </a:ext>
            </a:extLst>
          </p:cNvPr>
          <p:cNvSpPr txBox="1"/>
          <p:nvPr userDrawn="1"/>
        </p:nvSpPr>
        <p:spPr>
          <a:xfrm>
            <a:off x="9418766" y="6647697"/>
            <a:ext cx="2576861"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b="0" i="0" u="none" strike="noStrike" dirty="0">
                <a:solidFill>
                  <a:schemeClr val="bg1"/>
                </a:solidFill>
                <a:effectLst/>
                <a:latin typeface="roboto-thin"/>
              </a:rPr>
              <a:t>© 2021 by CFO Rising - </a:t>
            </a:r>
            <a:r>
              <a:rPr lang="en-US" sz="700" b="0" i="0" u="none" strike="noStrike" dirty="0">
                <a:solidFill>
                  <a:schemeClr val="bg1"/>
                </a:solidFill>
                <a:effectLst/>
                <a:latin typeface="roboto-thin"/>
                <a:hlinkClick r:id="rId3">
                  <a:extLst>
                    <a:ext uri="{A12FA001-AC4F-418D-AE19-62706E023703}">
                      <ahyp:hlinkClr xmlns:ahyp="http://schemas.microsoft.com/office/drawing/2018/hyperlinkcolor" val="tx"/>
                    </a:ext>
                  </a:extLst>
                </a:hlinkClick>
              </a:rPr>
              <a:t>703-559-4433 | info@cforising.org</a:t>
            </a:r>
            <a:endParaRPr lang="en-US" sz="700" b="0" dirty="0">
              <a:solidFill>
                <a:schemeClr val="bg1"/>
              </a:solidFill>
              <a:latin typeface="roboto-thin"/>
            </a:endParaRPr>
          </a:p>
          <a:p>
            <a:endParaRPr lang="en-US" sz="700" b="0" dirty="0">
              <a:latin typeface="roboto-thin"/>
            </a:endParaRPr>
          </a:p>
        </p:txBody>
      </p:sp>
    </p:spTree>
    <p:extLst>
      <p:ext uri="{BB962C8B-B14F-4D97-AF65-F5344CB8AC3E}">
        <p14:creationId xmlns:p14="http://schemas.microsoft.com/office/powerpoint/2010/main" val="27436433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tel:703-559-4433"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1521" y="509716"/>
            <a:ext cx="10194981" cy="828418"/>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847268" y="1670446"/>
            <a:ext cx="10426474" cy="4023360"/>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marL="852678" marR="0" lvl="3" indent="-285750" algn="l" defTabSz="914400" rtl="0" eaLnBrk="1" fontAlgn="auto" latinLnBrk="0" hangingPunct="1">
              <a:lnSpc>
                <a:spcPct val="90000"/>
              </a:lnSpc>
              <a:spcBef>
                <a:spcPts val="200"/>
              </a:spcBef>
              <a:spcAft>
                <a:spcPts val="400"/>
              </a:spcAft>
              <a:buClr>
                <a:srgbClr val="EB8B30"/>
              </a:buClr>
              <a:buSzPct val="100000"/>
              <a:buFont typeface="Arial" panose="020B0604020202020204" pitchFamily="34" charset="0"/>
              <a:buChar char="•"/>
              <a:tabLst/>
              <a:defRPr/>
            </a:pPr>
            <a:r>
              <a:rPr kumimoji="0" lang="en-US" sz="1400" b="0" i="0" u="none" strike="noStrike" kern="1200" cap="none" spc="0" normalizeH="0" baseline="0" noProof="0" dirty="0">
                <a:ln>
                  <a:noFill/>
                </a:ln>
                <a:solidFill>
                  <a:srgbClr val="000000">
                    <a:lumMod val="75000"/>
                    <a:lumOff val="25000"/>
                  </a:srgbClr>
                </a:solidFill>
                <a:effectLst/>
                <a:uLnTx/>
                <a:uFillTx/>
                <a:latin typeface="Roboto" panose="02000000000000000000" pitchFamily="2" charset="0"/>
                <a:ea typeface="Roboto" panose="02000000000000000000" pitchFamily="2" charset="0"/>
                <a:cs typeface="+mn-cs"/>
              </a:rPr>
              <a:t>Fourth level</a:t>
            </a:r>
          </a:p>
          <a:p>
            <a:pPr marL="1035558" marR="0" lvl="4" indent="-285750" algn="l" defTabSz="914400" rtl="0" eaLnBrk="1" fontAlgn="auto" latinLnBrk="0" hangingPunct="1">
              <a:lnSpc>
                <a:spcPct val="90000"/>
              </a:lnSpc>
              <a:spcBef>
                <a:spcPts val="200"/>
              </a:spcBef>
              <a:spcAft>
                <a:spcPts val="400"/>
              </a:spcAft>
              <a:buClr>
                <a:srgbClr val="EB8B30"/>
              </a:buClr>
              <a:buSzPct val="100000"/>
              <a:buFont typeface="Arial" panose="020B0604020202020204" pitchFamily="34" charset="0"/>
              <a:buChar char="•"/>
              <a:tabLst/>
              <a:defRPr/>
            </a:pPr>
            <a:r>
              <a:rPr kumimoji="0" lang="en-US" sz="1400" b="0" i="0" u="none" strike="noStrike" kern="1200" cap="none" spc="0" normalizeH="0" baseline="0" noProof="0" dirty="0">
                <a:ln>
                  <a:noFill/>
                </a:ln>
                <a:solidFill>
                  <a:srgbClr val="000000">
                    <a:lumMod val="75000"/>
                    <a:lumOff val="25000"/>
                  </a:srgbClr>
                </a:solidFill>
                <a:effectLst/>
                <a:uLnTx/>
                <a:uFillTx/>
                <a:latin typeface="Roboto" panose="02000000000000000000" pitchFamily="2" charset="0"/>
                <a:ea typeface="Roboto" panose="02000000000000000000" pitchFamily="2" charset="0"/>
                <a:cs typeface="+mn-cs"/>
              </a:rPr>
              <a:t>FIFTH LEVEL</a:t>
            </a:r>
          </a:p>
        </p:txBody>
      </p:sp>
      <p:sp>
        <p:nvSpPr>
          <p:cNvPr id="6" name="Slide Number Placeholder 5"/>
          <p:cNvSpPr>
            <a:spLocks noGrp="1"/>
          </p:cNvSpPr>
          <p:nvPr>
            <p:ph type="sldNum" sz="quarter" idx="4"/>
          </p:nvPr>
        </p:nvSpPr>
        <p:spPr>
          <a:xfrm>
            <a:off x="10780134"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B66A45A0-4AD1-4694-A07F-B3BA13B983E2}" type="slidenum">
              <a:rPr lang="en-US" smtClean="0"/>
              <a:t>‹#›</a:t>
            </a:fld>
            <a:endParaRPr lang="en-US" dirty="0"/>
          </a:p>
        </p:txBody>
      </p:sp>
      <p:sp>
        <p:nvSpPr>
          <p:cNvPr id="5" name="TextBox 4">
            <a:extLst>
              <a:ext uri="{FF2B5EF4-FFF2-40B4-BE49-F238E27FC236}">
                <a16:creationId xmlns:a16="http://schemas.microsoft.com/office/drawing/2014/main" id="{2EA0B1E1-B33C-4934-B06C-277FC9F2DD24}"/>
              </a:ext>
            </a:extLst>
          </p:cNvPr>
          <p:cNvSpPr txBox="1"/>
          <p:nvPr userDrawn="1"/>
        </p:nvSpPr>
        <p:spPr>
          <a:xfrm>
            <a:off x="9418766" y="6647697"/>
            <a:ext cx="2576861"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b="0" i="0" u="none" strike="noStrike" dirty="0">
                <a:solidFill>
                  <a:schemeClr val="tx2"/>
                </a:solidFill>
                <a:effectLst/>
                <a:latin typeface="roboto-thin"/>
              </a:rPr>
              <a:t>© 2021 by CFO Rising - </a:t>
            </a:r>
            <a:r>
              <a:rPr lang="en-US" sz="700" b="0" i="0" u="none" strike="noStrike" dirty="0">
                <a:solidFill>
                  <a:schemeClr val="tx2"/>
                </a:solidFill>
                <a:effectLst/>
                <a:latin typeface="roboto-thin"/>
                <a:hlinkClick r:id="rId14">
                  <a:extLst>
                    <a:ext uri="{A12FA001-AC4F-418D-AE19-62706E023703}">
                      <ahyp:hlinkClr xmlns:ahyp="http://schemas.microsoft.com/office/drawing/2018/hyperlinkcolor" val="tx"/>
                    </a:ext>
                  </a:extLst>
                </a:hlinkClick>
              </a:rPr>
              <a:t>703-559-4433 | info@cforising.org</a:t>
            </a:r>
            <a:endParaRPr lang="en-US" sz="700" b="0" dirty="0">
              <a:solidFill>
                <a:schemeClr val="tx2"/>
              </a:solidFill>
              <a:latin typeface="roboto-thin"/>
            </a:endParaRPr>
          </a:p>
          <a:p>
            <a:endParaRPr lang="en-US" sz="700" b="0" dirty="0">
              <a:solidFill>
                <a:schemeClr val="tx2"/>
              </a:solidFill>
              <a:latin typeface="roboto-thin"/>
            </a:endParaRPr>
          </a:p>
        </p:txBody>
      </p:sp>
    </p:spTree>
    <p:extLst>
      <p:ext uri="{BB962C8B-B14F-4D97-AF65-F5344CB8AC3E}">
        <p14:creationId xmlns:p14="http://schemas.microsoft.com/office/powerpoint/2010/main" val="2191235619"/>
      </p:ext>
    </p:extLst>
  </p:cSld>
  <p:clrMap bg1="lt1" tx1="dk1" bg2="lt2" tx2="dk2" accent1="accent1" accent2="accent2" accent3="accent3" accent4="accent4" accent5="accent5" accent6="accent6" hlink="hlink" folHlink="folHlink"/>
  <p:sldLayoutIdLst>
    <p:sldLayoutId id="2147483756" r:id="rId1"/>
    <p:sldLayoutId id="2147483746" r:id="rId2"/>
    <p:sldLayoutId id="2147483759" r:id="rId3"/>
    <p:sldLayoutId id="2147483761" r:id="rId4"/>
    <p:sldLayoutId id="2147483762" r:id="rId5"/>
    <p:sldLayoutId id="2147483748" r:id="rId6"/>
    <p:sldLayoutId id="2147483757" r:id="rId7"/>
    <p:sldLayoutId id="2147483758" r:id="rId8"/>
    <p:sldLayoutId id="2147483760" r:id="rId9"/>
    <p:sldLayoutId id="2147483749" r:id="rId10"/>
    <p:sldLayoutId id="2147483750" r:id="rId11"/>
    <p:sldLayoutId id="2147483751" r:id="rId12"/>
  </p:sldLayoutIdLst>
  <p:hf hdr="0" ftr="0" dt="0"/>
  <p:txStyles>
    <p:titleStyle>
      <a:lvl1pPr algn="l" defTabSz="914400" rtl="0" eaLnBrk="1" latinLnBrk="0" hangingPunct="1">
        <a:lnSpc>
          <a:spcPct val="85000"/>
        </a:lnSpc>
        <a:spcBef>
          <a:spcPct val="0"/>
        </a:spcBef>
        <a:buNone/>
        <a:defRPr sz="4000" b="1" i="0" kern="1200" spc="-50" baseline="0">
          <a:solidFill>
            <a:schemeClr val="accent2"/>
          </a:solidFill>
          <a:latin typeface="Roboto Black" panose="02000000000000000000" pitchFamily="2" charset="0"/>
          <a:ea typeface="Roboto Black" panose="02000000000000000000" pitchFamily="2" charset="0"/>
          <a:cs typeface="+mj-cs"/>
        </a:defRPr>
      </a:lvl1pPr>
    </p:titleStyle>
    <p:body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600" kern="1200">
          <a:solidFill>
            <a:schemeClr val="tx1">
              <a:lumMod val="75000"/>
              <a:lumOff val="25000"/>
            </a:schemeClr>
          </a:solidFill>
          <a:latin typeface="Roboto" panose="02000000000000000000" pitchFamily="2" charset="0"/>
          <a:ea typeface="Roboto" panose="02000000000000000000" pitchFamily="2" charset="0"/>
          <a:cs typeface="+mn-cs"/>
        </a:defRPr>
      </a:lvl1pPr>
      <a:lvl2pPr marL="48691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600" kern="1200">
          <a:solidFill>
            <a:schemeClr val="tx1">
              <a:lumMod val="75000"/>
              <a:lumOff val="25000"/>
            </a:schemeClr>
          </a:solidFill>
          <a:latin typeface="Roboto" panose="02000000000000000000" pitchFamily="2" charset="0"/>
          <a:ea typeface="Roboto" panose="02000000000000000000" pitchFamily="2" charset="0"/>
          <a:cs typeface="+mn-cs"/>
        </a:defRPr>
      </a:lvl2pPr>
      <a:lvl3pPr marL="66979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400" kern="1200">
          <a:solidFill>
            <a:schemeClr val="tx1">
              <a:lumMod val="75000"/>
              <a:lumOff val="25000"/>
            </a:schemeClr>
          </a:solidFill>
          <a:latin typeface="Roboto" panose="02000000000000000000" pitchFamily="2" charset="0"/>
          <a:ea typeface="Roboto" panose="02000000000000000000" pitchFamily="2" charset="0"/>
          <a:cs typeface="+mn-cs"/>
        </a:defRPr>
      </a:lvl3pPr>
      <a:lvl4pPr marL="91440" marR="0" indent="0" algn="l" defTabSz="914400" rtl="0" eaLnBrk="1" fontAlgn="auto" latinLnBrk="0" hangingPunct="1">
        <a:lnSpc>
          <a:spcPct val="90000"/>
        </a:lnSpc>
        <a:spcBef>
          <a:spcPts val="1200"/>
        </a:spcBef>
        <a:spcAft>
          <a:spcPts val="0"/>
        </a:spcAft>
        <a:buClr>
          <a:srgbClr val="EB8B30"/>
        </a:buClr>
        <a:buSzPct val="100000"/>
        <a:buFont typeface="Arial" panose="020B0604020202020204" pitchFamily="34" charset="0"/>
        <a:buNone/>
        <a:tabLst/>
        <a:defRPr sz="2000" b="1" i="0" kern="1200">
          <a:solidFill>
            <a:srgbClr val="074356"/>
          </a:solidFill>
          <a:latin typeface="Roboto" panose="02000000000000000000" pitchFamily="2" charset="0"/>
          <a:ea typeface="Roboto" panose="02000000000000000000" pitchFamily="2" charset="0"/>
          <a:cs typeface="+mn-cs"/>
        </a:defRPr>
      </a:lvl4pPr>
      <a:lvl5pPr marL="91440" marR="0" indent="0" algn="l" defTabSz="914400" rtl="0" eaLnBrk="1" fontAlgn="auto" latinLnBrk="0" hangingPunct="1">
        <a:lnSpc>
          <a:spcPct val="90000"/>
        </a:lnSpc>
        <a:spcBef>
          <a:spcPts val="300"/>
        </a:spcBef>
        <a:spcAft>
          <a:spcPts val="400"/>
        </a:spcAft>
        <a:buClr>
          <a:srgbClr val="EB8B30"/>
        </a:buClr>
        <a:buSzPct val="100000"/>
        <a:buFont typeface="Arial" panose="020B0604020202020204" pitchFamily="34" charset="0"/>
        <a:buNone/>
        <a:tabLst/>
        <a:defRPr sz="1400" b="1" i="0" kern="1200">
          <a:solidFill>
            <a:srgbClr val="F7931D"/>
          </a:solidFill>
          <a:latin typeface="Antonio" panose="02000503000000000000" pitchFamily="2" charset="77"/>
          <a:ea typeface="Roboto" panose="02000000000000000000" pitchFamily="2" charset="0"/>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hyperlink" Target="tel:703-559-4433"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5.svg"/></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8" Type="http://schemas.openxmlformats.org/officeDocument/2006/relationships/image" Target="../media/image13.svg"/><Relationship Id="rId13" Type="http://schemas.microsoft.com/office/2007/relationships/diagramDrawing" Target="../diagrams/drawing3.xml"/><Relationship Id="rId3" Type="http://schemas.openxmlformats.org/officeDocument/2006/relationships/diagramLayout" Target="../diagrams/layout2.xml"/><Relationship Id="rId7" Type="http://schemas.openxmlformats.org/officeDocument/2006/relationships/image" Target="../media/image12.png"/><Relationship Id="rId12" Type="http://schemas.openxmlformats.org/officeDocument/2006/relationships/diagramColors" Target="../diagrams/colors3.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11" Type="http://schemas.openxmlformats.org/officeDocument/2006/relationships/diagramQuickStyle" Target="../diagrams/quickStyle3.xml"/><Relationship Id="rId5" Type="http://schemas.openxmlformats.org/officeDocument/2006/relationships/diagramColors" Target="../diagrams/colors2.xml"/><Relationship Id="rId10" Type="http://schemas.openxmlformats.org/officeDocument/2006/relationships/diagramLayout" Target="../diagrams/layout3.xml"/><Relationship Id="rId4" Type="http://schemas.openxmlformats.org/officeDocument/2006/relationships/diagramQuickStyle" Target="../diagrams/quickStyle2.xml"/><Relationship Id="rId9" Type="http://schemas.openxmlformats.org/officeDocument/2006/relationships/diagramData" Target="../diagrams/data3.xml"/></Relationships>
</file>

<file path=ppt/slides/_rels/slide15.xml.rels><?xml version="1.0" encoding="UTF-8" standalone="yes"?>
<Relationships xmlns="http://schemas.openxmlformats.org/package/2006/relationships"><Relationship Id="rId8" Type="http://schemas.openxmlformats.org/officeDocument/2006/relationships/diagramLayout" Target="../diagrams/layout5.xml"/><Relationship Id="rId13" Type="http://schemas.openxmlformats.org/officeDocument/2006/relationships/image" Target="../media/image13.svg"/><Relationship Id="rId3" Type="http://schemas.openxmlformats.org/officeDocument/2006/relationships/diagramLayout" Target="../diagrams/layout4.xml"/><Relationship Id="rId7" Type="http://schemas.openxmlformats.org/officeDocument/2006/relationships/diagramData" Target="../diagrams/data5.xml"/><Relationship Id="rId12" Type="http://schemas.openxmlformats.org/officeDocument/2006/relationships/image" Target="../media/image12.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5" Type="http://schemas.openxmlformats.org/officeDocument/2006/relationships/image" Target="../media/image15.svg"/><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 Id="rId14" Type="http://schemas.openxmlformats.org/officeDocument/2006/relationships/image" Target="../media/image1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diagramLayout" Target="../diagrams/layout6.xml"/><Relationship Id="rId7" Type="http://schemas.openxmlformats.org/officeDocument/2006/relationships/image" Target="../media/image14.png"/><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medicine.uic.edu/wp-content/uploads/2019/03/compstratplan-1024x768.png" TargetMode="External"/><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5.svg"/></Relationships>
</file>

<file path=ppt/slides/_rels/slide22.xml.rels><?xml version="1.0" encoding="UTF-8" standalone="yes"?>
<Relationships xmlns="http://schemas.openxmlformats.org/package/2006/relationships"><Relationship Id="rId3" Type="http://schemas.openxmlformats.org/officeDocument/2006/relationships/image" Target="../media/image23.emf"/><Relationship Id="rId7" Type="http://schemas.openxmlformats.org/officeDocument/2006/relationships/image" Target="../media/image15.sv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24.emf"/><Relationship Id="rId7" Type="http://schemas.openxmlformats.org/officeDocument/2006/relationships/image" Target="../media/image15.sv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26.emf"/><Relationship Id="rId4" Type="http://schemas.openxmlformats.org/officeDocument/2006/relationships/image" Target="../media/image25.emf"/></Relationships>
</file>

<file path=ppt/slides/_rels/slide2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5.svg"/><Relationship Id="rId7" Type="http://schemas.openxmlformats.org/officeDocument/2006/relationships/image" Target="../media/image30.sv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28.sv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svg"/></Relationships>
</file>

<file path=ppt/slides/_rels/slide25.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33.png"/><Relationship Id="rId3" Type="http://schemas.openxmlformats.org/officeDocument/2006/relationships/image" Target="../media/image12.png"/><Relationship Id="rId7" Type="http://schemas.openxmlformats.org/officeDocument/2006/relationships/image" Target="../media/image27.png"/><Relationship Id="rId12" Type="http://schemas.openxmlformats.org/officeDocument/2006/relationships/image" Target="../media/image32.sv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15.svg"/><Relationship Id="rId11" Type="http://schemas.openxmlformats.org/officeDocument/2006/relationships/image" Target="../media/image31.png"/><Relationship Id="rId5" Type="http://schemas.openxmlformats.org/officeDocument/2006/relationships/image" Target="../media/image14.png"/><Relationship Id="rId10" Type="http://schemas.openxmlformats.org/officeDocument/2006/relationships/image" Target="../media/image30.svg"/><Relationship Id="rId4" Type="http://schemas.openxmlformats.org/officeDocument/2006/relationships/image" Target="../media/image13.svg"/><Relationship Id="rId9" Type="http://schemas.openxmlformats.org/officeDocument/2006/relationships/image" Target="../media/image29.png"/><Relationship Id="rId14" Type="http://schemas.openxmlformats.org/officeDocument/2006/relationships/image" Target="../media/image34.sv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37.emf"/></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8.emf"/><Relationship Id="rId7" Type="http://schemas.openxmlformats.org/officeDocument/2006/relationships/image" Target="../media/image15.sv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3" Type="http://schemas.openxmlformats.org/officeDocument/2006/relationships/image" Target="../media/image39.emf"/><Relationship Id="rId7" Type="http://schemas.openxmlformats.org/officeDocument/2006/relationships/image" Target="../media/image15.sv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32.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image" Target="../media/image15.sv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3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3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15.svg"/><Relationship Id="rId7" Type="http://schemas.openxmlformats.org/officeDocument/2006/relationships/diagramColors" Target="../diagrams/colors7.xml"/><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15.svg"/></Relationships>
</file>

<file path=ppt/slides/_rels/slide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image" Target="../media/image48.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7.svg"/></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7.svg"/></Relationships>
</file>

<file path=ppt/slides/_rels/slide5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3.svg"/></Relationships>
</file>

<file path=ppt/slides/_rels/slide5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5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54.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15.svg"/><Relationship Id="rId4" Type="http://schemas.openxmlformats.org/officeDocument/2006/relationships/image" Target="../media/image14.png"/></Relationships>
</file>

<file path=ppt/slides/_rels/slide56.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15.svg"/><Relationship Id="rId4" Type="http://schemas.openxmlformats.org/officeDocument/2006/relationships/image" Target="../media/image14.png"/></Relationships>
</file>

<file path=ppt/slides/_rels/slide57.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image" Target="../media/image15.svg"/><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58.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image" Target="../media/image15.svg"/><Relationship Id="rId2" Type="http://schemas.openxmlformats.org/officeDocument/2006/relationships/notesSlide" Target="../notesSlides/notesSlide41.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59.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image" Target="../media/image15.svg"/><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image" Target="../media/image15.svg"/><Relationship Id="rId2" Type="http://schemas.openxmlformats.org/officeDocument/2006/relationships/notesSlide" Target="../notesSlides/notesSlide43.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61.xml.rels><?xml version="1.0" encoding="UTF-8" standalone="yes"?>
<Relationships xmlns="http://schemas.openxmlformats.org/package/2006/relationships"><Relationship Id="rId8" Type="http://schemas.openxmlformats.org/officeDocument/2006/relationships/hyperlink" Target="https://dictionary.cambridge.org/dictionary/english/budgeting" TargetMode="External"/><Relationship Id="rId13" Type="http://schemas.openxmlformats.org/officeDocument/2006/relationships/hyperlink" Target="https://accountlearning.com/benefits-or-advantages-of-budgeting-to-organization/#:~:text=Benefits%20or%20Advantages%20of%20Budgeting%20to%20organization.%201,with%20the%20help%20of%20budgetary%20...%20More%20items" TargetMode="External"/><Relationship Id="rId18" Type="http://schemas.openxmlformats.org/officeDocument/2006/relationships/hyperlink" Target="https://www.cohnreznick.com/insights/2020-gauge-report-industry-roadmap-of-benchmarks-trends-for-govcon" TargetMode="External"/><Relationship Id="rId3" Type="http://schemas.openxmlformats.org/officeDocument/2006/relationships/hyperlink" Target="https://courses.lumenlearning.com/boundless-business/chapter/what-is-a-business/#:~:text=The%20primary%20purpose%20of%20a%20business%20is%20to,owners%20or%20stakeholders%20while%20maintaining%20corporate%20social%20responsibility." TargetMode="External"/><Relationship Id="rId21" Type="http://schemas.openxmlformats.org/officeDocument/2006/relationships/hyperlink" Target="https://www.dau.edu/" TargetMode="External"/><Relationship Id="rId7" Type="http://schemas.openxmlformats.org/officeDocument/2006/relationships/hyperlink" Target="https://www.entrepreneur.com/article/354004" TargetMode="External"/><Relationship Id="rId12" Type="http://schemas.openxmlformats.org/officeDocument/2006/relationships/hyperlink" Target="https://www.indeed.com/career-advice/career-development/why-budget-is-important" TargetMode="External"/><Relationship Id="rId17" Type="http://schemas.openxmlformats.org/officeDocument/2006/relationships/hyperlink" Target="https://finance.yahoo.com/quote/LMT/cash-flow?p=LMT" TargetMode="External"/><Relationship Id="rId2" Type="http://schemas.openxmlformats.org/officeDocument/2006/relationships/notesSlide" Target="../notesSlides/notesSlide44.xml"/><Relationship Id="rId16" Type="http://schemas.openxmlformats.org/officeDocument/2006/relationships/hyperlink" Target="https://finance.yahoo.com/quote/LMT/balance-sheet?p=LMT" TargetMode="External"/><Relationship Id="rId20" Type="http://schemas.openxmlformats.org/officeDocument/2006/relationships/hyperlink" Target="https://finance.yahoo.com/" TargetMode="External"/><Relationship Id="rId1" Type="http://schemas.openxmlformats.org/officeDocument/2006/relationships/slideLayout" Target="../slideLayouts/slideLayout2.xml"/><Relationship Id="rId6" Type="http://schemas.openxmlformats.org/officeDocument/2006/relationships/hyperlink" Target="https://www.huffpost.com/entry/what-is-the-purpose-of-bu_b_7100126" TargetMode="External"/><Relationship Id="rId11" Type="http://schemas.openxmlformats.org/officeDocument/2006/relationships/hyperlink" Target="https://www.datapine.com/blog/financial-reporting-and-analysis/#:~:text=The%20Benefits%20Of%20Financial%20Reporting%201%20Improved%20debt,and%20optimized%20for%20a%20multitude%20of%20devices.%20" TargetMode="External"/><Relationship Id="rId5" Type="http://schemas.openxmlformats.org/officeDocument/2006/relationships/hyperlink" Target="https://www.forbes.com/sites/stevedenning/2011/11/28/maximizing-shareholder-value-the-dumbest-idea-in-the-world/?sh=7deea3842287" TargetMode="External"/><Relationship Id="rId15" Type="http://schemas.openxmlformats.org/officeDocument/2006/relationships/hyperlink" Target="https://finance.yahoo.com/quote/LMT/financials?p=LMT" TargetMode="External"/><Relationship Id="rId10" Type="http://schemas.openxmlformats.org/officeDocument/2006/relationships/hyperlink" Target="https://dictionary.cambridge.org/dictionary/english/financial-reporting" TargetMode="External"/><Relationship Id="rId19" Type="http://schemas.openxmlformats.org/officeDocument/2006/relationships/hyperlink" Target="https://www.investopedia.com/" TargetMode="External"/><Relationship Id="rId4" Type="http://schemas.openxmlformats.org/officeDocument/2006/relationships/hyperlink" Target="https://www.wallstreetsurvivor.com/10-gordon-gekko-quotes-that-will-change-the-way-you-think-about-investing/" TargetMode="External"/><Relationship Id="rId9" Type="http://schemas.openxmlformats.org/officeDocument/2006/relationships/hyperlink" Target="https://dictionary.cambridge.org/dictionary/english/forecasting" TargetMode="External"/><Relationship Id="rId14" Type="http://schemas.openxmlformats.org/officeDocument/2006/relationships/hyperlink" Target="https://fullyaccountable.com/8-benefits-forecasting-revenue/#:~:text=8%20Benefits%20of%20Forecasting%20Revenue.%201%201.%20Brings,planning.%205%205.%20Improves%20production%20scheduling.%20More%20items"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sv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17.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869EA8E-2A23-C942-983A-1D470AA2719C}"/>
              </a:ext>
            </a:extLst>
          </p:cNvPr>
          <p:cNvSpPr/>
          <p:nvPr/>
        </p:nvSpPr>
        <p:spPr>
          <a:xfrm>
            <a:off x="0" y="-11255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90C906C6-8A7D-8943-8812-21FE75F3ECF1}"/>
              </a:ext>
            </a:extLst>
          </p:cNvPr>
          <p:cNvSpPr/>
          <p:nvPr/>
        </p:nvSpPr>
        <p:spPr>
          <a:xfrm>
            <a:off x="0" y="6177410"/>
            <a:ext cx="12192000" cy="6805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13DD454A-E053-1545-855E-CDFA193A316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076385" y="663514"/>
            <a:ext cx="4039228" cy="4773633"/>
          </a:xfrm>
          <a:prstGeom prst="rect">
            <a:avLst/>
          </a:prstGeom>
        </p:spPr>
      </p:pic>
      <p:sp>
        <p:nvSpPr>
          <p:cNvPr id="9" name="Rectangle 8">
            <a:extLst>
              <a:ext uri="{FF2B5EF4-FFF2-40B4-BE49-F238E27FC236}">
                <a16:creationId xmlns:a16="http://schemas.microsoft.com/office/drawing/2014/main" id="{9998C626-F944-0D49-B3EB-716DEC13BB0A}"/>
              </a:ext>
            </a:extLst>
          </p:cNvPr>
          <p:cNvSpPr/>
          <p:nvPr/>
        </p:nvSpPr>
        <p:spPr>
          <a:xfrm>
            <a:off x="2890607" y="6348428"/>
            <a:ext cx="6410784" cy="338554"/>
          </a:xfrm>
          <a:prstGeom prst="rect">
            <a:avLst/>
          </a:prstGeom>
        </p:spPr>
        <p:txBody>
          <a:bodyPr wrap="square">
            <a:spAutoFit/>
          </a:bodyPr>
          <a:lstStyle/>
          <a:p>
            <a:pPr algn="ctr"/>
            <a:r>
              <a:rPr lang="en-US" sz="1600" b="1" dirty="0">
                <a:solidFill>
                  <a:schemeClr val="bg2"/>
                </a:solidFill>
                <a:latin typeface="Antonio" panose="02000503000000000000" pitchFamily="2" charset="77"/>
                <a:ea typeface="Roboto Black" panose="02000000000000000000" pitchFamily="2" charset="0"/>
              </a:rPr>
              <a:t>Session 3 - Budgeting, Forecasting &amp; Financial Reporting  </a:t>
            </a:r>
            <a:r>
              <a:rPr lang="en-US" sz="1600" dirty="0">
                <a:solidFill>
                  <a:schemeClr val="accent2"/>
                </a:solidFill>
                <a:latin typeface="Antonio Light" panose="02000303000000000000" pitchFamily="2" charset="77"/>
                <a:ea typeface="Roboto Black" panose="02000000000000000000" pitchFamily="2" charset="0"/>
              </a:rPr>
              <a:t>|</a:t>
            </a:r>
            <a:r>
              <a:rPr lang="en-US" sz="1600" b="1" dirty="0">
                <a:solidFill>
                  <a:schemeClr val="accent2"/>
                </a:solidFill>
                <a:latin typeface="Antonio" panose="02000503000000000000" pitchFamily="2" charset="77"/>
                <a:ea typeface="Roboto Black" panose="02000000000000000000" pitchFamily="2" charset="0"/>
              </a:rPr>
              <a:t>  </a:t>
            </a:r>
            <a:r>
              <a:rPr lang="en-US" sz="1600" b="1" dirty="0">
                <a:solidFill>
                  <a:schemeClr val="bg2"/>
                </a:solidFill>
                <a:latin typeface="Antonio" panose="02000503000000000000" pitchFamily="2" charset="77"/>
                <a:ea typeface="Roboto Black" panose="02000000000000000000" pitchFamily="2" charset="0"/>
              </a:rPr>
              <a:t>January 17, 2024</a:t>
            </a:r>
          </a:p>
        </p:txBody>
      </p:sp>
      <p:sp>
        <p:nvSpPr>
          <p:cNvPr id="6" name="TextBox 5">
            <a:extLst>
              <a:ext uri="{FF2B5EF4-FFF2-40B4-BE49-F238E27FC236}">
                <a16:creationId xmlns:a16="http://schemas.microsoft.com/office/drawing/2014/main" id="{4FC3C524-7344-45BF-9B56-37F1FA740826}"/>
              </a:ext>
            </a:extLst>
          </p:cNvPr>
          <p:cNvSpPr txBox="1"/>
          <p:nvPr/>
        </p:nvSpPr>
        <p:spPr>
          <a:xfrm>
            <a:off x="9418766" y="6651311"/>
            <a:ext cx="2576861"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b="0" i="0" u="none" strike="noStrike" dirty="0">
                <a:solidFill>
                  <a:schemeClr val="bg1"/>
                </a:solidFill>
                <a:effectLst/>
                <a:latin typeface="roboto-thin"/>
              </a:rPr>
              <a:t>© 2021 by CFO Rising - </a:t>
            </a:r>
            <a:r>
              <a:rPr lang="en-US" sz="700" b="0" i="0" u="none" strike="noStrike" dirty="0">
                <a:solidFill>
                  <a:schemeClr val="bg1"/>
                </a:solidFill>
                <a:effectLst/>
                <a:latin typeface="roboto-thin"/>
                <a:hlinkClick r:id="rId4">
                  <a:extLst>
                    <a:ext uri="{A12FA001-AC4F-418D-AE19-62706E023703}">
                      <ahyp:hlinkClr xmlns:ahyp="http://schemas.microsoft.com/office/drawing/2018/hyperlinkcolor" val="tx"/>
                    </a:ext>
                  </a:extLst>
                </a:hlinkClick>
              </a:rPr>
              <a:t>703-559-4433 | info@cforising.org</a:t>
            </a:r>
            <a:endParaRPr lang="en-US" sz="700" b="0" dirty="0">
              <a:solidFill>
                <a:schemeClr val="bg1"/>
              </a:solidFill>
              <a:latin typeface="roboto-thin"/>
            </a:endParaRPr>
          </a:p>
          <a:p>
            <a:endParaRPr lang="en-US" sz="700" b="0" dirty="0">
              <a:latin typeface="roboto-thin"/>
            </a:endParaRPr>
          </a:p>
        </p:txBody>
      </p:sp>
    </p:spTree>
    <p:extLst>
      <p:ext uri="{BB962C8B-B14F-4D97-AF65-F5344CB8AC3E}">
        <p14:creationId xmlns:p14="http://schemas.microsoft.com/office/powerpoint/2010/main" val="27642329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2E145C4-73D5-C84F-9E8F-B177852920E1}"/>
              </a:ext>
            </a:extLst>
          </p:cNvPr>
          <p:cNvSpPr>
            <a:spLocks noGrp="1"/>
          </p:cNvSpPr>
          <p:nvPr>
            <p:ph type="title"/>
          </p:nvPr>
        </p:nvSpPr>
        <p:spPr/>
        <p:txBody>
          <a:bodyPr/>
          <a:lstStyle/>
          <a:p>
            <a:r>
              <a:rPr lang="en-US" dirty="0"/>
              <a:t>Definition Checkpoint!</a:t>
            </a:r>
          </a:p>
        </p:txBody>
      </p:sp>
      <p:sp>
        <p:nvSpPr>
          <p:cNvPr id="9" name="Content Placeholder 8">
            <a:extLst>
              <a:ext uri="{FF2B5EF4-FFF2-40B4-BE49-F238E27FC236}">
                <a16:creationId xmlns:a16="http://schemas.microsoft.com/office/drawing/2014/main" id="{FB6079A4-4A65-1A43-B134-ABFCB69569F5}"/>
              </a:ext>
            </a:extLst>
          </p:cNvPr>
          <p:cNvSpPr>
            <a:spLocks noGrp="1"/>
          </p:cNvSpPr>
          <p:nvPr>
            <p:ph idx="1"/>
          </p:nvPr>
        </p:nvSpPr>
        <p:spPr>
          <a:xfrm>
            <a:off x="501331" y="1300360"/>
            <a:ext cx="11189338" cy="4723088"/>
          </a:xfrm>
        </p:spPr>
        <p:txBody>
          <a:bodyPr>
            <a:normAutofit/>
          </a:bodyPr>
          <a:lstStyle/>
          <a:p>
            <a:pPr lvl="0">
              <a:spcAft>
                <a:spcPts val="1200"/>
              </a:spcAft>
              <a:buClr>
                <a:srgbClr val="EB8A2F"/>
              </a:buClr>
            </a:pPr>
            <a:r>
              <a:rPr lang="en-US" sz="2400" b="1" dirty="0">
                <a:solidFill>
                  <a:srgbClr val="000000">
                    <a:lumMod val="75000"/>
                    <a:lumOff val="25000"/>
                  </a:srgbClr>
                </a:solidFill>
              </a:rPr>
              <a:t>From a GovCon Perspective:  </a:t>
            </a:r>
          </a:p>
          <a:p>
            <a:pPr lvl="1">
              <a:spcAft>
                <a:spcPts val="1200"/>
              </a:spcAft>
              <a:buClr>
                <a:srgbClr val="EB8A2F"/>
              </a:buClr>
            </a:pPr>
            <a:r>
              <a:rPr lang="en-US" sz="2000" dirty="0">
                <a:solidFill>
                  <a:srgbClr val="000000">
                    <a:lumMod val="75000"/>
                    <a:lumOff val="25000"/>
                  </a:srgbClr>
                </a:solidFill>
              </a:rPr>
              <a:t>Financial Reporting:  Typically references the suite of financial reports and models that facilitate proper analysis and tracking of business performance.</a:t>
            </a:r>
          </a:p>
          <a:p>
            <a:pPr lvl="1">
              <a:spcAft>
                <a:spcPts val="1200"/>
              </a:spcAft>
              <a:buClr>
                <a:srgbClr val="EB8A2F"/>
              </a:buClr>
            </a:pPr>
            <a:r>
              <a:rPr lang="en-US" sz="2000" u="sng" dirty="0">
                <a:solidFill>
                  <a:srgbClr val="000000">
                    <a:lumMod val="75000"/>
                    <a:lumOff val="25000"/>
                  </a:srgbClr>
                </a:solidFill>
              </a:rPr>
              <a:t>Examples: </a:t>
            </a:r>
          </a:p>
          <a:p>
            <a:pPr lvl="2">
              <a:spcAft>
                <a:spcPts val="1200"/>
              </a:spcAft>
              <a:buClr>
                <a:srgbClr val="EB8A2F"/>
              </a:buClr>
            </a:pPr>
            <a:r>
              <a:rPr lang="en-US" sz="2000" dirty="0">
                <a:solidFill>
                  <a:srgbClr val="000000">
                    <a:lumMod val="75000"/>
                    <a:lumOff val="25000"/>
                  </a:srgbClr>
                </a:solidFill>
              </a:rPr>
              <a:t>Financial Statements:  Income Statement, Balance Sheet, Cash Flow Statement</a:t>
            </a:r>
          </a:p>
          <a:p>
            <a:pPr lvl="2">
              <a:spcAft>
                <a:spcPts val="1200"/>
              </a:spcAft>
              <a:buClr>
                <a:srgbClr val="EB8A2F"/>
              </a:buClr>
            </a:pPr>
            <a:r>
              <a:rPr lang="en-US" sz="2000" dirty="0">
                <a:solidFill>
                  <a:srgbClr val="000000">
                    <a:lumMod val="75000"/>
                    <a:lumOff val="25000"/>
                  </a:srgbClr>
                </a:solidFill>
              </a:rPr>
              <a:t>Major Deliverables:  Monthly Operating Review (MOR), Board Reporting, Bank/Covenant</a:t>
            </a:r>
          </a:p>
          <a:p>
            <a:pPr lvl="2">
              <a:spcAft>
                <a:spcPts val="1200"/>
              </a:spcAft>
              <a:buClr>
                <a:srgbClr val="EB8A2F"/>
              </a:buClr>
            </a:pPr>
            <a:r>
              <a:rPr lang="en-US" sz="2000" dirty="0">
                <a:solidFill>
                  <a:srgbClr val="000000">
                    <a:lumMod val="75000"/>
                    <a:lumOff val="25000"/>
                  </a:srgbClr>
                </a:solidFill>
              </a:rPr>
              <a:t>Additional Reporting:  </a:t>
            </a:r>
          </a:p>
        </p:txBody>
      </p:sp>
      <p:sp>
        <p:nvSpPr>
          <p:cNvPr id="4" name="Slide Number Placeholder 3">
            <a:extLst>
              <a:ext uri="{FF2B5EF4-FFF2-40B4-BE49-F238E27FC236}">
                <a16:creationId xmlns:a16="http://schemas.microsoft.com/office/drawing/2014/main" id="{9F57017C-D066-E646-8686-435EFB55CD75}"/>
              </a:ext>
            </a:extLst>
          </p:cNvPr>
          <p:cNvSpPr>
            <a:spLocks noGrp="1"/>
          </p:cNvSpPr>
          <p:nvPr>
            <p:ph type="sldNum" sz="quarter" idx="12"/>
          </p:nvPr>
        </p:nvSpPr>
        <p:spPr/>
        <p:txBody>
          <a:bodyPr/>
          <a:lstStyle/>
          <a:p>
            <a:fld id="{B66A45A0-4AD1-4694-A07F-B3BA13B983E2}" type="slidenum">
              <a:rPr lang="en-US" smtClean="0"/>
              <a:t>10</a:t>
            </a:fld>
            <a:endParaRPr lang="en-US" dirty="0"/>
          </a:p>
        </p:txBody>
      </p:sp>
      <p:graphicFrame>
        <p:nvGraphicFramePr>
          <p:cNvPr id="6" name="Table 8">
            <a:extLst>
              <a:ext uri="{FF2B5EF4-FFF2-40B4-BE49-F238E27FC236}">
                <a16:creationId xmlns:a16="http://schemas.microsoft.com/office/drawing/2014/main" id="{85F8C65B-A93A-4C87-B046-8ADC0ECC32C0}"/>
              </a:ext>
            </a:extLst>
          </p:cNvPr>
          <p:cNvGraphicFramePr>
            <a:graphicFrameLocks/>
          </p:cNvGraphicFramePr>
          <p:nvPr>
            <p:extLst>
              <p:ext uri="{D42A27DB-BD31-4B8C-83A1-F6EECF244321}">
                <p14:modId xmlns:p14="http://schemas.microsoft.com/office/powerpoint/2010/main" val="2295323130"/>
              </p:ext>
            </p:extLst>
          </p:nvPr>
        </p:nvGraphicFramePr>
        <p:xfrm>
          <a:off x="3722514" y="3975886"/>
          <a:ext cx="7055179" cy="2194560"/>
        </p:xfrm>
        <a:graphic>
          <a:graphicData uri="http://schemas.openxmlformats.org/drawingml/2006/table">
            <a:tbl>
              <a:tblPr firstRow="1" bandRow="1">
                <a:tableStyleId>{5C22544A-7EE6-4342-B048-85BDC9FD1C3A}</a:tableStyleId>
              </a:tblPr>
              <a:tblGrid>
                <a:gridCol w="3140820">
                  <a:extLst>
                    <a:ext uri="{9D8B030D-6E8A-4147-A177-3AD203B41FA5}">
                      <a16:colId xmlns:a16="http://schemas.microsoft.com/office/drawing/2014/main" val="2173711918"/>
                    </a:ext>
                  </a:extLst>
                </a:gridCol>
                <a:gridCol w="3914359">
                  <a:extLst>
                    <a:ext uri="{9D8B030D-6E8A-4147-A177-3AD203B41FA5}">
                      <a16:colId xmlns:a16="http://schemas.microsoft.com/office/drawing/2014/main" val="3990071685"/>
                    </a:ext>
                  </a:extLst>
                </a:gridCol>
              </a:tblGrid>
              <a:tr h="250175">
                <a:tc>
                  <a:txBody>
                    <a:bodyPr/>
                    <a:lstStyle/>
                    <a:p>
                      <a:pPr algn="ctr"/>
                      <a:r>
                        <a:rPr lang="en-US" sz="1200" dirty="0">
                          <a:latin typeface="Antonio" panose="020B0604020202020204" charset="0"/>
                          <a:ea typeface="Roboto" panose="02000000000000000000" pitchFamily="2" charset="0"/>
                        </a:rPr>
                        <a:t>Reports ( Group A)</a:t>
                      </a:r>
                    </a:p>
                  </a:txBody>
                  <a:tcPr/>
                </a:tc>
                <a:tc>
                  <a:txBody>
                    <a:bodyPr/>
                    <a:lstStyle/>
                    <a:p>
                      <a:pPr algn="ctr"/>
                      <a:r>
                        <a:rPr lang="en-US" sz="1200" dirty="0">
                          <a:latin typeface="Antonio" panose="020B0604020202020204" charset="0"/>
                          <a:ea typeface="Roboto" panose="02000000000000000000" pitchFamily="2" charset="0"/>
                        </a:rPr>
                        <a:t>Reports ( Group B)</a:t>
                      </a:r>
                    </a:p>
                  </a:txBody>
                  <a:tcPr/>
                </a:tc>
                <a:extLst>
                  <a:ext uri="{0D108BD9-81ED-4DB2-BD59-A6C34878D82A}">
                    <a16:rowId xmlns:a16="http://schemas.microsoft.com/office/drawing/2014/main" val="2640273638"/>
                  </a:ext>
                </a:extLst>
              </a:tr>
              <a:tr h="250175">
                <a:tc>
                  <a:txBody>
                    <a:bodyPr/>
                    <a:lstStyle/>
                    <a:p>
                      <a:pPr algn="ctr"/>
                      <a:r>
                        <a:rPr lang="en-US" sz="1200" b="1" dirty="0">
                          <a:latin typeface="Roboto" panose="02000000000000000000" pitchFamily="2" charset="0"/>
                          <a:ea typeface="Roboto" panose="02000000000000000000" pitchFamily="2" charset="0"/>
                        </a:rPr>
                        <a:t>3/5 Year Strategic Plan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latin typeface="Roboto" panose="02000000000000000000" pitchFamily="2" charset="0"/>
                          <a:ea typeface="Roboto" panose="02000000000000000000" pitchFamily="2" charset="0"/>
                        </a:rPr>
                        <a:t>Estimates at Completion (EAC)</a:t>
                      </a:r>
                    </a:p>
                  </a:txBody>
                  <a:tcPr/>
                </a:tc>
                <a:extLst>
                  <a:ext uri="{0D108BD9-81ED-4DB2-BD59-A6C34878D82A}">
                    <a16:rowId xmlns:a16="http://schemas.microsoft.com/office/drawing/2014/main" val="1944809787"/>
                  </a:ext>
                </a:extLst>
              </a:tr>
              <a:tr h="250175">
                <a:tc>
                  <a:txBody>
                    <a:bodyPr/>
                    <a:lstStyle/>
                    <a:p>
                      <a:pPr algn="ctr"/>
                      <a:r>
                        <a:rPr lang="en-US" sz="1200" b="1" dirty="0">
                          <a:latin typeface="Roboto" panose="02000000000000000000" pitchFamily="2" charset="0"/>
                          <a:ea typeface="Roboto" panose="02000000000000000000" pitchFamily="2" charset="0"/>
                        </a:rPr>
                        <a:t>Annual Operating Plans (AOP)</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Roboto" panose="02000000000000000000" pitchFamily="2" charset="0"/>
                          <a:ea typeface="Roboto" panose="02000000000000000000" pitchFamily="2" charset="0"/>
                        </a:rPr>
                        <a:t>Project Status Report (PSR)</a:t>
                      </a:r>
                    </a:p>
                  </a:txBody>
                  <a:tcPr/>
                </a:tc>
                <a:extLst>
                  <a:ext uri="{0D108BD9-81ED-4DB2-BD59-A6C34878D82A}">
                    <a16:rowId xmlns:a16="http://schemas.microsoft.com/office/drawing/2014/main" val="2826084591"/>
                  </a:ext>
                </a:extLst>
              </a:tr>
              <a:tr h="250175">
                <a:tc>
                  <a:txBody>
                    <a:bodyPr/>
                    <a:lstStyle/>
                    <a:p>
                      <a:pPr algn="ctr"/>
                      <a:r>
                        <a:rPr lang="en-US" sz="1200" b="1" dirty="0">
                          <a:latin typeface="Roboto" panose="02000000000000000000" pitchFamily="2" charset="0"/>
                          <a:ea typeface="Roboto" panose="02000000000000000000" pitchFamily="2" charset="0"/>
                        </a:rPr>
                        <a:t>Monthly Financial Forecast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Roboto" panose="02000000000000000000" pitchFamily="2" charset="0"/>
                          <a:ea typeface="Roboto" panose="02000000000000000000" pitchFamily="2" charset="0"/>
                        </a:rPr>
                        <a:t>Labor Utilization Reporting</a:t>
                      </a:r>
                    </a:p>
                  </a:txBody>
                  <a:tcPr/>
                </a:tc>
                <a:extLst>
                  <a:ext uri="{0D108BD9-81ED-4DB2-BD59-A6C34878D82A}">
                    <a16:rowId xmlns:a16="http://schemas.microsoft.com/office/drawing/2014/main" val="4105474783"/>
                  </a:ext>
                </a:extLst>
              </a:tr>
              <a:tr h="250175">
                <a:tc>
                  <a:txBody>
                    <a:bodyPr/>
                    <a:lstStyle/>
                    <a:p>
                      <a:pPr algn="ctr"/>
                      <a:r>
                        <a:rPr lang="en-US" sz="1200" dirty="0">
                          <a:latin typeface="Roboto" panose="02000000000000000000" pitchFamily="2" charset="0"/>
                          <a:ea typeface="Roboto" panose="02000000000000000000" pitchFamily="2" charset="0"/>
                        </a:rPr>
                        <a:t>Monthly Flash Report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Roboto" panose="02000000000000000000" pitchFamily="2" charset="0"/>
                          <a:ea typeface="Roboto" panose="02000000000000000000" pitchFamily="2" charset="0"/>
                        </a:rPr>
                        <a:t>Indirect Rate Reporting</a:t>
                      </a:r>
                    </a:p>
                  </a:txBody>
                  <a:tcPr/>
                </a:tc>
                <a:extLst>
                  <a:ext uri="{0D108BD9-81ED-4DB2-BD59-A6C34878D82A}">
                    <a16:rowId xmlns:a16="http://schemas.microsoft.com/office/drawing/2014/main" val="1480949815"/>
                  </a:ext>
                </a:extLst>
              </a:tr>
              <a:tr h="25017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latin typeface="Roboto" panose="02000000000000000000" pitchFamily="2" charset="0"/>
                          <a:ea typeface="Roboto" panose="02000000000000000000" pitchFamily="2" charset="0"/>
                        </a:rPr>
                        <a:t>Monthly Financial Reporting Model</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latin typeface="Roboto" panose="02000000000000000000" pitchFamily="2" charset="0"/>
                          <a:ea typeface="Roboto" panose="02000000000000000000" pitchFamily="2" charset="0"/>
                        </a:rPr>
                        <a:t>Wrap Rate Analysis and Reporting</a:t>
                      </a:r>
                    </a:p>
                  </a:txBody>
                  <a:tcPr/>
                </a:tc>
                <a:extLst>
                  <a:ext uri="{0D108BD9-81ED-4DB2-BD59-A6C34878D82A}">
                    <a16:rowId xmlns:a16="http://schemas.microsoft.com/office/drawing/2014/main" val="4111765376"/>
                  </a:ext>
                </a:extLst>
              </a:tr>
              <a:tr h="250175">
                <a:tc>
                  <a:txBody>
                    <a:bodyPr/>
                    <a:lstStyle/>
                    <a:p>
                      <a:pPr algn="ctr"/>
                      <a:r>
                        <a:rPr lang="en-US" sz="1200" dirty="0">
                          <a:latin typeface="Roboto" panose="02000000000000000000" pitchFamily="2" charset="0"/>
                          <a:ea typeface="Roboto" panose="02000000000000000000" pitchFamily="2" charset="0"/>
                        </a:rPr>
                        <a:t>Pipeline and Growth Metric Reporting</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latin typeface="Roboto" panose="02000000000000000000" pitchFamily="2" charset="0"/>
                          <a:ea typeface="Roboto" panose="02000000000000000000" pitchFamily="2" charset="0"/>
                        </a:rPr>
                        <a:t>Risks and Opportunities (R&amp;Os) Reporting</a:t>
                      </a:r>
                    </a:p>
                  </a:txBody>
                  <a:tcPr/>
                </a:tc>
                <a:extLst>
                  <a:ext uri="{0D108BD9-81ED-4DB2-BD59-A6C34878D82A}">
                    <a16:rowId xmlns:a16="http://schemas.microsoft.com/office/drawing/2014/main" val="327428152"/>
                  </a:ext>
                </a:extLst>
              </a:tr>
              <a:tr h="25017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Roboto" panose="02000000000000000000" pitchFamily="2" charset="0"/>
                          <a:ea typeface="Roboto" panose="02000000000000000000" pitchFamily="2" charset="0"/>
                        </a:rPr>
                        <a:t>Bookings/Backlog Reporting</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latin typeface="Roboto" panose="02000000000000000000" pitchFamily="2" charset="0"/>
                          <a:ea typeface="Roboto" panose="02000000000000000000" pitchFamily="2" charset="0"/>
                        </a:rPr>
                        <a:t>Daily/Weekly Cash Reporting</a:t>
                      </a:r>
                    </a:p>
                  </a:txBody>
                  <a:tcPr/>
                </a:tc>
                <a:extLst>
                  <a:ext uri="{0D108BD9-81ED-4DB2-BD59-A6C34878D82A}">
                    <a16:rowId xmlns:a16="http://schemas.microsoft.com/office/drawing/2014/main" val="3119535900"/>
                  </a:ext>
                </a:extLst>
              </a:tr>
            </a:tbl>
          </a:graphicData>
        </a:graphic>
      </p:graphicFrame>
      <p:sp>
        <p:nvSpPr>
          <p:cNvPr id="7" name="Content Placeholder 8">
            <a:extLst>
              <a:ext uri="{FF2B5EF4-FFF2-40B4-BE49-F238E27FC236}">
                <a16:creationId xmlns:a16="http://schemas.microsoft.com/office/drawing/2014/main" id="{A241E234-871E-4A27-9855-9FD40FBABEC7}"/>
              </a:ext>
            </a:extLst>
          </p:cNvPr>
          <p:cNvSpPr txBox="1">
            <a:spLocks/>
          </p:cNvSpPr>
          <p:nvPr/>
        </p:nvSpPr>
        <p:spPr>
          <a:xfrm>
            <a:off x="562002" y="6317444"/>
            <a:ext cx="7735528" cy="400949"/>
          </a:xfrm>
          <a:prstGeom prst="rect">
            <a:avLst/>
          </a:prstGeom>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600" kern="1200">
                <a:solidFill>
                  <a:schemeClr val="tx1">
                    <a:lumMod val="75000"/>
                    <a:lumOff val="25000"/>
                  </a:schemeClr>
                </a:solidFill>
                <a:latin typeface="Roboto" panose="02000000000000000000" pitchFamily="2" charset="0"/>
                <a:ea typeface="Roboto" panose="02000000000000000000" pitchFamily="2" charset="0"/>
                <a:cs typeface="+mn-cs"/>
              </a:defRPr>
            </a:lvl1pPr>
            <a:lvl2pPr marL="48691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600" kern="1200">
                <a:solidFill>
                  <a:schemeClr val="tx1">
                    <a:lumMod val="75000"/>
                    <a:lumOff val="25000"/>
                  </a:schemeClr>
                </a:solidFill>
                <a:latin typeface="Roboto" panose="02000000000000000000" pitchFamily="2" charset="0"/>
                <a:ea typeface="Roboto" panose="02000000000000000000" pitchFamily="2" charset="0"/>
                <a:cs typeface="+mn-cs"/>
              </a:defRPr>
            </a:lvl2pPr>
            <a:lvl3pPr marL="66979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400" kern="1200">
                <a:solidFill>
                  <a:schemeClr val="tx1">
                    <a:lumMod val="75000"/>
                    <a:lumOff val="25000"/>
                  </a:schemeClr>
                </a:solidFill>
                <a:latin typeface="Roboto" panose="02000000000000000000" pitchFamily="2" charset="0"/>
                <a:ea typeface="Roboto" panose="02000000000000000000" pitchFamily="2" charset="0"/>
                <a:cs typeface="+mn-cs"/>
              </a:defRPr>
            </a:lvl3pPr>
            <a:lvl4pPr marL="91440" marR="0" indent="0" algn="l" defTabSz="914400" rtl="0" eaLnBrk="1" fontAlgn="auto" latinLnBrk="0" hangingPunct="1">
              <a:lnSpc>
                <a:spcPct val="90000"/>
              </a:lnSpc>
              <a:spcBef>
                <a:spcPts val="1200"/>
              </a:spcBef>
              <a:spcAft>
                <a:spcPts val="200"/>
              </a:spcAft>
              <a:buClr>
                <a:srgbClr val="EB8B30"/>
              </a:buClr>
              <a:buSzPct val="100000"/>
              <a:buFont typeface="Arial" panose="020B0604020202020204" pitchFamily="34" charset="0"/>
              <a:buNone/>
              <a:tabLst/>
              <a:defRPr sz="2000" b="1" i="0" kern="1200">
                <a:solidFill>
                  <a:srgbClr val="074356"/>
                </a:solidFill>
                <a:latin typeface="Roboto" panose="02000000000000000000" pitchFamily="2" charset="0"/>
                <a:ea typeface="Roboto" panose="02000000000000000000" pitchFamily="2" charset="0"/>
                <a:cs typeface="+mn-cs"/>
              </a:defRPr>
            </a:lvl4pPr>
            <a:lvl5pPr marL="91440" marR="0" indent="0" algn="l" defTabSz="914400" rtl="0" eaLnBrk="1" fontAlgn="auto" latinLnBrk="0" hangingPunct="1">
              <a:lnSpc>
                <a:spcPct val="90000"/>
              </a:lnSpc>
              <a:spcBef>
                <a:spcPts val="300"/>
              </a:spcBef>
              <a:spcAft>
                <a:spcPts val="400"/>
              </a:spcAft>
              <a:buClr>
                <a:srgbClr val="EB8B30"/>
              </a:buClr>
              <a:buSzPct val="100000"/>
              <a:buFont typeface="Arial" panose="020B0604020202020204" pitchFamily="34" charset="0"/>
              <a:buNone/>
              <a:tabLst/>
              <a:defRPr sz="1400" b="1" i="0" kern="1200">
                <a:solidFill>
                  <a:srgbClr val="F7931D"/>
                </a:solidFill>
                <a:latin typeface="Antonio" panose="02000503000000000000" pitchFamily="2" charset="77"/>
                <a:ea typeface="Roboto" panose="02000000000000000000" pitchFamily="2" charset="0"/>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Clr>
                <a:srgbClr val="EB8A2F"/>
              </a:buClr>
              <a:buFont typeface="Calibri" panose="020F0502020204030204" pitchFamily="34" charset="0"/>
              <a:buNone/>
            </a:pPr>
            <a:r>
              <a:rPr lang="en-US" b="1" i="1" dirty="0">
                <a:solidFill>
                  <a:schemeClr val="tx2"/>
                </a:solidFill>
              </a:rPr>
              <a:t>The bold items will be discussed in today’s session.</a:t>
            </a:r>
          </a:p>
        </p:txBody>
      </p:sp>
      <p:pic>
        <p:nvPicPr>
          <p:cNvPr id="10" name="Graphic 9" descr="Brainstorm outline">
            <a:extLst>
              <a:ext uri="{FF2B5EF4-FFF2-40B4-BE49-F238E27FC236}">
                <a16:creationId xmlns:a16="http://schemas.microsoft.com/office/drawing/2014/main" id="{839BF92B-C82D-447A-9D52-061937FBCF3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72126" y="187982"/>
            <a:ext cx="735943" cy="735943"/>
          </a:xfrm>
          <a:prstGeom prst="rect">
            <a:avLst/>
          </a:prstGeom>
        </p:spPr>
      </p:pic>
    </p:spTree>
    <p:extLst>
      <p:ext uri="{BB962C8B-B14F-4D97-AF65-F5344CB8AC3E}">
        <p14:creationId xmlns:p14="http://schemas.microsoft.com/office/powerpoint/2010/main" val="32309563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2E145C4-73D5-C84F-9E8F-B177852920E1}"/>
              </a:ext>
            </a:extLst>
          </p:cNvPr>
          <p:cNvSpPr>
            <a:spLocks noGrp="1"/>
          </p:cNvSpPr>
          <p:nvPr>
            <p:ph type="title"/>
          </p:nvPr>
        </p:nvSpPr>
        <p:spPr/>
        <p:txBody>
          <a:bodyPr>
            <a:normAutofit/>
          </a:bodyPr>
          <a:lstStyle/>
          <a:p>
            <a:r>
              <a:rPr lang="en-US" dirty="0"/>
              <a:t>Typical Use Cases</a:t>
            </a:r>
          </a:p>
        </p:txBody>
      </p:sp>
      <p:sp>
        <p:nvSpPr>
          <p:cNvPr id="4" name="Slide Number Placeholder 3">
            <a:extLst>
              <a:ext uri="{FF2B5EF4-FFF2-40B4-BE49-F238E27FC236}">
                <a16:creationId xmlns:a16="http://schemas.microsoft.com/office/drawing/2014/main" id="{9F57017C-D066-E646-8686-435EFB55CD75}"/>
              </a:ext>
            </a:extLst>
          </p:cNvPr>
          <p:cNvSpPr>
            <a:spLocks noGrp="1"/>
          </p:cNvSpPr>
          <p:nvPr>
            <p:ph type="sldNum" sz="quarter" idx="12"/>
          </p:nvPr>
        </p:nvSpPr>
        <p:spPr/>
        <p:txBody>
          <a:bodyPr/>
          <a:lstStyle/>
          <a:p>
            <a:fld id="{B66A45A0-4AD1-4694-A07F-B3BA13B983E2}" type="slidenum">
              <a:rPr lang="en-US" smtClean="0"/>
              <a:t>11</a:t>
            </a:fld>
            <a:endParaRPr lang="en-US" dirty="0"/>
          </a:p>
        </p:txBody>
      </p:sp>
      <p:graphicFrame>
        <p:nvGraphicFramePr>
          <p:cNvPr id="7" name="Table 8">
            <a:extLst>
              <a:ext uri="{FF2B5EF4-FFF2-40B4-BE49-F238E27FC236}">
                <a16:creationId xmlns:a16="http://schemas.microsoft.com/office/drawing/2014/main" id="{EA86F2C4-6D52-4B5B-BF0E-7F96AEC16164}"/>
              </a:ext>
            </a:extLst>
          </p:cNvPr>
          <p:cNvGraphicFramePr>
            <a:graphicFrameLocks noGrp="1"/>
          </p:cNvGraphicFramePr>
          <p:nvPr>
            <p:ph idx="1"/>
            <p:extLst>
              <p:ext uri="{D42A27DB-BD31-4B8C-83A1-F6EECF244321}">
                <p14:modId xmlns:p14="http://schemas.microsoft.com/office/powerpoint/2010/main" val="4010376617"/>
              </p:ext>
            </p:extLst>
          </p:nvPr>
        </p:nvGraphicFramePr>
        <p:xfrm>
          <a:off x="929054" y="1638452"/>
          <a:ext cx="10545632" cy="1584960"/>
        </p:xfrm>
        <a:graphic>
          <a:graphicData uri="http://schemas.openxmlformats.org/drawingml/2006/table">
            <a:tbl>
              <a:tblPr firstRow="1" bandRow="1">
                <a:tableStyleId>{5C22544A-7EE6-4342-B048-85BDC9FD1C3A}</a:tableStyleId>
              </a:tblPr>
              <a:tblGrid>
                <a:gridCol w="2636408">
                  <a:extLst>
                    <a:ext uri="{9D8B030D-6E8A-4147-A177-3AD203B41FA5}">
                      <a16:colId xmlns:a16="http://schemas.microsoft.com/office/drawing/2014/main" val="2173711918"/>
                    </a:ext>
                  </a:extLst>
                </a:gridCol>
                <a:gridCol w="2636408">
                  <a:extLst>
                    <a:ext uri="{9D8B030D-6E8A-4147-A177-3AD203B41FA5}">
                      <a16:colId xmlns:a16="http://schemas.microsoft.com/office/drawing/2014/main" val="752818757"/>
                    </a:ext>
                  </a:extLst>
                </a:gridCol>
                <a:gridCol w="2636408">
                  <a:extLst>
                    <a:ext uri="{9D8B030D-6E8A-4147-A177-3AD203B41FA5}">
                      <a16:colId xmlns:a16="http://schemas.microsoft.com/office/drawing/2014/main" val="2649185044"/>
                    </a:ext>
                  </a:extLst>
                </a:gridCol>
                <a:gridCol w="2636408">
                  <a:extLst>
                    <a:ext uri="{9D8B030D-6E8A-4147-A177-3AD203B41FA5}">
                      <a16:colId xmlns:a16="http://schemas.microsoft.com/office/drawing/2014/main" val="3831376663"/>
                    </a:ext>
                  </a:extLst>
                </a:gridCol>
              </a:tblGrid>
              <a:tr h="370840">
                <a:tc>
                  <a:txBody>
                    <a:bodyPr/>
                    <a:lstStyle/>
                    <a:p>
                      <a:pPr algn="ctr"/>
                      <a:r>
                        <a:rPr lang="en-US" sz="2000" dirty="0">
                          <a:latin typeface="Antonio" panose="020B0604020202020204" charset="0"/>
                          <a:ea typeface="Roboto" panose="02000000000000000000" pitchFamily="2" charset="0"/>
                        </a:rPr>
                        <a:t>Company Size/Stage</a:t>
                      </a:r>
                    </a:p>
                  </a:txBody>
                  <a:tcPr/>
                </a:tc>
                <a:tc>
                  <a:txBody>
                    <a:bodyPr/>
                    <a:lstStyle/>
                    <a:p>
                      <a:pPr algn="ctr"/>
                      <a:r>
                        <a:rPr lang="en-US" sz="2000" dirty="0">
                          <a:latin typeface="Antonio" panose="020B0604020202020204" charset="0"/>
                          <a:ea typeface="Roboto" panose="02000000000000000000" pitchFamily="2" charset="0"/>
                        </a:rPr>
                        <a:t>Small/Early Stage</a:t>
                      </a:r>
                    </a:p>
                  </a:txBody>
                  <a:tcPr/>
                </a:tc>
                <a:tc>
                  <a:txBody>
                    <a:bodyPr/>
                    <a:lstStyle/>
                    <a:p>
                      <a:pPr algn="ctr"/>
                      <a:r>
                        <a:rPr lang="en-US" sz="2000" dirty="0">
                          <a:latin typeface="Antonio" panose="020B0604020202020204" charset="0"/>
                          <a:ea typeface="Roboto" panose="02000000000000000000" pitchFamily="2" charset="0"/>
                        </a:rPr>
                        <a:t>Medium/Mid Stage</a:t>
                      </a:r>
                    </a:p>
                  </a:txBody>
                  <a:tcPr/>
                </a:tc>
                <a:tc>
                  <a:txBody>
                    <a:bodyPr/>
                    <a:lstStyle/>
                    <a:p>
                      <a:pPr algn="ctr"/>
                      <a:r>
                        <a:rPr lang="en-US" sz="2000" dirty="0">
                          <a:latin typeface="Antonio" panose="020B0604020202020204" charset="0"/>
                          <a:ea typeface="Roboto" panose="02000000000000000000" pitchFamily="2" charset="0"/>
                        </a:rPr>
                        <a:t>Large/Mature Stage</a:t>
                      </a:r>
                    </a:p>
                  </a:txBody>
                  <a:tcPr/>
                </a:tc>
                <a:extLst>
                  <a:ext uri="{0D108BD9-81ED-4DB2-BD59-A6C34878D82A}">
                    <a16:rowId xmlns:a16="http://schemas.microsoft.com/office/drawing/2014/main" val="2640273638"/>
                  </a:ext>
                </a:extLst>
              </a:tr>
              <a:tr h="370840">
                <a:tc>
                  <a:txBody>
                    <a:bodyPr/>
                    <a:lstStyle/>
                    <a:p>
                      <a:pPr algn="ctr"/>
                      <a:r>
                        <a:rPr lang="en-US" sz="2000" dirty="0">
                          <a:latin typeface="Roboto" panose="02000000000000000000" pitchFamily="2" charset="0"/>
                          <a:ea typeface="Roboto" panose="02000000000000000000" pitchFamily="2" charset="0"/>
                        </a:rPr>
                        <a:t>Financial Reporting</a:t>
                      </a:r>
                    </a:p>
                  </a:txBody>
                  <a:tcPr/>
                </a:tc>
                <a:tc>
                  <a:txBody>
                    <a:bodyPr/>
                    <a:lstStyle/>
                    <a:p>
                      <a:pPr algn="ctr"/>
                      <a:r>
                        <a:rPr lang="en-US" sz="2000" dirty="0">
                          <a:latin typeface="Roboto" panose="02000000000000000000" pitchFamily="2" charset="0"/>
                          <a:ea typeface="Roboto" panose="02000000000000000000" pitchFamily="2" charset="0"/>
                        </a:rPr>
                        <a:t>Always</a:t>
                      </a:r>
                    </a:p>
                  </a:txBody>
                  <a:tcPr/>
                </a:tc>
                <a:tc>
                  <a:txBody>
                    <a:bodyPr/>
                    <a:lstStyle/>
                    <a:p>
                      <a:pPr algn="ctr"/>
                      <a:r>
                        <a:rPr lang="en-US" sz="2000" dirty="0">
                          <a:latin typeface="Roboto" panose="02000000000000000000" pitchFamily="2" charset="0"/>
                          <a:ea typeface="Roboto" panose="02000000000000000000" pitchFamily="2" charset="0"/>
                        </a:rPr>
                        <a:t>Always</a:t>
                      </a:r>
                    </a:p>
                  </a:txBody>
                  <a:tcPr/>
                </a:tc>
                <a:tc>
                  <a:txBody>
                    <a:bodyPr/>
                    <a:lstStyle/>
                    <a:p>
                      <a:pPr algn="ctr"/>
                      <a:r>
                        <a:rPr lang="en-US" sz="2000" dirty="0">
                          <a:latin typeface="Roboto" panose="02000000000000000000" pitchFamily="2" charset="0"/>
                          <a:ea typeface="Roboto" panose="02000000000000000000" pitchFamily="2" charset="0"/>
                        </a:rPr>
                        <a:t>Always</a:t>
                      </a:r>
                    </a:p>
                  </a:txBody>
                  <a:tcPr/>
                </a:tc>
                <a:extLst>
                  <a:ext uri="{0D108BD9-81ED-4DB2-BD59-A6C34878D82A}">
                    <a16:rowId xmlns:a16="http://schemas.microsoft.com/office/drawing/2014/main" val="2826084591"/>
                  </a:ext>
                </a:extLst>
              </a:tr>
              <a:tr h="370840">
                <a:tc>
                  <a:txBody>
                    <a:bodyPr/>
                    <a:lstStyle/>
                    <a:p>
                      <a:pPr algn="ctr"/>
                      <a:r>
                        <a:rPr lang="en-US" sz="2000" dirty="0">
                          <a:latin typeface="Roboto" panose="02000000000000000000" pitchFamily="2" charset="0"/>
                          <a:ea typeface="Roboto" panose="02000000000000000000" pitchFamily="2" charset="0"/>
                        </a:rPr>
                        <a:t>Budgeting/Planning</a:t>
                      </a:r>
                    </a:p>
                  </a:txBody>
                  <a:tcPr/>
                </a:tc>
                <a:tc>
                  <a:txBody>
                    <a:bodyPr/>
                    <a:lstStyle/>
                    <a:p>
                      <a:pPr algn="ctr"/>
                      <a:r>
                        <a:rPr lang="en-US" sz="2000" dirty="0">
                          <a:latin typeface="Roboto" panose="02000000000000000000" pitchFamily="2" charset="0"/>
                          <a:ea typeface="Roboto" panose="02000000000000000000" pitchFamily="2" charset="0"/>
                        </a:rPr>
                        <a:t>Sometimes</a:t>
                      </a:r>
                    </a:p>
                  </a:txBody>
                  <a:tcPr/>
                </a:tc>
                <a:tc>
                  <a:txBody>
                    <a:bodyPr/>
                    <a:lstStyle/>
                    <a:p>
                      <a:pPr algn="ctr"/>
                      <a:r>
                        <a:rPr lang="en-US" sz="2000" dirty="0">
                          <a:latin typeface="Roboto" panose="02000000000000000000" pitchFamily="2" charset="0"/>
                          <a:ea typeface="Roboto" panose="02000000000000000000" pitchFamily="2" charset="0"/>
                        </a:rPr>
                        <a:t>Always</a:t>
                      </a:r>
                    </a:p>
                  </a:txBody>
                  <a:tcPr/>
                </a:tc>
                <a:tc>
                  <a:txBody>
                    <a:bodyPr/>
                    <a:lstStyle/>
                    <a:p>
                      <a:pPr algn="ctr"/>
                      <a:r>
                        <a:rPr lang="en-US" sz="2000" dirty="0">
                          <a:latin typeface="Roboto" panose="02000000000000000000" pitchFamily="2" charset="0"/>
                          <a:ea typeface="Roboto" panose="02000000000000000000" pitchFamily="2" charset="0"/>
                        </a:rPr>
                        <a:t>Always</a:t>
                      </a:r>
                    </a:p>
                  </a:txBody>
                  <a:tcPr/>
                </a:tc>
                <a:extLst>
                  <a:ext uri="{0D108BD9-81ED-4DB2-BD59-A6C34878D82A}">
                    <a16:rowId xmlns:a16="http://schemas.microsoft.com/office/drawing/2014/main" val="4061727235"/>
                  </a:ext>
                </a:extLst>
              </a:tr>
              <a:tr h="370840">
                <a:tc>
                  <a:txBody>
                    <a:bodyPr/>
                    <a:lstStyle/>
                    <a:p>
                      <a:pPr algn="ctr"/>
                      <a:r>
                        <a:rPr lang="en-US" sz="2000" dirty="0">
                          <a:latin typeface="Roboto" panose="02000000000000000000" pitchFamily="2" charset="0"/>
                          <a:ea typeface="Roboto" panose="02000000000000000000" pitchFamily="2" charset="0"/>
                        </a:rPr>
                        <a:t>Forecasting</a:t>
                      </a:r>
                    </a:p>
                  </a:txBody>
                  <a:tcPr/>
                </a:tc>
                <a:tc>
                  <a:txBody>
                    <a:bodyPr/>
                    <a:lstStyle/>
                    <a:p>
                      <a:pPr algn="ctr"/>
                      <a:r>
                        <a:rPr lang="en-US" sz="2000" dirty="0">
                          <a:latin typeface="Roboto" panose="02000000000000000000" pitchFamily="2" charset="0"/>
                          <a:ea typeface="Roboto" panose="02000000000000000000" pitchFamily="2" charset="0"/>
                        </a:rPr>
                        <a:t>Atypical</a:t>
                      </a:r>
                    </a:p>
                  </a:txBody>
                  <a:tcPr/>
                </a:tc>
                <a:tc>
                  <a:txBody>
                    <a:bodyPr/>
                    <a:lstStyle/>
                    <a:p>
                      <a:pPr algn="ctr"/>
                      <a:r>
                        <a:rPr lang="en-US" sz="2000" dirty="0">
                          <a:latin typeface="Roboto" panose="02000000000000000000" pitchFamily="2" charset="0"/>
                          <a:ea typeface="Roboto" panose="02000000000000000000" pitchFamily="2" charset="0"/>
                        </a:rPr>
                        <a:t>Typical</a:t>
                      </a:r>
                    </a:p>
                  </a:txBody>
                  <a:tcPr/>
                </a:tc>
                <a:tc>
                  <a:txBody>
                    <a:bodyPr/>
                    <a:lstStyle/>
                    <a:p>
                      <a:pPr algn="ctr"/>
                      <a:r>
                        <a:rPr lang="en-US" sz="2000" dirty="0">
                          <a:latin typeface="Roboto" panose="02000000000000000000" pitchFamily="2" charset="0"/>
                          <a:ea typeface="Roboto" panose="02000000000000000000" pitchFamily="2" charset="0"/>
                        </a:rPr>
                        <a:t>Always</a:t>
                      </a:r>
                    </a:p>
                  </a:txBody>
                  <a:tcPr/>
                </a:tc>
                <a:extLst>
                  <a:ext uri="{0D108BD9-81ED-4DB2-BD59-A6C34878D82A}">
                    <a16:rowId xmlns:a16="http://schemas.microsoft.com/office/drawing/2014/main" val="1740618508"/>
                  </a:ext>
                </a:extLst>
              </a:tr>
            </a:tbl>
          </a:graphicData>
        </a:graphic>
      </p:graphicFrame>
      <p:sp>
        <p:nvSpPr>
          <p:cNvPr id="9" name="Content Placeholder 8">
            <a:extLst>
              <a:ext uri="{FF2B5EF4-FFF2-40B4-BE49-F238E27FC236}">
                <a16:creationId xmlns:a16="http://schemas.microsoft.com/office/drawing/2014/main" id="{CFACA461-80E6-4EE8-98D1-555114CDE03C}"/>
              </a:ext>
            </a:extLst>
          </p:cNvPr>
          <p:cNvSpPr txBox="1">
            <a:spLocks/>
          </p:cNvSpPr>
          <p:nvPr/>
        </p:nvSpPr>
        <p:spPr>
          <a:xfrm>
            <a:off x="474036" y="3634588"/>
            <a:ext cx="10955965" cy="2555543"/>
          </a:xfrm>
          <a:prstGeom prst="rect">
            <a:avLst/>
          </a:prstGeom>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600" kern="1200">
                <a:solidFill>
                  <a:schemeClr val="tx1">
                    <a:lumMod val="75000"/>
                    <a:lumOff val="25000"/>
                  </a:schemeClr>
                </a:solidFill>
                <a:latin typeface="Roboto" panose="02000000000000000000" pitchFamily="2" charset="0"/>
                <a:ea typeface="Roboto" panose="02000000000000000000" pitchFamily="2" charset="0"/>
                <a:cs typeface="+mn-cs"/>
              </a:defRPr>
            </a:lvl1pPr>
            <a:lvl2pPr marL="48691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600" kern="1200">
                <a:solidFill>
                  <a:schemeClr val="tx1">
                    <a:lumMod val="75000"/>
                    <a:lumOff val="25000"/>
                  </a:schemeClr>
                </a:solidFill>
                <a:latin typeface="Roboto" panose="02000000000000000000" pitchFamily="2" charset="0"/>
                <a:ea typeface="Roboto" panose="02000000000000000000" pitchFamily="2" charset="0"/>
                <a:cs typeface="+mn-cs"/>
              </a:defRPr>
            </a:lvl2pPr>
            <a:lvl3pPr marL="66979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400" kern="1200">
                <a:solidFill>
                  <a:schemeClr val="tx1">
                    <a:lumMod val="75000"/>
                    <a:lumOff val="25000"/>
                  </a:schemeClr>
                </a:solidFill>
                <a:latin typeface="Roboto" panose="02000000000000000000" pitchFamily="2" charset="0"/>
                <a:ea typeface="Roboto" panose="02000000000000000000" pitchFamily="2" charset="0"/>
                <a:cs typeface="+mn-cs"/>
              </a:defRPr>
            </a:lvl3pPr>
            <a:lvl4pPr marL="91440" marR="0" indent="0" algn="l" defTabSz="914400" rtl="0" eaLnBrk="1" fontAlgn="auto" latinLnBrk="0" hangingPunct="1">
              <a:lnSpc>
                <a:spcPct val="90000"/>
              </a:lnSpc>
              <a:spcBef>
                <a:spcPts val="1200"/>
              </a:spcBef>
              <a:spcAft>
                <a:spcPts val="200"/>
              </a:spcAft>
              <a:buClr>
                <a:srgbClr val="EB8B30"/>
              </a:buClr>
              <a:buSzPct val="100000"/>
              <a:buFont typeface="Arial" panose="020B0604020202020204" pitchFamily="34" charset="0"/>
              <a:buNone/>
              <a:tabLst/>
              <a:defRPr sz="2000" b="1" i="0" kern="1200">
                <a:solidFill>
                  <a:srgbClr val="074356"/>
                </a:solidFill>
                <a:latin typeface="Roboto" panose="02000000000000000000" pitchFamily="2" charset="0"/>
                <a:ea typeface="Roboto" panose="02000000000000000000" pitchFamily="2" charset="0"/>
                <a:cs typeface="+mn-cs"/>
              </a:defRPr>
            </a:lvl4pPr>
            <a:lvl5pPr marL="91440" marR="0" indent="0" algn="l" defTabSz="914400" rtl="0" eaLnBrk="1" fontAlgn="auto" latinLnBrk="0" hangingPunct="1">
              <a:lnSpc>
                <a:spcPct val="90000"/>
              </a:lnSpc>
              <a:spcBef>
                <a:spcPts val="300"/>
              </a:spcBef>
              <a:spcAft>
                <a:spcPts val="400"/>
              </a:spcAft>
              <a:buClr>
                <a:srgbClr val="EB8B30"/>
              </a:buClr>
              <a:buSzPct val="100000"/>
              <a:buFont typeface="Arial" panose="020B0604020202020204" pitchFamily="34" charset="0"/>
              <a:buNone/>
              <a:tabLst/>
              <a:defRPr sz="1400" b="1" i="0" kern="1200">
                <a:solidFill>
                  <a:srgbClr val="F7931D"/>
                </a:solidFill>
                <a:latin typeface="Antonio" panose="02000503000000000000" pitchFamily="2" charset="77"/>
                <a:ea typeface="Roboto" panose="02000000000000000000" pitchFamily="2" charset="0"/>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2">
              <a:spcAft>
                <a:spcPts val="1200"/>
              </a:spcAft>
              <a:buClr>
                <a:srgbClr val="EB8A2F"/>
              </a:buClr>
            </a:pPr>
            <a:r>
              <a:rPr lang="en-US" sz="2400" dirty="0">
                <a:solidFill>
                  <a:srgbClr val="000000">
                    <a:lumMod val="75000"/>
                    <a:lumOff val="25000"/>
                  </a:srgbClr>
                </a:solidFill>
              </a:rPr>
              <a:t>Nearly all companies conduct some form of financial reporting</a:t>
            </a:r>
          </a:p>
          <a:p>
            <a:pPr lvl="2">
              <a:spcAft>
                <a:spcPts val="1200"/>
              </a:spcAft>
              <a:buClr>
                <a:srgbClr val="EB8A2F"/>
              </a:buClr>
            </a:pPr>
            <a:r>
              <a:rPr lang="en-US" sz="2400" dirty="0">
                <a:solidFill>
                  <a:srgbClr val="000000">
                    <a:lumMod val="75000"/>
                    <a:lumOff val="25000"/>
                  </a:srgbClr>
                </a:solidFill>
              </a:rPr>
              <a:t>Most companies realize they can’t adequately scale if they don’t have a plan</a:t>
            </a:r>
          </a:p>
          <a:p>
            <a:pPr lvl="2">
              <a:spcAft>
                <a:spcPts val="1200"/>
              </a:spcAft>
              <a:buClr>
                <a:srgbClr val="EB8A2F"/>
              </a:buClr>
            </a:pPr>
            <a:r>
              <a:rPr lang="en-US" sz="2400" dirty="0">
                <a:solidFill>
                  <a:srgbClr val="000000">
                    <a:lumMod val="75000"/>
                    <a:lumOff val="25000"/>
                  </a:srgbClr>
                </a:solidFill>
              </a:rPr>
              <a:t>Eventually, companies conduct all three exercises to align the organization to a common goal, measure performance to that objective, and incentivize the ‘right’ behaviors to accomplish the growth expectations.</a:t>
            </a:r>
          </a:p>
        </p:txBody>
      </p:sp>
      <p:pic>
        <p:nvPicPr>
          <p:cNvPr id="6" name="Graphic 5" descr="Factory outline">
            <a:extLst>
              <a:ext uri="{FF2B5EF4-FFF2-40B4-BE49-F238E27FC236}">
                <a16:creationId xmlns:a16="http://schemas.microsoft.com/office/drawing/2014/main" id="{FE8D6B4F-1123-4558-B197-3D3F38636A0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76582" y="127717"/>
            <a:ext cx="796208" cy="796208"/>
          </a:xfrm>
          <a:prstGeom prst="rect">
            <a:avLst/>
          </a:prstGeom>
        </p:spPr>
      </p:pic>
    </p:spTree>
    <p:extLst>
      <p:ext uri="{BB962C8B-B14F-4D97-AF65-F5344CB8AC3E}">
        <p14:creationId xmlns:p14="http://schemas.microsoft.com/office/powerpoint/2010/main" val="22296194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2E145C4-73D5-C84F-9E8F-B177852920E1}"/>
              </a:ext>
            </a:extLst>
          </p:cNvPr>
          <p:cNvSpPr>
            <a:spLocks noGrp="1"/>
          </p:cNvSpPr>
          <p:nvPr>
            <p:ph type="title"/>
          </p:nvPr>
        </p:nvSpPr>
        <p:spPr/>
        <p:txBody>
          <a:bodyPr>
            <a:normAutofit/>
          </a:bodyPr>
          <a:lstStyle/>
          <a:p>
            <a:r>
              <a:rPr lang="en-US" dirty="0"/>
              <a:t>Who Owns the Process?</a:t>
            </a:r>
          </a:p>
        </p:txBody>
      </p:sp>
      <p:sp>
        <p:nvSpPr>
          <p:cNvPr id="4" name="Slide Number Placeholder 3">
            <a:extLst>
              <a:ext uri="{FF2B5EF4-FFF2-40B4-BE49-F238E27FC236}">
                <a16:creationId xmlns:a16="http://schemas.microsoft.com/office/drawing/2014/main" id="{9F57017C-D066-E646-8686-435EFB55CD75}"/>
              </a:ext>
            </a:extLst>
          </p:cNvPr>
          <p:cNvSpPr>
            <a:spLocks noGrp="1"/>
          </p:cNvSpPr>
          <p:nvPr>
            <p:ph type="sldNum" sz="quarter" idx="12"/>
          </p:nvPr>
        </p:nvSpPr>
        <p:spPr/>
        <p:txBody>
          <a:bodyPr/>
          <a:lstStyle/>
          <a:p>
            <a:fld id="{B66A45A0-4AD1-4694-A07F-B3BA13B983E2}" type="slidenum">
              <a:rPr lang="en-US" smtClean="0"/>
              <a:t>12</a:t>
            </a:fld>
            <a:endParaRPr lang="en-US" dirty="0"/>
          </a:p>
        </p:txBody>
      </p:sp>
      <p:graphicFrame>
        <p:nvGraphicFramePr>
          <p:cNvPr id="7" name="Table 8">
            <a:extLst>
              <a:ext uri="{FF2B5EF4-FFF2-40B4-BE49-F238E27FC236}">
                <a16:creationId xmlns:a16="http://schemas.microsoft.com/office/drawing/2014/main" id="{EA86F2C4-6D52-4B5B-BF0E-7F96AEC16164}"/>
              </a:ext>
            </a:extLst>
          </p:cNvPr>
          <p:cNvGraphicFramePr>
            <a:graphicFrameLocks noGrp="1"/>
          </p:cNvGraphicFramePr>
          <p:nvPr>
            <p:ph idx="1"/>
            <p:extLst>
              <p:ext uri="{D42A27DB-BD31-4B8C-83A1-F6EECF244321}">
                <p14:modId xmlns:p14="http://schemas.microsoft.com/office/powerpoint/2010/main" val="2363534166"/>
              </p:ext>
            </p:extLst>
          </p:nvPr>
        </p:nvGraphicFramePr>
        <p:xfrm>
          <a:off x="865094" y="1557383"/>
          <a:ext cx="10461812" cy="1584960"/>
        </p:xfrm>
        <a:graphic>
          <a:graphicData uri="http://schemas.openxmlformats.org/drawingml/2006/table">
            <a:tbl>
              <a:tblPr firstRow="1" bandRow="1">
                <a:tableStyleId>{5C22544A-7EE6-4342-B048-85BDC9FD1C3A}</a:tableStyleId>
              </a:tblPr>
              <a:tblGrid>
                <a:gridCol w="2615453">
                  <a:extLst>
                    <a:ext uri="{9D8B030D-6E8A-4147-A177-3AD203B41FA5}">
                      <a16:colId xmlns:a16="http://schemas.microsoft.com/office/drawing/2014/main" val="2173711918"/>
                    </a:ext>
                  </a:extLst>
                </a:gridCol>
                <a:gridCol w="2615453">
                  <a:extLst>
                    <a:ext uri="{9D8B030D-6E8A-4147-A177-3AD203B41FA5}">
                      <a16:colId xmlns:a16="http://schemas.microsoft.com/office/drawing/2014/main" val="752818757"/>
                    </a:ext>
                  </a:extLst>
                </a:gridCol>
                <a:gridCol w="2615453">
                  <a:extLst>
                    <a:ext uri="{9D8B030D-6E8A-4147-A177-3AD203B41FA5}">
                      <a16:colId xmlns:a16="http://schemas.microsoft.com/office/drawing/2014/main" val="2649185044"/>
                    </a:ext>
                  </a:extLst>
                </a:gridCol>
                <a:gridCol w="2615453">
                  <a:extLst>
                    <a:ext uri="{9D8B030D-6E8A-4147-A177-3AD203B41FA5}">
                      <a16:colId xmlns:a16="http://schemas.microsoft.com/office/drawing/2014/main" val="3831376663"/>
                    </a:ext>
                  </a:extLst>
                </a:gridCol>
              </a:tblGrid>
              <a:tr h="370840">
                <a:tc>
                  <a:txBody>
                    <a:bodyPr/>
                    <a:lstStyle/>
                    <a:p>
                      <a:pPr algn="ctr"/>
                      <a:r>
                        <a:rPr lang="en-US" sz="2000" dirty="0">
                          <a:latin typeface="Antonio" panose="020B0604020202020204" charset="0"/>
                          <a:ea typeface="Roboto" panose="02000000000000000000" pitchFamily="2" charset="0"/>
                        </a:rPr>
                        <a:t>Reporting Process</a:t>
                      </a:r>
                    </a:p>
                  </a:txBody>
                  <a:tcPr/>
                </a:tc>
                <a:tc>
                  <a:txBody>
                    <a:bodyPr/>
                    <a:lstStyle/>
                    <a:p>
                      <a:pPr algn="ctr"/>
                      <a:r>
                        <a:rPr lang="en-US" sz="2000" dirty="0">
                          <a:latin typeface="Antonio" panose="020B0604020202020204" charset="0"/>
                          <a:ea typeface="Roboto" panose="02000000000000000000" pitchFamily="2" charset="0"/>
                        </a:rPr>
                        <a:t>Primary</a:t>
                      </a:r>
                    </a:p>
                  </a:txBody>
                  <a:tcPr/>
                </a:tc>
                <a:tc>
                  <a:txBody>
                    <a:bodyPr/>
                    <a:lstStyle/>
                    <a:p>
                      <a:pPr algn="ctr"/>
                      <a:r>
                        <a:rPr lang="en-US" sz="2000" dirty="0">
                          <a:latin typeface="Antonio" panose="020B0604020202020204" charset="0"/>
                          <a:ea typeface="Roboto" panose="02000000000000000000" pitchFamily="2" charset="0"/>
                        </a:rPr>
                        <a:t>Secondary</a:t>
                      </a:r>
                    </a:p>
                  </a:txBody>
                  <a:tcPr/>
                </a:tc>
                <a:tc>
                  <a:txBody>
                    <a:bodyPr/>
                    <a:lstStyle/>
                    <a:p>
                      <a:pPr algn="ctr"/>
                      <a:r>
                        <a:rPr lang="en-US" sz="2000" dirty="0">
                          <a:latin typeface="Antonio" panose="020B0604020202020204" charset="0"/>
                          <a:ea typeface="Roboto" panose="02000000000000000000" pitchFamily="2" charset="0"/>
                        </a:rPr>
                        <a:t>Approval Level</a:t>
                      </a:r>
                    </a:p>
                  </a:txBody>
                  <a:tcPr/>
                </a:tc>
                <a:extLst>
                  <a:ext uri="{0D108BD9-81ED-4DB2-BD59-A6C34878D82A}">
                    <a16:rowId xmlns:a16="http://schemas.microsoft.com/office/drawing/2014/main" val="2640273638"/>
                  </a:ext>
                </a:extLst>
              </a:tr>
              <a:tr h="370840">
                <a:tc>
                  <a:txBody>
                    <a:bodyPr/>
                    <a:lstStyle/>
                    <a:p>
                      <a:pPr algn="ctr"/>
                      <a:r>
                        <a:rPr lang="en-US" sz="2000" dirty="0">
                          <a:latin typeface="Roboto" panose="02000000000000000000" pitchFamily="2" charset="0"/>
                          <a:ea typeface="Roboto" panose="02000000000000000000" pitchFamily="2" charset="0"/>
                        </a:rPr>
                        <a:t>Financial Reporting</a:t>
                      </a:r>
                    </a:p>
                  </a:txBody>
                  <a:tcPr/>
                </a:tc>
                <a:tc>
                  <a:txBody>
                    <a:bodyPr/>
                    <a:lstStyle/>
                    <a:p>
                      <a:pPr algn="ctr"/>
                      <a:r>
                        <a:rPr lang="en-US" sz="2000" dirty="0">
                          <a:latin typeface="Roboto" panose="02000000000000000000" pitchFamily="2" charset="0"/>
                          <a:ea typeface="Roboto" panose="02000000000000000000" pitchFamily="2" charset="0"/>
                        </a:rPr>
                        <a:t>Accounting</a:t>
                      </a:r>
                    </a:p>
                  </a:txBody>
                  <a:tcPr/>
                </a:tc>
                <a:tc>
                  <a:txBody>
                    <a:bodyPr/>
                    <a:lstStyle/>
                    <a:p>
                      <a:pPr algn="ctr"/>
                      <a:r>
                        <a:rPr lang="en-US" sz="2000" dirty="0">
                          <a:latin typeface="Roboto" panose="02000000000000000000" pitchFamily="2" charset="0"/>
                          <a:ea typeface="Roboto" panose="02000000000000000000" pitchFamily="2" charset="0"/>
                        </a:rPr>
                        <a:t>FP&amp;A</a:t>
                      </a:r>
                    </a:p>
                  </a:txBody>
                  <a:tcPr/>
                </a:tc>
                <a:tc>
                  <a:txBody>
                    <a:bodyPr/>
                    <a:lstStyle/>
                    <a:p>
                      <a:pPr algn="ctr"/>
                      <a:r>
                        <a:rPr lang="en-US" sz="2000" dirty="0">
                          <a:latin typeface="Roboto" panose="02000000000000000000" pitchFamily="2" charset="0"/>
                          <a:ea typeface="Roboto" panose="02000000000000000000" pitchFamily="2" charset="0"/>
                        </a:rPr>
                        <a:t>ELT/BOD</a:t>
                      </a:r>
                    </a:p>
                  </a:txBody>
                  <a:tcPr/>
                </a:tc>
                <a:extLst>
                  <a:ext uri="{0D108BD9-81ED-4DB2-BD59-A6C34878D82A}">
                    <a16:rowId xmlns:a16="http://schemas.microsoft.com/office/drawing/2014/main" val="2826084591"/>
                  </a:ext>
                </a:extLst>
              </a:tr>
              <a:tr h="370840">
                <a:tc>
                  <a:txBody>
                    <a:bodyPr/>
                    <a:lstStyle/>
                    <a:p>
                      <a:pPr algn="ctr"/>
                      <a:r>
                        <a:rPr lang="en-US" sz="2000" dirty="0">
                          <a:latin typeface="Roboto" panose="02000000000000000000" pitchFamily="2" charset="0"/>
                          <a:ea typeface="Roboto" panose="02000000000000000000" pitchFamily="2" charset="0"/>
                        </a:rPr>
                        <a:t>Budgeting/Planning</a:t>
                      </a:r>
                    </a:p>
                  </a:txBody>
                  <a:tcPr/>
                </a:tc>
                <a:tc>
                  <a:txBody>
                    <a:bodyPr/>
                    <a:lstStyle/>
                    <a:p>
                      <a:pPr algn="ctr"/>
                      <a:r>
                        <a:rPr lang="en-US" sz="2000" dirty="0">
                          <a:latin typeface="Roboto" panose="02000000000000000000" pitchFamily="2" charset="0"/>
                          <a:ea typeface="Roboto" panose="02000000000000000000" pitchFamily="2" charset="0"/>
                        </a:rPr>
                        <a:t>FP&amp;A; Programs</a:t>
                      </a:r>
                    </a:p>
                  </a:txBody>
                  <a:tcPr/>
                </a:tc>
                <a:tc>
                  <a:txBody>
                    <a:bodyPr/>
                    <a:lstStyle/>
                    <a:p>
                      <a:pPr algn="ctr"/>
                      <a:r>
                        <a:rPr lang="en-US" sz="2000" dirty="0">
                          <a:latin typeface="Roboto" panose="02000000000000000000" pitchFamily="2" charset="0"/>
                          <a:ea typeface="Roboto" panose="02000000000000000000" pitchFamily="2" charset="0"/>
                        </a:rPr>
                        <a:t>ELT/Functions</a:t>
                      </a:r>
                    </a:p>
                  </a:txBody>
                  <a:tcPr/>
                </a:tc>
                <a:tc>
                  <a:txBody>
                    <a:bodyPr/>
                    <a:lstStyle/>
                    <a:p>
                      <a:pPr algn="ctr"/>
                      <a:r>
                        <a:rPr lang="en-US" sz="2000" dirty="0">
                          <a:latin typeface="Roboto" panose="02000000000000000000" pitchFamily="2" charset="0"/>
                          <a:ea typeface="Roboto" panose="02000000000000000000" pitchFamily="2" charset="0"/>
                        </a:rPr>
                        <a:t>BOD</a:t>
                      </a:r>
                    </a:p>
                  </a:txBody>
                  <a:tcPr/>
                </a:tc>
                <a:extLst>
                  <a:ext uri="{0D108BD9-81ED-4DB2-BD59-A6C34878D82A}">
                    <a16:rowId xmlns:a16="http://schemas.microsoft.com/office/drawing/2014/main" val="4061727235"/>
                  </a:ext>
                </a:extLst>
              </a:tr>
              <a:tr h="370840">
                <a:tc>
                  <a:txBody>
                    <a:bodyPr/>
                    <a:lstStyle/>
                    <a:p>
                      <a:pPr algn="ctr"/>
                      <a:r>
                        <a:rPr lang="en-US" sz="2000" dirty="0">
                          <a:latin typeface="Roboto" panose="02000000000000000000" pitchFamily="2" charset="0"/>
                          <a:ea typeface="Roboto" panose="02000000000000000000" pitchFamily="2" charset="0"/>
                        </a:rPr>
                        <a:t>Forecasting</a:t>
                      </a:r>
                    </a:p>
                  </a:txBody>
                  <a:tcPr/>
                </a:tc>
                <a:tc>
                  <a:txBody>
                    <a:bodyPr/>
                    <a:lstStyle/>
                    <a:p>
                      <a:pPr algn="ctr"/>
                      <a:r>
                        <a:rPr lang="en-US" sz="2000" dirty="0">
                          <a:latin typeface="Roboto" panose="02000000000000000000" pitchFamily="2" charset="0"/>
                          <a:ea typeface="Roboto" panose="02000000000000000000" pitchFamily="2" charset="0"/>
                        </a:rPr>
                        <a:t>FP&amp;A; Programs</a:t>
                      </a:r>
                    </a:p>
                  </a:txBody>
                  <a:tcPr/>
                </a:tc>
                <a:tc>
                  <a:txBody>
                    <a:bodyPr/>
                    <a:lstStyle/>
                    <a:p>
                      <a:pPr algn="ctr"/>
                      <a:r>
                        <a:rPr lang="en-US" sz="2000" dirty="0">
                          <a:latin typeface="Roboto" panose="02000000000000000000" pitchFamily="2" charset="0"/>
                          <a:ea typeface="Roboto" panose="02000000000000000000" pitchFamily="2" charset="0"/>
                        </a:rPr>
                        <a:t>ELT/Functions</a:t>
                      </a:r>
                    </a:p>
                  </a:txBody>
                  <a:tcPr/>
                </a:tc>
                <a:tc>
                  <a:txBody>
                    <a:bodyPr/>
                    <a:lstStyle/>
                    <a:p>
                      <a:pPr algn="ctr"/>
                      <a:r>
                        <a:rPr lang="en-US" sz="2000" dirty="0">
                          <a:latin typeface="Roboto" panose="02000000000000000000" pitchFamily="2" charset="0"/>
                          <a:ea typeface="Roboto" panose="02000000000000000000" pitchFamily="2" charset="0"/>
                        </a:rPr>
                        <a:t>BOD</a:t>
                      </a:r>
                    </a:p>
                  </a:txBody>
                  <a:tcPr/>
                </a:tc>
                <a:extLst>
                  <a:ext uri="{0D108BD9-81ED-4DB2-BD59-A6C34878D82A}">
                    <a16:rowId xmlns:a16="http://schemas.microsoft.com/office/drawing/2014/main" val="1740618508"/>
                  </a:ext>
                </a:extLst>
              </a:tr>
            </a:tbl>
          </a:graphicData>
        </a:graphic>
      </p:graphicFrame>
      <p:sp>
        <p:nvSpPr>
          <p:cNvPr id="9" name="Content Placeholder 8">
            <a:extLst>
              <a:ext uri="{FF2B5EF4-FFF2-40B4-BE49-F238E27FC236}">
                <a16:creationId xmlns:a16="http://schemas.microsoft.com/office/drawing/2014/main" id="{CFACA461-80E6-4EE8-98D1-555114CDE03C}"/>
              </a:ext>
            </a:extLst>
          </p:cNvPr>
          <p:cNvSpPr txBox="1">
            <a:spLocks/>
          </p:cNvSpPr>
          <p:nvPr/>
        </p:nvSpPr>
        <p:spPr>
          <a:xfrm>
            <a:off x="474036" y="3361592"/>
            <a:ext cx="11410233" cy="2828539"/>
          </a:xfrm>
          <a:prstGeom prst="rect">
            <a:avLst/>
          </a:prstGeom>
        </p:spPr>
        <p:txBody>
          <a:bodyPr vert="horz" lIns="0" tIns="45720" rIns="0" bIns="45720" rtlCol="0">
            <a:normAutofit lnSpcReduction="10000"/>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600" kern="1200">
                <a:solidFill>
                  <a:schemeClr val="tx1">
                    <a:lumMod val="75000"/>
                    <a:lumOff val="25000"/>
                  </a:schemeClr>
                </a:solidFill>
                <a:latin typeface="Roboto" panose="02000000000000000000" pitchFamily="2" charset="0"/>
                <a:ea typeface="Roboto" panose="02000000000000000000" pitchFamily="2" charset="0"/>
                <a:cs typeface="+mn-cs"/>
              </a:defRPr>
            </a:lvl1pPr>
            <a:lvl2pPr marL="48691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600" kern="1200">
                <a:solidFill>
                  <a:schemeClr val="tx1">
                    <a:lumMod val="75000"/>
                    <a:lumOff val="25000"/>
                  </a:schemeClr>
                </a:solidFill>
                <a:latin typeface="Roboto" panose="02000000000000000000" pitchFamily="2" charset="0"/>
                <a:ea typeface="Roboto" panose="02000000000000000000" pitchFamily="2" charset="0"/>
                <a:cs typeface="+mn-cs"/>
              </a:defRPr>
            </a:lvl2pPr>
            <a:lvl3pPr marL="66979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400" kern="1200">
                <a:solidFill>
                  <a:schemeClr val="tx1">
                    <a:lumMod val="75000"/>
                    <a:lumOff val="25000"/>
                  </a:schemeClr>
                </a:solidFill>
                <a:latin typeface="Roboto" panose="02000000000000000000" pitchFamily="2" charset="0"/>
                <a:ea typeface="Roboto" panose="02000000000000000000" pitchFamily="2" charset="0"/>
                <a:cs typeface="+mn-cs"/>
              </a:defRPr>
            </a:lvl3pPr>
            <a:lvl4pPr marL="91440" marR="0" indent="0" algn="l" defTabSz="914400" rtl="0" eaLnBrk="1" fontAlgn="auto" latinLnBrk="0" hangingPunct="1">
              <a:lnSpc>
                <a:spcPct val="90000"/>
              </a:lnSpc>
              <a:spcBef>
                <a:spcPts val="1200"/>
              </a:spcBef>
              <a:spcAft>
                <a:spcPts val="200"/>
              </a:spcAft>
              <a:buClr>
                <a:srgbClr val="EB8B30"/>
              </a:buClr>
              <a:buSzPct val="100000"/>
              <a:buFont typeface="Arial" panose="020B0604020202020204" pitchFamily="34" charset="0"/>
              <a:buNone/>
              <a:tabLst/>
              <a:defRPr sz="2000" b="1" i="0" kern="1200">
                <a:solidFill>
                  <a:srgbClr val="074356"/>
                </a:solidFill>
                <a:latin typeface="Roboto" panose="02000000000000000000" pitchFamily="2" charset="0"/>
                <a:ea typeface="Roboto" panose="02000000000000000000" pitchFamily="2" charset="0"/>
                <a:cs typeface="+mn-cs"/>
              </a:defRPr>
            </a:lvl4pPr>
            <a:lvl5pPr marL="91440" marR="0" indent="0" algn="l" defTabSz="914400" rtl="0" eaLnBrk="1" fontAlgn="auto" latinLnBrk="0" hangingPunct="1">
              <a:lnSpc>
                <a:spcPct val="90000"/>
              </a:lnSpc>
              <a:spcBef>
                <a:spcPts val="300"/>
              </a:spcBef>
              <a:spcAft>
                <a:spcPts val="400"/>
              </a:spcAft>
              <a:buClr>
                <a:srgbClr val="EB8B30"/>
              </a:buClr>
              <a:buSzPct val="100000"/>
              <a:buFont typeface="Arial" panose="020B0604020202020204" pitchFamily="34" charset="0"/>
              <a:buNone/>
              <a:tabLst/>
              <a:defRPr sz="1400" b="1" i="0" kern="1200">
                <a:solidFill>
                  <a:srgbClr val="F7931D"/>
                </a:solidFill>
                <a:latin typeface="Antonio" panose="02000503000000000000" pitchFamily="2" charset="77"/>
                <a:ea typeface="Roboto" panose="02000000000000000000" pitchFamily="2" charset="0"/>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2">
              <a:spcAft>
                <a:spcPts val="1200"/>
              </a:spcAft>
              <a:buClr>
                <a:srgbClr val="EB8A2F"/>
              </a:buClr>
            </a:pPr>
            <a:r>
              <a:rPr lang="en-US" sz="2400" dirty="0">
                <a:solidFill>
                  <a:srgbClr val="000000">
                    <a:lumMod val="75000"/>
                    <a:lumOff val="25000"/>
                  </a:srgbClr>
                </a:solidFill>
              </a:rPr>
              <a:t>Accounting maintains ‘past to present’ (aka ‘Actuals’) reporting and analysis.</a:t>
            </a:r>
          </a:p>
          <a:p>
            <a:pPr lvl="2">
              <a:spcAft>
                <a:spcPts val="1200"/>
              </a:spcAft>
              <a:buClr>
                <a:srgbClr val="EB8A2F"/>
              </a:buClr>
            </a:pPr>
            <a:r>
              <a:rPr lang="en-US" sz="2400" dirty="0">
                <a:solidFill>
                  <a:srgbClr val="000000">
                    <a:lumMod val="75000"/>
                    <a:lumOff val="25000"/>
                  </a:srgbClr>
                </a:solidFill>
              </a:rPr>
              <a:t>Financial Planning &amp; Analysis (FP&amp;A) manages the budgeting, forecasting, and modeling processes with insights and engagement from BU Leads, Program Managers, Program Finance, and Functional Leadership.</a:t>
            </a:r>
          </a:p>
          <a:p>
            <a:pPr lvl="2">
              <a:spcAft>
                <a:spcPts val="1200"/>
              </a:spcAft>
              <a:buClr>
                <a:srgbClr val="EB8A2F"/>
              </a:buClr>
            </a:pPr>
            <a:r>
              <a:rPr lang="en-US" sz="2400" dirty="0">
                <a:solidFill>
                  <a:srgbClr val="000000">
                    <a:lumMod val="75000"/>
                    <a:lumOff val="25000"/>
                  </a:srgbClr>
                </a:solidFill>
              </a:rPr>
              <a:t>The most mature companies involve all functions in these processes including HR, IT, SCM, Contracts, Legal, Facilities, and others to ensure the most accurate and complete perspective is known.</a:t>
            </a:r>
          </a:p>
          <a:p>
            <a:pPr lvl="2">
              <a:spcAft>
                <a:spcPts val="1200"/>
              </a:spcAft>
              <a:buClr>
                <a:srgbClr val="EB8A2F"/>
              </a:buClr>
            </a:pPr>
            <a:endParaRPr lang="en-US" sz="2400" dirty="0">
              <a:solidFill>
                <a:srgbClr val="000000">
                  <a:lumMod val="75000"/>
                  <a:lumOff val="25000"/>
                </a:srgbClr>
              </a:solidFill>
            </a:endParaRPr>
          </a:p>
        </p:txBody>
      </p:sp>
      <p:sp>
        <p:nvSpPr>
          <p:cNvPr id="6" name="Content Placeholder 8">
            <a:extLst>
              <a:ext uri="{FF2B5EF4-FFF2-40B4-BE49-F238E27FC236}">
                <a16:creationId xmlns:a16="http://schemas.microsoft.com/office/drawing/2014/main" id="{79AC9F1E-16D2-4CAB-A98F-3DDD305902C7}"/>
              </a:ext>
            </a:extLst>
          </p:cNvPr>
          <p:cNvSpPr txBox="1">
            <a:spLocks/>
          </p:cNvSpPr>
          <p:nvPr/>
        </p:nvSpPr>
        <p:spPr>
          <a:xfrm>
            <a:off x="1281509" y="5956898"/>
            <a:ext cx="10436455" cy="662438"/>
          </a:xfrm>
          <a:prstGeom prst="rect">
            <a:avLst/>
          </a:prstGeom>
        </p:spPr>
        <p:txBody>
          <a:bodyPr vert="horz" lIns="0" tIns="45720" rIns="0" bIns="45720" rtlCol="0">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600" kern="1200">
                <a:solidFill>
                  <a:schemeClr val="tx1">
                    <a:lumMod val="75000"/>
                    <a:lumOff val="25000"/>
                  </a:schemeClr>
                </a:solidFill>
                <a:latin typeface="Roboto" panose="02000000000000000000" pitchFamily="2" charset="0"/>
                <a:ea typeface="Roboto" panose="02000000000000000000" pitchFamily="2" charset="0"/>
                <a:cs typeface="+mn-cs"/>
              </a:defRPr>
            </a:lvl1pPr>
            <a:lvl2pPr marL="48691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600" kern="1200">
                <a:solidFill>
                  <a:schemeClr val="tx1">
                    <a:lumMod val="75000"/>
                    <a:lumOff val="25000"/>
                  </a:schemeClr>
                </a:solidFill>
                <a:latin typeface="Roboto" panose="02000000000000000000" pitchFamily="2" charset="0"/>
                <a:ea typeface="Roboto" panose="02000000000000000000" pitchFamily="2" charset="0"/>
                <a:cs typeface="+mn-cs"/>
              </a:defRPr>
            </a:lvl2pPr>
            <a:lvl3pPr marL="66979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400" kern="1200">
                <a:solidFill>
                  <a:schemeClr val="tx1">
                    <a:lumMod val="75000"/>
                    <a:lumOff val="25000"/>
                  </a:schemeClr>
                </a:solidFill>
                <a:latin typeface="Roboto" panose="02000000000000000000" pitchFamily="2" charset="0"/>
                <a:ea typeface="Roboto" panose="02000000000000000000" pitchFamily="2" charset="0"/>
                <a:cs typeface="+mn-cs"/>
              </a:defRPr>
            </a:lvl3pPr>
            <a:lvl4pPr marL="91440" marR="0" indent="0" algn="l" defTabSz="914400" rtl="0" eaLnBrk="1" fontAlgn="auto" latinLnBrk="0" hangingPunct="1">
              <a:lnSpc>
                <a:spcPct val="90000"/>
              </a:lnSpc>
              <a:spcBef>
                <a:spcPts val="1200"/>
              </a:spcBef>
              <a:spcAft>
                <a:spcPts val="200"/>
              </a:spcAft>
              <a:buClr>
                <a:srgbClr val="EB8B30"/>
              </a:buClr>
              <a:buSzPct val="100000"/>
              <a:buFont typeface="Arial" panose="020B0604020202020204" pitchFamily="34" charset="0"/>
              <a:buNone/>
              <a:tabLst/>
              <a:defRPr sz="2000" b="1" i="0" kern="1200">
                <a:solidFill>
                  <a:srgbClr val="074356"/>
                </a:solidFill>
                <a:latin typeface="Roboto" panose="02000000000000000000" pitchFamily="2" charset="0"/>
                <a:ea typeface="Roboto" panose="02000000000000000000" pitchFamily="2" charset="0"/>
                <a:cs typeface="+mn-cs"/>
              </a:defRPr>
            </a:lvl4pPr>
            <a:lvl5pPr marL="91440" marR="0" indent="0" algn="l" defTabSz="914400" rtl="0" eaLnBrk="1" fontAlgn="auto" latinLnBrk="0" hangingPunct="1">
              <a:lnSpc>
                <a:spcPct val="90000"/>
              </a:lnSpc>
              <a:spcBef>
                <a:spcPts val="300"/>
              </a:spcBef>
              <a:spcAft>
                <a:spcPts val="400"/>
              </a:spcAft>
              <a:buClr>
                <a:srgbClr val="EB8B30"/>
              </a:buClr>
              <a:buSzPct val="100000"/>
              <a:buFont typeface="Arial" panose="020B0604020202020204" pitchFamily="34" charset="0"/>
              <a:buNone/>
              <a:tabLst/>
              <a:defRPr sz="1400" b="1" i="0" kern="1200">
                <a:solidFill>
                  <a:srgbClr val="F7931D"/>
                </a:solidFill>
                <a:latin typeface="Antonio" panose="02000503000000000000" pitchFamily="2" charset="77"/>
                <a:ea typeface="Roboto" panose="02000000000000000000" pitchFamily="2" charset="0"/>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Clr>
                <a:srgbClr val="EB8A2F"/>
              </a:buClr>
              <a:buFont typeface="Calibri" panose="020F0502020204030204" pitchFamily="34" charset="0"/>
              <a:buNone/>
            </a:pPr>
            <a:r>
              <a:rPr lang="en-US" sz="1800" b="1" dirty="0">
                <a:solidFill>
                  <a:srgbClr val="EB8B30"/>
                </a:solidFill>
              </a:rPr>
              <a:t>“Strive to achieve </a:t>
            </a:r>
            <a:r>
              <a:rPr lang="en-US" sz="1800" b="1" u="sng" dirty="0">
                <a:solidFill>
                  <a:srgbClr val="EB8B30"/>
                </a:solidFill>
              </a:rPr>
              <a:t>mastery, specificity, and urgency</a:t>
            </a:r>
            <a:r>
              <a:rPr lang="en-US" sz="1800" b="1" dirty="0">
                <a:solidFill>
                  <a:srgbClr val="EB8B30"/>
                </a:solidFill>
              </a:rPr>
              <a:t> in all aspects of your areas of responsibility.”  	</a:t>
            </a:r>
            <a:r>
              <a:rPr lang="en-US" sz="1800" b="1" i="1" dirty="0">
                <a:solidFill>
                  <a:srgbClr val="EB8B30"/>
                </a:solidFill>
              </a:rPr>
              <a:t>P. LaMontagne, CEO SMX</a:t>
            </a:r>
          </a:p>
          <a:p>
            <a:pPr marL="0" indent="0">
              <a:buClr>
                <a:srgbClr val="EB8A2F"/>
              </a:buClr>
              <a:buFont typeface="Calibri" panose="020F0502020204030204" pitchFamily="34" charset="0"/>
              <a:buNone/>
            </a:pPr>
            <a:endParaRPr lang="en-US" b="1" dirty="0">
              <a:solidFill>
                <a:srgbClr val="EB8B30"/>
              </a:solidFill>
            </a:endParaRPr>
          </a:p>
        </p:txBody>
      </p:sp>
      <p:pic>
        <p:nvPicPr>
          <p:cNvPr id="11" name="Graphic 10" descr="Factory outline">
            <a:extLst>
              <a:ext uri="{FF2B5EF4-FFF2-40B4-BE49-F238E27FC236}">
                <a16:creationId xmlns:a16="http://schemas.microsoft.com/office/drawing/2014/main" id="{59E7669D-FAEA-4EE2-9BD6-AD519732239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76582" y="127717"/>
            <a:ext cx="796208" cy="796208"/>
          </a:xfrm>
          <a:prstGeom prst="rect">
            <a:avLst/>
          </a:prstGeom>
        </p:spPr>
      </p:pic>
      <p:pic>
        <p:nvPicPr>
          <p:cNvPr id="12" name="Graphic 11" descr="Lightbulb with solid fill">
            <a:extLst>
              <a:ext uri="{FF2B5EF4-FFF2-40B4-BE49-F238E27FC236}">
                <a16:creationId xmlns:a16="http://schemas.microsoft.com/office/drawing/2014/main" id="{0383228D-877B-424F-B148-310A0756E7A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25551" y="5917014"/>
            <a:ext cx="546234" cy="546234"/>
          </a:xfrm>
          <a:prstGeom prst="rect">
            <a:avLst/>
          </a:prstGeom>
        </p:spPr>
      </p:pic>
    </p:spTree>
    <p:extLst>
      <p:ext uri="{BB962C8B-B14F-4D97-AF65-F5344CB8AC3E}">
        <p14:creationId xmlns:p14="http://schemas.microsoft.com/office/powerpoint/2010/main" val="41839526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2E145C4-73D5-C84F-9E8F-B177852920E1}"/>
              </a:ext>
            </a:extLst>
          </p:cNvPr>
          <p:cNvSpPr>
            <a:spLocks noGrp="1"/>
          </p:cNvSpPr>
          <p:nvPr>
            <p:ph type="title"/>
          </p:nvPr>
        </p:nvSpPr>
        <p:spPr/>
        <p:txBody>
          <a:bodyPr>
            <a:normAutofit/>
          </a:bodyPr>
          <a:lstStyle/>
          <a:p>
            <a:r>
              <a:rPr lang="en-US" dirty="0"/>
              <a:t>What are the key benefits?   </a:t>
            </a:r>
          </a:p>
        </p:txBody>
      </p:sp>
      <p:sp>
        <p:nvSpPr>
          <p:cNvPr id="4" name="Slide Number Placeholder 3">
            <a:extLst>
              <a:ext uri="{FF2B5EF4-FFF2-40B4-BE49-F238E27FC236}">
                <a16:creationId xmlns:a16="http://schemas.microsoft.com/office/drawing/2014/main" id="{9F57017C-D066-E646-8686-435EFB55CD75}"/>
              </a:ext>
            </a:extLst>
          </p:cNvPr>
          <p:cNvSpPr>
            <a:spLocks noGrp="1"/>
          </p:cNvSpPr>
          <p:nvPr>
            <p:ph type="sldNum" sz="quarter" idx="12"/>
          </p:nvPr>
        </p:nvSpPr>
        <p:spPr/>
        <p:txBody>
          <a:bodyPr/>
          <a:lstStyle/>
          <a:p>
            <a:fld id="{B66A45A0-4AD1-4694-A07F-B3BA13B983E2}" type="slidenum">
              <a:rPr lang="en-US" smtClean="0"/>
              <a:t>13</a:t>
            </a:fld>
            <a:endParaRPr lang="en-US" dirty="0"/>
          </a:p>
        </p:txBody>
      </p:sp>
      <p:graphicFrame>
        <p:nvGraphicFramePr>
          <p:cNvPr id="5" name="Diagram 4">
            <a:extLst>
              <a:ext uri="{FF2B5EF4-FFF2-40B4-BE49-F238E27FC236}">
                <a16:creationId xmlns:a16="http://schemas.microsoft.com/office/drawing/2014/main" id="{39A181A5-0989-4BD6-84C6-7A83457F46E8}"/>
              </a:ext>
            </a:extLst>
          </p:cNvPr>
          <p:cNvGraphicFramePr/>
          <p:nvPr>
            <p:extLst>
              <p:ext uri="{D42A27DB-BD31-4B8C-83A1-F6EECF244321}">
                <p14:modId xmlns:p14="http://schemas.microsoft.com/office/powerpoint/2010/main" val="31795076"/>
              </p:ext>
            </p:extLst>
          </p:nvPr>
        </p:nvGraphicFramePr>
        <p:xfrm>
          <a:off x="1069731" y="1374531"/>
          <a:ext cx="10128738" cy="45879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ontent Placeholder 8">
            <a:extLst>
              <a:ext uri="{FF2B5EF4-FFF2-40B4-BE49-F238E27FC236}">
                <a16:creationId xmlns:a16="http://schemas.microsoft.com/office/drawing/2014/main" id="{67CFCD1F-E488-4DF4-B8BA-82CC00B72EA8}"/>
              </a:ext>
            </a:extLst>
          </p:cNvPr>
          <p:cNvSpPr>
            <a:spLocks noGrp="1"/>
          </p:cNvSpPr>
          <p:nvPr>
            <p:ph idx="1"/>
          </p:nvPr>
        </p:nvSpPr>
        <p:spPr>
          <a:xfrm>
            <a:off x="1110931" y="6029107"/>
            <a:ext cx="5703937" cy="319177"/>
          </a:xfrm>
        </p:spPr>
        <p:txBody>
          <a:bodyPr>
            <a:normAutofit/>
          </a:bodyPr>
          <a:lstStyle/>
          <a:p>
            <a:pPr lvl="1">
              <a:spcAft>
                <a:spcPts val="1200"/>
              </a:spcAft>
              <a:buClr>
                <a:srgbClr val="EB8A2F"/>
              </a:buClr>
            </a:pPr>
            <a:r>
              <a:rPr lang="en-US" sz="1100" dirty="0">
                <a:solidFill>
                  <a:srgbClr val="000000">
                    <a:lumMod val="75000"/>
                    <a:lumOff val="25000"/>
                  </a:srgbClr>
                </a:solidFill>
              </a:rPr>
              <a:t>Reference Notes:  Financial Reporting </a:t>
            </a:r>
            <a:r>
              <a:rPr lang="en-US" sz="1100" baseline="30000" dirty="0">
                <a:solidFill>
                  <a:srgbClr val="000000">
                    <a:lumMod val="75000"/>
                    <a:lumOff val="25000"/>
                  </a:srgbClr>
                </a:solidFill>
              </a:rPr>
              <a:t>9 </a:t>
            </a:r>
            <a:r>
              <a:rPr lang="en-US" sz="1100" dirty="0">
                <a:solidFill>
                  <a:srgbClr val="000000">
                    <a:lumMod val="75000"/>
                    <a:lumOff val="25000"/>
                  </a:srgbClr>
                </a:solidFill>
              </a:rPr>
              <a:t>;  Budgeting/Planning </a:t>
            </a:r>
            <a:r>
              <a:rPr lang="en-US" sz="1100" baseline="30000" dirty="0">
                <a:solidFill>
                  <a:srgbClr val="000000">
                    <a:lumMod val="75000"/>
                    <a:lumOff val="25000"/>
                  </a:srgbClr>
                </a:solidFill>
              </a:rPr>
              <a:t>10, 11 </a:t>
            </a:r>
            <a:r>
              <a:rPr lang="en-US" sz="1100" dirty="0">
                <a:solidFill>
                  <a:srgbClr val="000000">
                    <a:lumMod val="75000"/>
                    <a:lumOff val="25000"/>
                  </a:srgbClr>
                </a:solidFill>
              </a:rPr>
              <a:t>; Forecasting </a:t>
            </a:r>
            <a:r>
              <a:rPr lang="en-US" sz="1100" baseline="30000" dirty="0">
                <a:solidFill>
                  <a:srgbClr val="000000">
                    <a:lumMod val="75000"/>
                    <a:lumOff val="25000"/>
                  </a:srgbClr>
                </a:solidFill>
              </a:rPr>
              <a:t>12</a:t>
            </a:r>
          </a:p>
        </p:txBody>
      </p:sp>
    </p:spTree>
    <p:extLst>
      <p:ext uri="{BB962C8B-B14F-4D97-AF65-F5344CB8AC3E}">
        <p14:creationId xmlns:p14="http://schemas.microsoft.com/office/powerpoint/2010/main" val="38068138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2E145C4-73D5-C84F-9E8F-B177852920E1}"/>
              </a:ext>
            </a:extLst>
          </p:cNvPr>
          <p:cNvSpPr>
            <a:spLocks noGrp="1"/>
          </p:cNvSpPr>
          <p:nvPr>
            <p:ph type="title"/>
          </p:nvPr>
        </p:nvSpPr>
        <p:spPr/>
        <p:txBody>
          <a:bodyPr>
            <a:normAutofit/>
          </a:bodyPr>
          <a:lstStyle/>
          <a:p>
            <a:r>
              <a:rPr lang="en-US" dirty="0"/>
              <a:t>Who Benefits?</a:t>
            </a:r>
          </a:p>
        </p:txBody>
      </p:sp>
      <p:sp>
        <p:nvSpPr>
          <p:cNvPr id="4" name="Slide Number Placeholder 3">
            <a:extLst>
              <a:ext uri="{FF2B5EF4-FFF2-40B4-BE49-F238E27FC236}">
                <a16:creationId xmlns:a16="http://schemas.microsoft.com/office/drawing/2014/main" id="{9F57017C-D066-E646-8686-435EFB55CD75}"/>
              </a:ext>
            </a:extLst>
          </p:cNvPr>
          <p:cNvSpPr>
            <a:spLocks noGrp="1"/>
          </p:cNvSpPr>
          <p:nvPr>
            <p:ph type="sldNum" sz="quarter" idx="12"/>
          </p:nvPr>
        </p:nvSpPr>
        <p:spPr/>
        <p:txBody>
          <a:bodyPr/>
          <a:lstStyle/>
          <a:p>
            <a:fld id="{B66A45A0-4AD1-4694-A07F-B3BA13B983E2}" type="slidenum">
              <a:rPr lang="en-US" smtClean="0"/>
              <a:t>14</a:t>
            </a:fld>
            <a:endParaRPr lang="en-US" dirty="0"/>
          </a:p>
        </p:txBody>
      </p:sp>
      <p:graphicFrame>
        <p:nvGraphicFramePr>
          <p:cNvPr id="5" name="Diagram 4">
            <a:extLst>
              <a:ext uri="{FF2B5EF4-FFF2-40B4-BE49-F238E27FC236}">
                <a16:creationId xmlns:a16="http://schemas.microsoft.com/office/drawing/2014/main" id="{8B5D6F56-2A46-43DC-BE4D-CB868EFF9BB5}"/>
              </a:ext>
            </a:extLst>
          </p:cNvPr>
          <p:cNvGraphicFramePr/>
          <p:nvPr>
            <p:extLst>
              <p:ext uri="{D42A27DB-BD31-4B8C-83A1-F6EECF244321}">
                <p14:modId xmlns:p14="http://schemas.microsoft.com/office/powerpoint/2010/main" val="2576339052"/>
              </p:ext>
            </p:extLst>
          </p:nvPr>
        </p:nvGraphicFramePr>
        <p:xfrm>
          <a:off x="4382590" y="987552"/>
          <a:ext cx="8885354" cy="50059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Content Placeholder 8">
            <a:extLst>
              <a:ext uri="{FF2B5EF4-FFF2-40B4-BE49-F238E27FC236}">
                <a16:creationId xmlns:a16="http://schemas.microsoft.com/office/drawing/2014/main" id="{363A5BC8-70BD-44CE-A412-C39571A1A9DE}"/>
              </a:ext>
            </a:extLst>
          </p:cNvPr>
          <p:cNvSpPr txBox="1">
            <a:spLocks/>
          </p:cNvSpPr>
          <p:nvPr/>
        </p:nvSpPr>
        <p:spPr>
          <a:xfrm>
            <a:off x="1303664" y="5956898"/>
            <a:ext cx="12057032" cy="457590"/>
          </a:xfrm>
          <a:prstGeom prst="rect">
            <a:avLst/>
          </a:prstGeom>
        </p:spPr>
        <p:txBody>
          <a:bodyPr vert="horz" lIns="0" tIns="45720" rIns="0" bIns="45720" rtlCol="0">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600" kern="1200">
                <a:solidFill>
                  <a:schemeClr val="tx1">
                    <a:lumMod val="75000"/>
                    <a:lumOff val="25000"/>
                  </a:schemeClr>
                </a:solidFill>
                <a:latin typeface="Roboto" panose="02000000000000000000" pitchFamily="2" charset="0"/>
                <a:ea typeface="Roboto" panose="02000000000000000000" pitchFamily="2" charset="0"/>
                <a:cs typeface="+mn-cs"/>
              </a:defRPr>
            </a:lvl1pPr>
            <a:lvl2pPr marL="48691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600" kern="1200">
                <a:solidFill>
                  <a:schemeClr val="tx1">
                    <a:lumMod val="75000"/>
                    <a:lumOff val="25000"/>
                  </a:schemeClr>
                </a:solidFill>
                <a:latin typeface="Roboto" panose="02000000000000000000" pitchFamily="2" charset="0"/>
                <a:ea typeface="Roboto" panose="02000000000000000000" pitchFamily="2" charset="0"/>
                <a:cs typeface="+mn-cs"/>
              </a:defRPr>
            </a:lvl2pPr>
            <a:lvl3pPr marL="66979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400" kern="1200">
                <a:solidFill>
                  <a:schemeClr val="tx1">
                    <a:lumMod val="75000"/>
                    <a:lumOff val="25000"/>
                  </a:schemeClr>
                </a:solidFill>
                <a:latin typeface="Roboto" panose="02000000000000000000" pitchFamily="2" charset="0"/>
                <a:ea typeface="Roboto" panose="02000000000000000000" pitchFamily="2" charset="0"/>
                <a:cs typeface="+mn-cs"/>
              </a:defRPr>
            </a:lvl3pPr>
            <a:lvl4pPr marL="91440" marR="0" indent="0" algn="l" defTabSz="914400" rtl="0" eaLnBrk="1" fontAlgn="auto" latinLnBrk="0" hangingPunct="1">
              <a:lnSpc>
                <a:spcPct val="90000"/>
              </a:lnSpc>
              <a:spcBef>
                <a:spcPts val="1200"/>
              </a:spcBef>
              <a:spcAft>
                <a:spcPts val="200"/>
              </a:spcAft>
              <a:buClr>
                <a:srgbClr val="EB8B30"/>
              </a:buClr>
              <a:buSzPct val="100000"/>
              <a:buFont typeface="Arial" panose="020B0604020202020204" pitchFamily="34" charset="0"/>
              <a:buNone/>
              <a:tabLst/>
              <a:defRPr sz="2000" b="1" i="0" kern="1200">
                <a:solidFill>
                  <a:srgbClr val="074356"/>
                </a:solidFill>
                <a:latin typeface="Roboto" panose="02000000000000000000" pitchFamily="2" charset="0"/>
                <a:ea typeface="Roboto" panose="02000000000000000000" pitchFamily="2" charset="0"/>
                <a:cs typeface="+mn-cs"/>
              </a:defRPr>
            </a:lvl4pPr>
            <a:lvl5pPr marL="91440" marR="0" indent="0" algn="l" defTabSz="914400" rtl="0" eaLnBrk="1" fontAlgn="auto" latinLnBrk="0" hangingPunct="1">
              <a:lnSpc>
                <a:spcPct val="90000"/>
              </a:lnSpc>
              <a:spcBef>
                <a:spcPts val="300"/>
              </a:spcBef>
              <a:spcAft>
                <a:spcPts val="400"/>
              </a:spcAft>
              <a:buClr>
                <a:srgbClr val="EB8B30"/>
              </a:buClr>
              <a:buSzPct val="100000"/>
              <a:buFont typeface="Arial" panose="020B0604020202020204" pitchFamily="34" charset="0"/>
              <a:buNone/>
              <a:tabLst/>
              <a:defRPr sz="1400" b="1" i="0" kern="1200">
                <a:solidFill>
                  <a:srgbClr val="F7931D"/>
                </a:solidFill>
                <a:latin typeface="Antonio" panose="02000503000000000000" pitchFamily="2" charset="77"/>
                <a:ea typeface="Roboto" panose="02000000000000000000" pitchFamily="2" charset="0"/>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spcBef>
                <a:spcPts val="0"/>
              </a:spcBef>
              <a:spcAft>
                <a:spcPts val="0"/>
              </a:spcAft>
              <a:buClr>
                <a:srgbClr val="EB8A2F"/>
              </a:buClr>
              <a:buFont typeface="Calibri" panose="020F0502020204030204" pitchFamily="34" charset="0"/>
              <a:buNone/>
            </a:pPr>
            <a:r>
              <a:rPr lang="en-US" sz="1800" b="1" dirty="0">
                <a:solidFill>
                  <a:srgbClr val="EB8B30"/>
                </a:solidFill>
              </a:rPr>
              <a:t>“</a:t>
            </a:r>
            <a:r>
              <a:rPr lang="en-US" sz="1800" b="1" u="sng" dirty="0">
                <a:solidFill>
                  <a:srgbClr val="EB8B30"/>
                </a:solidFill>
              </a:rPr>
              <a:t>You</a:t>
            </a:r>
            <a:r>
              <a:rPr lang="en-US" sz="1800" b="1" dirty="0">
                <a:solidFill>
                  <a:srgbClr val="EB8B30"/>
                </a:solidFill>
              </a:rPr>
              <a:t> have to be the arbiter of truth.  The CFO makes it real.” </a:t>
            </a:r>
            <a:r>
              <a:rPr lang="en-US" sz="1800" b="1" i="1" dirty="0">
                <a:solidFill>
                  <a:srgbClr val="EB8B30"/>
                </a:solidFill>
              </a:rPr>
              <a:t>An Unnamed Board Member</a:t>
            </a:r>
          </a:p>
          <a:p>
            <a:pPr marL="0" indent="0">
              <a:spcBef>
                <a:spcPts val="0"/>
              </a:spcBef>
              <a:spcAft>
                <a:spcPts val="0"/>
              </a:spcAft>
              <a:buClr>
                <a:srgbClr val="EB8A2F"/>
              </a:buClr>
              <a:buFont typeface="Calibri" panose="020F0502020204030204" pitchFamily="34" charset="0"/>
              <a:buNone/>
            </a:pPr>
            <a:endParaRPr lang="en-US" b="1" dirty="0">
              <a:solidFill>
                <a:srgbClr val="EB8B30"/>
              </a:solidFill>
            </a:endParaRPr>
          </a:p>
        </p:txBody>
      </p:sp>
      <p:pic>
        <p:nvPicPr>
          <p:cNvPr id="13" name="Graphic 12" descr="Lightbulb with solid fill">
            <a:extLst>
              <a:ext uri="{FF2B5EF4-FFF2-40B4-BE49-F238E27FC236}">
                <a16:creationId xmlns:a16="http://schemas.microsoft.com/office/drawing/2014/main" id="{831A414A-558A-444A-A391-252458C678D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99896" y="5912576"/>
            <a:ext cx="546234" cy="546234"/>
          </a:xfrm>
          <a:prstGeom prst="rect">
            <a:avLst/>
          </a:prstGeom>
        </p:spPr>
      </p:pic>
      <p:graphicFrame>
        <p:nvGraphicFramePr>
          <p:cNvPr id="14" name="Diagram 13">
            <a:extLst>
              <a:ext uri="{FF2B5EF4-FFF2-40B4-BE49-F238E27FC236}">
                <a16:creationId xmlns:a16="http://schemas.microsoft.com/office/drawing/2014/main" id="{0780B6E3-AC80-41C8-A921-B2D9E660C94B}"/>
              </a:ext>
            </a:extLst>
          </p:cNvPr>
          <p:cNvGraphicFramePr/>
          <p:nvPr>
            <p:extLst>
              <p:ext uri="{D42A27DB-BD31-4B8C-83A1-F6EECF244321}">
                <p14:modId xmlns:p14="http://schemas.microsoft.com/office/powerpoint/2010/main" val="131750782"/>
              </p:ext>
            </p:extLst>
          </p:nvPr>
        </p:nvGraphicFramePr>
        <p:xfrm>
          <a:off x="52050" y="1561830"/>
          <a:ext cx="4865298" cy="4005981"/>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5" name="Left Brace 14">
            <a:extLst>
              <a:ext uri="{FF2B5EF4-FFF2-40B4-BE49-F238E27FC236}">
                <a16:creationId xmlns:a16="http://schemas.microsoft.com/office/drawing/2014/main" id="{54DF02A0-3D4F-477E-A535-0D60DC9D0DBE}"/>
              </a:ext>
            </a:extLst>
          </p:cNvPr>
          <p:cNvSpPr/>
          <p:nvPr/>
        </p:nvSpPr>
        <p:spPr>
          <a:xfrm>
            <a:off x="4945439" y="1561830"/>
            <a:ext cx="1069676" cy="395664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39817439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F57017C-D066-E646-8686-435EFB55CD75}"/>
              </a:ext>
            </a:extLst>
          </p:cNvPr>
          <p:cNvSpPr>
            <a:spLocks noGrp="1"/>
          </p:cNvSpPr>
          <p:nvPr>
            <p:ph type="sldNum" sz="quarter" idx="12"/>
          </p:nvPr>
        </p:nvSpPr>
        <p:spPr/>
        <p:txBody>
          <a:bodyPr/>
          <a:lstStyle/>
          <a:p>
            <a:fld id="{B66A45A0-4AD1-4694-A07F-B3BA13B983E2}" type="slidenum">
              <a:rPr lang="en-US" smtClean="0"/>
              <a:t>15</a:t>
            </a:fld>
            <a:endParaRPr lang="en-US" dirty="0"/>
          </a:p>
        </p:txBody>
      </p:sp>
      <p:graphicFrame>
        <p:nvGraphicFramePr>
          <p:cNvPr id="5" name="Diagram 4">
            <a:extLst>
              <a:ext uri="{FF2B5EF4-FFF2-40B4-BE49-F238E27FC236}">
                <a16:creationId xmlns:a16="http://schemas.microsoft.com/office/drawing/2014/main" id="{8B5D6F56-2A46-43DC-BE4D-CB868EFF9BB5}"/>
              </a:ext>
            </a:extLst>
          </p:cNvPr>
          <p:cNvGraphicFramePr/>
          <p:nvPr>
            <p:extLst>
              <p:ext uri="{D42A27DB-BD31-4B8C-83A1-F6EECF244321}">
                <p14:modId xmlns:p14="http://schemas.microsoft.com/office/powerpoint/2010/main" val="1192122351"/>
              </p:ext>
            </p:extLst>
          </p:nvPr>
        </p:nvGraphicFramePr>
        <p:xfrm>
          <a:off x="4945169" y="995256"/>
          <a:ext cx="7721815" cy="50897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4" name="Diagram 13">
            <a:extLst>
              <a:ext uri="{FF2B5EF4-FFF2-40B4-BE49-F238E27FC236}">
                <a16:creationId xmlns:a16="http://schemas.microsoft.com/office/drawing/2014/main" id="{0780B6E3-AC80-41C8-A921-B2D9E660C94B}"/>
              </a:ext>
            </a:extLst>
          </p:cNvPr>
          <p:cNvGraphicFramePr/>
          <p:nvPr/>
        </p:nvGraphicFramePr>
        <p:xfrm>
          <a:off x="52050" y="1561830"/>
          <a:ext cx="4865298" cy="400598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9" name="Content Placeholder 8">
            <a:extLst>
              <a:ext uri="{FF2B5EF4-FFF2-40B4-BE49-F238E27FC236}">
                <a16:creationId xmlns:a16="http://schemas.microsoft.com/office/drawing/2014/main" id="{B02AE131-34A4-46DC-ACD1-FF0ED8D67215}"/>
              </a:ext>
            </a:extLst>
          </p:cNvPr>
          <p:cNvSpPr txBox="1">
            <a:spLocks/>
          </p:cNvSpPr>
          <p:nvPr/>
        </p:nvSpPr>
        <p:spPr>
          <a:xfrm>
            <a:off x="1406487" y="5985413"/>
            <a:ext cx="8000413" cy="457590"/>
          </a:xfrm>
          <a:prstGeom prst="rect">
            <a:avLst/>
          </a:prstGeom>
        </p:spPr>
        <p:txBody>
          <a:bodyPr vert="horz" lIns="0" tIns="45720" rIns="0" bIns="45720" rtlCol="0">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600" kern="1200">
                <a:solidFill>
                  <a:schemeClr val="tx1">
                    <a:lumMod val="75000"/>
                    <a:lumOff val="25000"/>
                  </a:schemeClr>
                </a:solidFill>
                <a:latin typeface="Roboto" panose="02000000000000000000" pitchFamily="2" charset="0"/>
                <a:ea typeface="Roboto" panose="02000000000000000000" pitchFamily="2" charset="0"/>
                <a:cs typeface="+mn-cs"/>
              </a:defRPr>
            </a:lvl1pPr>
            <a:lvl2pPr marL="48691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600" kern="1200">
                <a:solidFill>
                  <a:schemeClr val="tx1">
                    <a:lumMod val="75000"/>
                    <a:lumOff val="25000"/>
                  </a:schemeClr>
                </a:solidFill>
                <a:latin typeface="Roboto" panose="02000000000000000000" pitchFamily="2" charset="0"/>
                <a:ea typeface="Roboto" panose="02000000000000000000" pitchFamily="2" charset="0"/>
                <a:cs typeface="+mn-cs"/>
              </a:defRPr>
            </a:lvl2pPr>
            <a:lvl3pPr marL="66979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400" kern="1200">
                <a:solidFill>
                  <a:schemeClr val="tx1">
                    <a:lumMod val="75000"/>
                    <a:lumOff val="25000"/>
                  </a:schemeClr>
                </a:solidFill>
                <a:latin typeface="Roboto" panose="02000000000000000000" pitchFamily="2" charset="0"/>
                <a:ea typeface="Roboto" panose="02000000000000000000" pitchFamily="2" charset="0"/>
                <a:cs typeface="+mn-cs"/>
              </a:defRPr>
            </a:lvl3pPr>
            <a:lvl4pPr marL="91440" marR="0" indent="0" algn="l" defTabSz="914400" rtl="0" eaLnBrk="1" fontAlgn="auto" latinLnBrk="0" hangingPunct="1">
              <a:lnSpc>
                <a:spcPct val="90000"/>
              </a:lnSpc>
              <a:spcBef>
                <a:spcPts val="1200"/>
              </a:spcBef>
              <a:spcAft>
                <a:spcPts val="200"/>
              </a:spcAft>
              <a:buClr>
                <a:srgbClr val="EB8B30"/>
              </a:buClr>
              <a:buSzPct val="100000"/>
              <a:buFont typeface="Arial" panose="020B0604020202020204" pitchFamily="34" charset="0"/>
              <a:buNone/>
              <a:tabLst/>
              <a:defRPr sz="2000" b="1" i="0" kern="1200">
                <a:solidFill>
                  <a:srgbClr val="074356"/>
                </a:solidFill>
                <a:latin typeface="Roboto" panose="02000000000000000000" pitchFamily="2" charset="0"/>
                <a:ea typeface="Roboto" panose="02000000000000000000" pitchFamily="2" charset="0"/>
                <a:cs typeface="+mn-cs"/>
              </a:defRPr>
            </a:lvl4pPr>
            <a:lvl5pPr marL="91440" marR="0" indent="0" algn="l" defTabSz="914400" rtl="0" eaLnBrk="1" fontAlgn="auto" latinLnBrk="0" hangingPunct="1">
              <a:lnSpc>
                <a:spcPct val="90000"/>
              </a:lnSpc>
              <a:spcBef>
                <a:spcPts val="300"/>
              </a:spcBef>
              <a:spcAft>
                <a:spcPts val="400"/>
              </a:spcAft>
              <a:buClr>
                <a:srgbClr val="EB8B30"/>
              </a:buClr>
              <a:buSzPct val="100000"/>
              <a:buFont typeface="Arial" panose="020B0604020202020204" pitchFamily="34" charset="0"/>
              <a:buNone/>
              <a:tabLst/>
              <a:defRPr sz="1400" b="1" i="0" kern="1200">
                <a:solidFill>
                  <a:srgbClr val="F7931D"/>
                </a:solidFill>
                <a:latin typeface="Antonio" panose="02000503000000000000" pitchFamily="2" charset="77"/>
                <a:ea typeface="Roboto" panose="02000000000000000000" pitchFamily="2" charset="0"/>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Clr>
                <a:srgbClr val="EB8A2F"/>
              </a:buClr>
              <a:buFont typeface="Calibri" panose="020F0502020204030204" pitchFamily="34" charset="0"/>
              <a:buNone/>
            </a:pPr>
            <a:r>
              <a:rPr lang="en-US" sz="1800" b="1" dirty="0">
                <a:solidFill>
                  <a:srgbClr val="EB8B30"/>
                </a:solidFill>
              </a:rPr>
              <a:t>“Good CFOs connect the dots.  Great CFOs connect the people.” </a:t>
            </a:r>
            <a:r>
              <a:rPr lang="en-US" sz="1800" b="1" i="1" dirty="0">
                <a:solidFill>
                  <a:srgbClr val="EB8B30"/>
                </a:solidFill>
              </a:rPr>
              <a:t>J. Koczan</a:t>
            </a:r>
          </a:p>
          <a:p>
            <a:pPr marL="0" indent="0">
              <a:buClr>
                <a:srgbClr val="EB8A2F"/>
              </a:buClr>
              <a:buFont typeface="Calibri" panose="020F0502020204030204" pitchFamily="34" charset="0"/>
              <a:buNone/>
            </a:pPr>
            <a:endParaRPr lang="en-US" b="1" dirty="0">
              <a:solidFill>
                <a:srgbClr val="EB8B30"/>
              </a:solidFill>
            </a:endParaRPr>
          </a:p>
        </p:txBody>
      </p:sp>
      <p:pic>
        <p:nvPicPr>
          <p:cNvPr id="10" name="Graphic 9" descr="Lightbulb with solid fill">
            <a:extLst>
              <a:ext uri="{FF2B5EF4-FFF2-40B4-BE49-F238E27FC236}">
                <a16:creationId xmlns:a16="http://schemas.microsoft.com/office/drawing/2014/main" id="{FAF77305-D9FD-4878-BE48-55E409CAA81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31521" y="5925763"/>
            <a:ext cx="546234" cy="546234"/>
          </a:xfrm>
          <a:prstGeom prst="rect">
            <a:avLst/>
          </a:prstGeom>
        </p:spPr>
      </p:pic>
      <p:sp>
        <p:nvSpPr>
          <p:cNvPr id="16" name="Title 7">
            <a:extLst>
              <a:ext uri="{FF2B5EF4-FFF2-40B4-BE49-F238E27FC236}">
                <a16:creationId xmlns:a16="http://schemas.microsoft.com/office/drawing/2014/main" id="{7DADA37F-C980-45A6-9DBD-340AA22301CB}"/>
              </a:ext>
            </a:extLst>
          </p:cNvPr>
          <p:cNvSpPr txBox="1">
            <a:spLocks/>
          </p:cNvSpPr>
          <p:nvPr/>
        </p:nvSpPr>
        <p:spPr>
          <a:xfrm>
            <a:off x="731521" y="375460"/>
            <a:ext cx="10194981" cy="828418"/>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000" b="1" i="0" kern="1200" spc="-50" baseline="0">
                <a:solidFill>
                  <a:schemeClr val="accent2"/>
                </a:solidFill>
                <a:latin typeface="Roboto Black" panose="02000000000000000000" pitchFamily="2" charset="0"/>
                <a:ea typeface="Roboto Black" panose="02000000000000000000" pitchFamily="2" charset="0"/>
                <a:cs typeface="+mj-cs"/>
              </a:defRPr>
            </a:lvl1pPr>
          </a:lstStyle>
          <a:p>
            <a:r>
              <a:rPr lang="en-US" dirty="0"/>
              <a:t>‘The CFO Role Is The Command Center’</a:t>
            </a:r>
          </a:p>
        </p:txBody>
      </p:sp>
      <p:pic>
        <p:nvPicPr>
          <p:cNvPr id="17" name="Graphic 16" descr="Factory outline">
            <a:extLst>
              <a:ext uri="{FF2B5EF4-FFF2-40B4-BE49-F238E27FC236}">
                <a16:creationId xmlns:a16="http://schemas.microsoft.com/office/drawing/2014/main" id="{0BA5EEF1-C2F5-4DDD-9D4A-98B33D596FE2}"/>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076582" y="127717"/>
            <a:ext cx="796208" cy="796208"/>
          </a:xfrm>
          <a:prstGeom prst="rect">
            <a:avLst/>
          </a:prstGeom>
        </p:spPr>
      </p:pic>
      <p:sp>
        <p:nvSpPr>
          <p:cNvPr id="2" name="Left Brace 1">
            <a:extLst>
              <a:ext uri="{FF2B5EF4-FFF2-40B4-BE49-F238E27FC236}">
                <a16:creationId xmlns:a16="http://schemas.microsoft.com/office/drawing/2014/main" id="{98BA4BDD-A5FA-3654-2810-9F87C56E7806}"/>
              </a:ext>
            </a:extLst>
          </p:cNvPr>
          <p:cNvSpPr/>
          <p:nvPr/>
        </p:nvSpPr>
        <p:spPr>
          <a:xfrm>
            <a:off x="4945439" y="1561830"/>
            <a:ext cx="1069676" cy="395664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31266643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a:extLst>
              <a:ext uri="{FF2B5EF4-FFF2-40B4-BE49-F238E27FC236}">
                <a16:creationId xmlns:a16="http://schemas.microsoft.com/office/drawing/2014/main" id="{0BB2E50F-2CFC-5142-9282-18B4CC638C90}"/>
              </a:ext>
            </a:extLst>
          </p:cNvPr>
          <p:cNvSpPr/>
          <p:nvPr/>
        </p:nvSpPr>
        <p:spPr>
          <a:xfrm>
            <a:off x="1190342" y="1520921"/>
            <a:ext cx="2560564" cy="461665"/>
          </a:xfrm>
          <a:prstGeom prst="roundRect">
            <a:avLst>
              <a:gd name="adj" fmla="val 10065"/>
            </a:avLst>
          </a:prstGeom>
          <a:solidFill>
            <a:srgbClr val="EB8B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ubtitle 12">
            <a:extLst>
              <a:ext uri="{FF2B5EF4-FFF2-40B4-BE49-F238E27FC236}">
                <a16:creationId xmlns:a16="http://schemas.microsoft.com/office/drawing/2014/main" id="{E8D8D2E4-9A06-6F4E-AA96-EE352FD5D532}"/>
              </a:ext>
            </a:extLst>
          </p:cNvPr>
          <p:cNvSpPr>
            <a:spLocks noGrp="1"/>
          </p:cNvSpPr>
          <p:nvPr>
            <p:ph type="subTitle" idx="1"/>
          </p:nvPr>
        </p:nvSpPr>
        <p:spPr/>
        <p:txBody>
          <a:bodyPr/>
          <a:lstStyle/>
          <a:p>
            <a:r>
              <a:rPr lang="en-US" dirty="0"/>
              <a:t>budgeting</a:t>
            </a:r>
          </a:p>
        </p:txBody>
      </p:sp>
      <p:sp>
        <p:nvSpPr>
          <p:cNvPr id="4" name="Title 7">
            <a:extLst>
              <a:ext uri="{FF2B5EF4-FFF2-40B4-BE49-F238E27FC236}">
                <a16:creationId xmlns:a16="http://schemas.microsoft.com/office/drawing/2014/main" id="{890DAB82-0122-0041-8464-BD4AB7BE4030}"/>
              </a:ext>
            </a:extLst>
          </p:cNvPr>
          <p:cNvSpPr>
            <a:spLocks noGrp="1"/>
          </p:cNvSpPr>
          <p:nvPr>
            <p:ph type="ctrTitle"/>
          </p:nvPr>
        </p:nvSpPr>
        <p:spPr>
          <a:xfrm>
            <a:off x="1093068" y="2338085"/>
            <a:ext cx="9057929" cy="2158189"/>
          </a:xfrm>
        </p:spPr>
        <p:txBody>
          <a:bodyPr>
            <a:normAutofit/>
          </a:bodyPr>
          <a:lstStyle/>
          <a:p>
            <a:r>
              <a:rPr lang="en-US" dirty="0"/>
              <a:t>‘Develop the Plan’</a:t>
            </a:r>
            <a:br>
              <a:rPr lang="en-US" dirty="0"/>
            </a:br>
            <a:r>
              <a:rPr lang="en-US" dirty="0"/>
              <a:t>‘Align the Organization’</a:t>
            </a:r>
            <a:br>
              <a:rPr lang="en-US" dirty="0"/>
            </a:br>
            <a:endParaRPr lang="en-US" dirty="0"/>
          </a:p>
        </p:txBody>
      </p:sp>
    </p:spTree>
    <p:extLst>
      <p:ext uri="{BB962C8B-B14F-4D97-AF65-F5344CB8AC3E}">
        <p14:creationId xmlns:p14="http://schemas.microsoft.com/office/powerpoint/2010/main" val="41148799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D574F5CE-6FD7-B44D-BF8B-F9BC1AD7A64B}"/>
              </a:ext>
            </a:extLst>
          </p:cNvPr>
          <p:cNvSpPr/>
          <p:nvPr/>
        </p:nvSpPr>
        <p:spPr>
          <a:xfrm>
            <a:off x="925337" y="768734"/>
            <a:ext cx="4212301" cy="461665"/>
          </a:xfrm>
          <a:prstGeom prst="roundRect">
            <a:avLst>
              <a:gd name="adj" fmla="val 10065"/>
            </a:avLst>
          </a:prstGeom>
          <a:solidFill>
            <a:srgbClr val="0743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335CD376-EBBB-2243-9BCC-8E4288766E0D}"/>
              </a:ext>
            </a:extLst>
          </p:cNvPr>
          <p:cNvSpPr>
            <a:spLocks noGrp="1"/>
          </p:cNvSpPr>
          <p:nvPr>
            <p:ph type="title"/>
          </p:nvPr>
        </p:nvSpPr>
        <p:spPr>
          <a:xfrm>
            <a:off x="915656" y="-204314"/>
            <a:ext cx="4837444" cy="1450757"/>
          </a:xfrm>
        </p:spPr>
        <p:txBody>
          <a:bodyPr/>
          <a:lstStyle/>
          <a:p>
            <a:r>
              <a:rPr lang="en-US" dirty="0"/>
              <a:t>Planning Process Overview</a:t>
            </a:r>
          </a:p>
        </p:txBody>
      </p:sp>
      <p:sp>
        <p:nvSpPr>
          <p:cNvPr id="14" name="Content Placeholder 9">
            <a:extLst>
              <a:ext uri="{FF2B5EF4-FFF2-40B4-BE49-F238E27FC236}">
                <a16:creationId xmlns:a16="http://schemas.microsoft.com/office/drawing/2014/main" id="{221305C5-8687-4A19-9E0C-6C357710B317}"/>
              </a:ext>
            </a:extLst>
          </p:cNvPr>
          <p:cNvSpPr txBox="1">
            <a:spLocks/>
          </p:cNvSpPr>
          <p:nvPr/>
        </p:nvSpPr>
        <p:spPr>
          <a:xfrm>
            <a:off x="879619" y="1638173"/>
            <a:ext cx="4948980" cy="4934481"/>
          </a:xfrm>
          <a:prstGeom prst="rect">
            <a:avLst/>
          </a:prstGeom>
        </p:spPr>
        <p:txBody>
          <a:bodyPr vert="horz" lIns="0" tIns="45720" rIns="0" bIns="45720" rtlCol="0">
            <a:normAutofit lnSpcReduction="10000"/>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600" b="0" i="0" kern="1200">
                <a:solidFill>
                  <a:schemeClr val="bg1"/>
                </a:solidFill>
                <a:latin typeface="Roboto Medium" panose="02000000000000000000" pitchFamily="2" charset="0"/>
                <a:ea typeface="Roboto Medium" panose="02000000000000000000" pitchFamily="2" charset="0"/>
                <a:cs typeface="+mn-cs"/>
              </a:defRPr>
            </a:lvl1pPr>
            <a:lvl2pPr marL="91440" indent="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None/>
              <a:defRPr sz="1600" kern="1200">
                <a:solidFill>
                  <a:schemeClr val="bg1"/>
                </a:solidFill>
                <a:latin typeface="Roboto" panose="02000000000000000000" pitchFamily="2" charset="0"/>
                <a:ea typeface="Roboto" panose="02000000000000000000" pitchFamily="2" charset="0"/>
                <a:cs typeface="+mn-cs"/>
              </a:defRPr>
            </a:lvl2pPr>
            <a:lvl3pPr marL="395478" indent="-194310" algn="l" defTabSz="914400" rtl="0" eaLnBrk="1" latinLnBrk="0" hangingPunct="1">
              <a:lnSpc>
                <a:spcPct val="90000"/>
              </a:lnSpc>
              <a:spcBef>
                <a:spcPts val="200"/>
              </a:spcBef>
              <a:spcAft>
                <a:spcPts val="400"/>
              </a:spcAft>
              <a:buClr>
                <a:schemeClr val="bg1"/>
              </a:buClr>
              <a:buSzPct val="100000"/>
              <a:buFont typeface="Arial" panose="020B0604020202020204" pitchFamily="34" charset="0"/>
              <a:buChar char="•"/>
              <a:defRPr sz="1400" kern="1200">
                <a:solidFill>
                  <a:schemeClr val="bg1"/>
                </a:solidFill>
                <a:latin typeface="Roboto" panose="02000000000000000000" pitchFamily="2" charset="0"/>
                <a:ea typeface="Roboto" panose="02000000000000000000" pitchFamily="2" charset="0"/>
                <a:cs typeface="+mn-cs"/>
              </a:defRPr>
            </a:lvl3pPr>
            <a:lvl4pPr marL="91440" marR="0" indent="0" algn="l" defTabSz="914400" rtl="0" eaLnBrk="1" fontAlgn="auto" latinLnBrk="0" hangingPunct="1">
              <a:lnSpc>
                <a:spcPct val="90000"/>
              </a:lnSpc>
              <a:spcBef>
                <a:spcPts val="1200"/>
              </a:spcBef>
              <a:spcAft>
                <a:spcPts val="0"/>
              </a:spcAft>
              <a:buClr>
                <a:schemeClr val="bg1"/>
              </a:buClr>
              <a:buSzPct val="100000"/>
              <a:buFont typeface="Arial" panose="020B0604020202020204" pitchFamily="34" charset="0"/>
              <a:buNone/>
              <a:tabLst/>
              <a:defRPr sz="2000" b="1" i="0" kern="1200">
                <a:solidFill>
                  <a:schemeClr val="bg1"/>
                </a:solidFill>
                <a:latin typeface="Roboto" panose="02000000000000000000" pitchFamily="2" charset="0"/>
                <a:ea typeface="Roboto" panose="02000000000000000000" pitchFamily="2" charset="0"/>
                <a:cs typeface="+mn-cs"/>
              </a:defRPr>
            </a:lvl4pPr>
            <a:lvl5pPr marL="91440" marR="0" indent="0" algn="l" defTabSz="914400" rtl="0" eaLnBrk="1" fontAlgn="auto" latinLnBrk="0" hangingPunct="1">
              <a:lnSpc>
                <a:spcPct val="90000"/>
              </a:lnSpc>
              <a:spcBef>
                <a:spcPts val="300"/>
              </a:spcBef>
              <a:spcAft>
                <a:spcPts val="400"/>
              </a:spcAft>
              <a:buClr>
                <a:schemeClr val="bg1"/>
              </a:buClr>
              <a:buSzPct val="100000"/>
              <a:buFont typeface="Arial" panose="020B0604020202020204" pitchFamily="34" charset="0"/>
              <a:buNone/>
              <a:tabLst/>
              <a:defRPr sz="1400" b="1" i="0" kern="1200">
                <a:solidFill>
                  <a:schemeClr val="bg1"/>
                </a:solidFill>
                <a:latin typeface="Antonio" panose="02000503000000000000" pitchFamily="2" charset="77"/>
                <a:ea typeface="Roboto" panose="02000000000000000000" pitchFamily="2" charset="0"/>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The ‘Financial Planning Process’ typically includes a 3- or 5- year plan, which facilitates development of an Annual Operating Plan (AOP), which then becomes the basis for a monthly time-phased forecast.  </a:t>
            </a:r>
          </a:p>
          <a:p>
            <a:r>
              <a:rPr lang="en-US" dirty="0"/>
              <a:t>Monthly financial progress reporting allows for faster reactions to business risks and helps drive responsibility and accountability of the management team.</a:t>
            </a:r>
          </a:p>
        </p:txBody>
      </p:sp>
      <p:sp>
        <p:nvSpPr>
          <p:cNvPr id="15" name="Content Placeholder 4">
            <a:extLst>
              <a:ext uri="{FF2B5EF4-FFF2-40B4-BE49-F238E27FC236}">
                <a16:creationId xmlns:a16="http://schemas.microsoft.com/office/drawing/2014/main" id="{FB7BF30F-4309-4847-A93F-A459E6B37777}"/>
              </a:ext>
            </a:extLst>
          </p:cNvPr>
          <p:cNvSpPr>
            <a:spLocks noGrp="1"/>
          </p:cNvSpPr>
          <p:nvPr>
            <p:ph sz="half" idx="2"/>
          </p:nvPr>
        </p:nvSpPr>
        <p:spPr>
          <a:xfrm>
            <a:off x="7539302" y="677736"/>
            <a:ext cx="3401755" cy="419107"/>
          </a:xfrm>
        </p:spPr>
        <p:txBody>
          <a:bodyPr>
            <a:normAutofit/>
          </a:bodyPr>
          <a:lstStyle/>
          <a:p>
            <a:r>
              <a:rPr lang="en-US" sz="1800" b="1" u="sng" dirty="0"/>
              <a:t>The Financial Planning Process</a:t>
            </a:r>
            <a:endParaRPr lang="en-US" sz="1800" b="1" baseline="30000" dirty="0"/>
          </a:p>
          <a:p>
            <a:endParaRPr lang="en-US" sz="1800" b="1" baseline="30000" dirty="0"/>
          </a:p>
          <a:p>
            <a:endParaRPr lang="en-US" sz="1800" b="1" baseline="30000" dirty="0"/>
          </a:p>
          <a:p>
            <a:endParaRPr lang="en-US" sz="1800" baseline="30000" dirty="0"/>
          </a:p>
          <a:p>
            <a:endParaRPr lang="en-US" sz="1800" baseline="30000" dirty="0"/>
          </a:p>
          <a:p>
            <a:endParaRPr lang="en-US" sz="1800" baseline="30000" dirty="0"/>
          </a:p>
          <a:p>
            <a:endParaRPr lang="en-US" sz="1800" baseline="30000" dirty="0"/>
          </a:p>
          <a:p>
            <a:endParaRPr lang="en-US" sz="1800" baseline="30000" dirty="0"/>
          </a:p>
          <a:p>
            <a:endParaRPr lang="en-US" sz="1800" baseline="30000" dirty="0"/>
          </a:p>
        </p:txBody>
      </p:sp>
      <p:graphicFrame>
        <p:nvGraphicFramePr>
          <p:cNvPr id="2" name="Diagram 1">
            <a:extLst>
              <a:ext uri="{FF2B5EF4-FFF2-40B4-BE49-F238E27FC236}">
                <a16:creationId xmlns:a16="http://schemas.microsoft.com/office/drawing/2014/main" id="{6C329D21-8B79-4AAB-9BA5-7D2A995D1563}"/>
              </a:ext>
            </a:extLst>
          </p:cNvPr>
          <p:cNvGraphicFramePr/>
          <p:nvPr>
            <p:extLst>
              <p:ext uri="{D42A27DB-BD31-4B8C-83A1-F6EECF244321}">
                <p14:modId xmlns:p14="http://schemas.microsoft.com/office/powerpoint/2010/main" val="623483999"/>
              </p:ext>
            </p:extLst>
          </p:nvPr>
        </p:nvGraphicFramePr>
        <p:xfrm>
          <a:off x="6096000" y="1638174"/>
          <a:ext cx="5815931" cy="36190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177EACF5-7A10-49C2-B0D0-9DBE9828E871}"/>
              </a:ext>
            </a:extLst>
          </p:cNvPr>
          <p:cNvSpPr txBox="1"/>
          <p:nvPr/>
        </p:nvSpPr>
        <p:spPr>
          <a:xfrm>
            <a:off x="10275650" y="3186071"/>
            <a:ext cx="1330814" cy="261610"/>
          </a:xfrm>
          <a:prstGeom prst="rect">
            <a:avLst/>
          </a:prstGeom>
          <a:noFill/>
        </p:spPr>
        <p:txBody>
          <a:bodyPr wrap="none" rtlCol="0">
            <a:spAutoFit/>
          </a:bodyPr>
          <a:lstStyle/>
          <a:p>
            <a:r>
              <a:rPr lang="en-US" sz="1100" b="1" dirty="0">
                <a:solidFill>
                  <a:srgbClr val="074356"/>
                </a:solidFill>
                <a:latin typeface="Roboto" panose="02000000000000000000" pitchFamily="2" charset="0"/>
                <a:ea typeface="Roboto" panose="02000000000000000000" pitchFamily="2" charset="0"/>
              </a:rPr>
              <a:t>1</a:t>
            </a:r>
            <a:r>
              <a:rPr lang="en-US" sz="1100" b="1" baseline="30000" dirty="0">
                <a:solidFill>
                  <a:srgbClr val="074356"/>
                </a:solidFill>
                <a:latin typeface="Roboto" panose="02000000000000000000" pitchFamily="2" charset="0"/>
                <a:ea typeface="Roboto" panose="02000000000000000000" pitchFamily="2" charset="0"/>
              </a:rPr>
              <a:t>st</a:t>
            </a:r>
            <a:r>
              <a:rPr lang="en-US" sz="1100" b="1" dirty="0">
                <a:solidFill>
                  <a:srgbClr val="074356"/>
                </a:solidFill>
                <a:latin typeface="Roboto" panose="02000000000000000000" pitchFamily="2" charset="0"/>
                <a:ea typeface="Roboto" panose="02000000000000000000" pitchFamily="2" charset="0"/>
              </a:rPr>
              <a:t> Yr of SP = AOP</a:t>
            </a:r>
          </a:p>
        </p:txBody>
      </p:sp>
      <p:sp>
        <p:nvSpPr>
          <p:cNvPr id="10" name="TextBox 9">
            <a:extLst>
              <a:ext uri="{FF2B5EF4-FFF2-40B4-BE49-F238E27FC236}">
                <a16:creationId xmlns:a16="http://schemas.microsoft.com/office/drawing/2014/main" id="{48F24042-269D-420D-ACFF-A87BEFF59D25}"/>
              </a:ext>
            </a:extLst>
          </p:cNvPr>
          <p:cNvSpPr txBox="1"/>
          <p:nvPr/>
        </p:nvSpPr>
        <p:spPr>
          <a:xfrm>
            <a:off x="8236836" y="5186726"/>
            <a:ext cx="1752403" cy="261610"/>
          </a:xfrm>
          <a:prstGeom prst="rect">
            <a:avLst/>
          </a:prstGeom>
          <a:noFill/>
        </p:spPr>
        <p:txBody>
          <a:bodyPr wrap="none" rtlCol="0">
            <a:spAutoFit/>
          </a:bodyPr>
          <a:lstStyle/>
          <a:p>
            <a:r>
              <a:rPr lang="en-US" sz="1100" b="1" dirty="0">
                <a:solidFill>
                  <a:srgbClr val="074356"/>
                </a:solidFill>
                <a:latin typeface="Roboto" panose="02000000000000000000" pitchFamily="2" charset="0"/>
                <a:ea typeface="Roboto" panose="02000000000000000000" pitchFamily="2" charset="0"/>
              </a:rPr>
              <a:t>AOP = Forecast Baseline</a:t>
            </a:r>
          </a:p>
        </p:txBody>
      </p:sp>
      <p:sp>
        <p:nvSpPr>
          <p:cNvPr id="11" name="TextBox 10">
            <a:extLst>
              <a:ext uri="{FF2B5EF4-FFF2-40B4-BE49-F238E27FC236}">
                <a16:creationId xmlns:a16="http://schemas.microsoft.com/office/drawing/2014/main" id="{20DD81E8-80DD-4817-9C07-B5CD6254CA0C}"/>
              </a:ext>
            </a:extLst>
          </p:cNvPr>
          <p:cNvSpPr txBox="1"/>
          <p:nvPr/>
        </p:nvSpPr>
        <p:spPr>
          <a:xfrm>
            <a:off x="6216725" y="2250855"/>
            <a:ext cx="1477853" cy="938719"/>
          </a:xfrm>
          <a:prstGeom prst="rect">
            <a:avLst/>
          </a:prstGeom>
          <a:noFill/>
        </p:spPr>
        <p:txBody>
          <a:bodyPr wrap="square" rtlCol="0">
            <a:spAutoFit/>
          </a:bodyPr>
          <a:lstStyle/>
          <a:p>
            <a:pPr algn="ctr"/>
            <a:r>
              <a:rPr lang="en-US" sz="1100" b="1" dirty="0">
                <a:solidFill>
                  <a:srgbClr val="074356"/>
                </a:solidFill>
                <a:latin typeface="Roboto" panose="02000000000000000000" pitchFamily="2" charset="0"/>
                <a:ea typeface="Roboto" panose="02000000000000000000" pitchFamily="2" charset="0"/>
              </a:rPr>
              <a:t>Monthly Financial Forecast &amp; Reporting to Monitor/Drive Results</a:t>
            </a:r>
          </a:p>
        </p:txBody>
      </p:sp>
      <p:pic>
        <p:nvPicPr>
          <p:cNvPr id="13" name="Graphic 12" descr="Factory outline">
            <a:extLst>
              <a:ext uri="{FF2B5EF4-FFF2-40B4-BE49-F238E27FC236}">
                <a16:creationId xmlns:a16="http://schemas.microsoft.com/office/drawing/2014/main" id="{4C527290-29A5-4A9F-BDD8-6173FB99051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076582" y="127717"/>
            <a:ext cx="796208" cy="796208"/>
          </a:xfrm>
          <a:prstGeom prst="rect">
            <a:avLst/>
          </a:prstGeom>
        </p:spPr>
      </p:pic>
    </p:spTree>
    <p:extLst>
      <p:ext uri="{BB962C8B-B14F-4D97-AF65-F5344CB8AC3E}">
        <p14:creationId xmlns:p14="http://schemas.microsoft.com/office/powerpoint/2010/main" val="22690135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2E145C4-73D5-C84F-9E8F-B177852920E1}"/>
              </a:ext>
            </a:extLst>
          </p:cNvPr>
          <p:cNvSpPr>
            <a:spLocks noGrp="1"/>
          </p:cNvSpPr>
          <p:nvPr>
            <p:ph type="title"/>
          </p:nvPr>
        </p:nvSpPr>
        <p:spPr/>
        <p:txBody>
          <a:bodyPr/>
          <a:lstStyle/>
          <a:p>
            <a:r>
              <a:rPr lang="en-US" dirty="0"/>
              <a:t>Strategic Planning:  The Start of the Process</a:t>
            </a:r>
          </a:p>
        </p:txBody>
      </p:sp>
      <p:sp>
        <p:nvSpPr>
          <p:cNvPr id="9" name="Content Placeholder 8">
            <a:extLst>
              <a:ext uri="{FF2B5EF4-FFF2-40B4-BE49-F238E27FC236}">
                <a16:creationId xmlns:a16="http://schemas.microsoft.com/office/drawing/2014/main" id="{FB6079A4-4A65-1A43-B134-ABFCB69569F5}"/>
              </a:ext>
            </a:extLst>
          </p:cNvPr>
          <p:cNvSpPr>
            <a:spLocks noGrp="1"/>
          </p:cNvSpPr>
          <p:nvPr>
            <p:ph idx="1"/>
          </p:nvPr>
        </p:nvSpPr>
        <p:spPr>
          <a:xfrm>
            <a:off x="302056" y="1382410"/>
            <a:ext cx="11587888" cy="4723088"/>
          </a:xfrm>
        </p:spPr>
        <p:txBody>
          <a:bodyPr>
            <a:noAutofit/>
          </a:bodyPr>
          <a:lstStyle/>
          <a:p>
            <a:pPr lvl="0">
              <a:spcBef>
                <a:spcPts val="0"/>
              </a:spcBef>
              <a:spcAft>
                <a:spcPts val="600"/>
              </a:spcAft>
              <a:buClr>
                <a:srgbClr val="EB8A2F"/>
              </a:buClr>
            </a:pPr>
            <a:r>
              <a:rPr lang="en-US" sz="1400" b="1" dirty="0">
                <a:solidFill>
                  <a:srgbClr val="000000">
                    <a:lumMod val="75000"/>
                    <a:lumOff val="25000"/>
                  </a:srgbClr>
                </a:solidFill>
              </a:rPr>
              <a:t>The development of a 3- or 5-year plan is typically the first step in developing the Budget/AOP:  </a:t>
            </a:r>
          </a:p>
          <a:p>
            <a:pPr lvl="1">
              <a:spcBef>
                <a:spcPts val="0"/>
              </a:spcBef>
              <a:spcAft>
                <a:spcPts val="600"/>
              </a:spcAft>
              <a:buClr>
                <a:srgbClr val="EB8A2F"/>
              </a:buClr>
            </a:pPr>
            <a:r>
              <a:rPr lang="en-US" sz="1400" b="0" dirty="0">
                <a:solidFill>
                  <a:schemeClr val="tx1"/>
                </a:solidFill>
                <a:cs typeface="Arial" panose="020B0604020202020204" pitchFamily="34" charset="0"/>
              </a:rPr>
              <a:t>The Strategic Plan </a:t>
            </a:r>
            <a:r>
              <a:rPr lang="en-US" sz="1400" dirty="0">
                <a:solidFill>
                  <a:schemeClr val="tx1"/>
                </a:solidFill>
                <a:cs typeface="Arial" panose="020B0604020202020204" pitchFamily="34" charset="0"/>
              </a:rPr>
              <a:t>should seek to define</a:t>
            </a:r>
            <a:r>
              <a:rPr lang="en-US" sz="1400" b="0" dirty="0">
                <a:solidFill>
                  <a:schemeClr val="tx1"/>
                </a:solidFill>
                <a:cs typeface="Arial" panose="020B0604020202020204" pitchFamily="34" charset="0"/>
              </a:rPr>
              <a:t>: </a:t>
            </a:r>
          </a:p>
          <a:p>
            <a:pPr marL="779326" lvl="1" indent="-415641">
              <a:spcBef>
                <a:spcPts val="0"/>
              </a:spcBef>
              <a:spcAft>
                <a:spcPts val="600"/>
              </a:spcAft>
              <a:buFont typeface="+mj-lt"/>
              <a:buAutoNum type="arabicPeriod"/>
            </a:pPr>
            <a:r>
              <a:rPr lang="en-US" sz="1400" dirty="0">
                <a:solidFill>
                  <a:schemeClr val="tx1"/>
                </a:solidFill>
                <a:cs typeface="Arial" panose="020B0604020202020204" pitchFamily="34" charset="0"/>
              </a:rPr>
              <a:t>Where are we today and where are we going?</a:t>
            </a:r>
          </a:p>
          <a:p>
            <a:pPr marL="779326" lvl="1" indent="-415641">
              <a:spcBef>
                <a:spcPts val="0"/>
              </a:spcBef>
              <a:spcAft>
                <a:spcPts val="600"/>
              </a:spcAft>
              <a:buFont typeface="+mj-lt"/>
              <a:buAutoNum type="arabicPeriod"/>
            </a:pPr>
            <a:r>
              <a:rPr lang="en-US" sz="1400" dirty="0">
                <a:solidFill>
                  <a:schemeClr val="tx1"/>
                </a:solidFill>
                <a:cs typeface="Arial" panose="020B0604020202020204" pitchFamily="34" charset="0"/>
              </a:rPr>
              <a:t>Why are we going there?</a:t>
            </a:r>
          </a:p>
          <a:p>
            <a:pPr marL="779326" lvl="1" indent="-415641">
              <a:spcBef>
                <a:spcPts val="0"/>
              </a:spcBef>
              <a:spcAft>
                <a:spcPts val="600"/>
              </a:spcAft>
              <a:buFont typeface="+mj-lt"/>
              <a:buAutoNum type="arabicPeriod"/>
            </a:pPr>
            <a:r>
              <a:rPr lang="en-US" sz="1400" dirty="0">
                <a:solidFill>
                  <a:schemeClr val="tx1"/>
                </a:solidFill>
                <a:cs typeface="Arial" panose="020B0604020202020204" pitchFamily="34" charset="0"/>
              </a:rPr>
              <a:t>How will we get there? </a:t>
            </a:r>
          </a:p>
          <a:p>
            <a:pPr marL="779326" lvl="1" indent="-415641">
              <a:spcBef>
                <a:spcPts val="0"/>
              </a:spcBef>
              <a:spcAft>
                <a:spcPts val="600"/>
              </a:spcAft>
              <a:buFont typeface="+mj-lt"/>
              <a:buAutoNum type="arabicPeriod"/>
            </a:pPr>
            <a:r>
              <a:rPr lang="en-US" sz="1400" dirty="0">
                <a:solidFill>
                  <a:schemeClr val="tx1"/>
                </a:solidFill>
                <a:cs typeface="Arial" panose="020B0604020202020204" pitchFamily="34" charset="0"/>
              </a:rPr>
              <a:t>How long will it take?</a:t>
            </a:r>
          </a:p>
          <a:p>
            <a:pPr marL="779326" lvl="1" indent="-415641">
              <a:spcBef>
                <a:spcPts val="0"/>
              </a:spcBef>
              <a:spcAft>
                <a:spcPts val="600"/>
              </a:spcAft>
              <a:buFont typeface="+mj-lt"/>
              <a:buAutoNum type="arabicPeriod"/>
            </a:pPr>
            <a:r>
              <a:rPr lang="en-US" sz="1400" dirty="0">
                <a:solidFill>
                  <a:schemeClr val="tx1"/>
                </a:solidFill>
                <a:cs typeface="Arial" panose="020B0604020202020204" pitchFamily="34" charset="0"/>
              </a:rPr>
              <a:t>How will we know when we get there?</a:t>
            </a:r>
          </a:p>
          <a:p>
            <a:pPr marL="0" indent="0">
              <a:spcBef>
                <a:spcPts val="0"/>
              </a:spcBef>
              <a:spcAft>
                <a:spcPts val="600"/>
              </a:spcAft>
              <a:buNone/>
            </a:pPr>
            <a:r>
              <a:rPr lang="en-US" sz="1400" b="1" u="sng" dirty="0">
                <a:solidFill>
                  <a:schemeClr val="tx1"/>
                </a:solidFill>
                <a:cs typeface="Arial" panose="020B0604020202020204" pitchFamily="34" charset="0"/>
              </a:rPr>
              <a:t>Key Elements:</a:t>
            </a:r>
          </a:p>
          <a:p>
            <a:pPr>
              <a:spcBef>
                <a:spcPts val="0"/>
              </a:spcBef>
              <a:spcAft>
                <a:spcPts val="600"/>
              </a:spcAft>
            </a:pPr>
            <a:r>
              <a:rPr lang="en-US" sz="1400" u="sng" dirty="0">
                <a:solidFill>
                  <a:schemeClr val="tx1"/>
                </a:solidFill>
                <a:cs typeface="Arial" panose="020B0604020202020204" pitchFamily="34" charset="0"/>
              </a:rPr>
              <a:t>Purpose:</a:t>
            </a:r>
            <a:r>
              <a:rPr lang="en-US" sz="1400" dirty="0">
                <a:solidFill>
                  <a:schemeClr val="tx1"/>
                </a:solidFill>
                <a:cs typeface="Arial" panose="020B0604020202020204" pitchFamily="34" charset="0"/>
              </a:rPr>
              <a:t>  Establishes a multi-year strategic framework to define/align enterprise-wide goals and objectives.  Yr 1 becomes basis for the AOP</a:t>
            </a:r>
          </a:p>
          <a:p>
            <a:pPr>
              <a:spcBef>
                <a:spcPts val="0"/>
              </a:spcBef>
              <a:spcAft>
                <a:spcPts val="600"/>
              </a:spcAft>
            </a:pPr>
            <a:r>
              <a:rPr lang="en-US" sz="1400" u="sng" dirty="0">
                <a:solidFill>
                  <a:schemeClr val="tx1"/>
                </a:solidFill>
                <a:cs typeface="Arial" panose="020B0604020202020204" pitchFamily="34" charset="0"/>
              </a:rPr>
              <a:t>Approach:</a:t>
            </a:r>
            <a:r>
              <a:rPr lang="en-US" sz="1400" dirty="0">
                <a:solidFill>
                  <a:schemeClr val="tx1"/>
                </a:solidFill>
                <a:cs typeface="Arial" panose="020B0604020202020204" pitchFamily="34" charset="0"/>
              </a:rPr>
              <a:t>  </a:t>
            </a:r>
          </a:p>
          <a:p>
            <a:pPr lvl="1">
              <a:spcBef>
                <a:spcPts val="0"/>
              </a:spcBef>
              <a:spcAft>
                <a:spcPts val="600"/>
              </a:spcAft>
            </a:pPr>
            <a:r>
              <a:rPr lang="en-US" sz="1400" dirty="0">
                <a:solidFill>
                  <a:schemeClr val="tx1"/>
                </a:solidFill>
                <a:cs typeface="Arial" panose="020B0604020202020204" pitchFamily="34" charset="0"/>
              </a:rPr>
              <a:t> ‘Tops Down’ Baseline Objectives aligned to Key Initiatives, Investment/Resource Focus, Market/Industry Overlay, Organic + Inorganic </a:t>
            </a:r>
          </a:p>
          <a:p>
            <a:pPr lvl="1">
              <a:spcBef>
                <a:spcPts val="0"/>
              </a:spcBef>
              <a:spcAft>
                <a:spcPts val="600"/>
              </a:spcAft>
            </a:pPr>
            <a:r>
              <a:rPr lang="en-US" sz="1400" dirty="0">
                <a:solidFill>
                  <a:schemeClr val="tx1"/>
                </a:solidFill>
                <a:cs typeface="Arial" panose="020B0604020202020204" pitchFamily="34" charset="0"/>
              </a:rPr>
              <a:t> Harvard Business School (HBS) Vision-Mission-BHAG (lite version)</a:t>
            </a:r>
          </a:p>
          <a:p>
            <a:pPr>
              <a:spcBef>
                <a:spcPts val="0"/>
              </a:spcBef>
              <a:spcAft>
                <a:spcPts val="600"/>
              </a:spcAft>
            </a:pPr>
            <a:r>
              <a:rPr lang="en-US" sz="1400" u="sng" dirty="0">
                <a:solidFill>
                  <a:schemeClr val="tx1"/>
                </a:solidFill>
                <a:cs typeface="Arial" panose="020B0604020202020204" pitchFamily="34" charset="0"/>
              </a:rPr>
              <a:t>Key Contributors</a:t>
            </a:r>
            <a:r>
              <a:rPr lang="en-US" sz="1400" dirty="0">
                <a:solidFill>
                  <a:schemeClr val="tx1"/>
                </a:solidFill>
                <a:cs typeface="Arial" panose="020B0604020202020204" pitchFamily="34" charset="0"/>
              </a:rPr>
              <a:t>:  ELT, Outside Advisors plus Board Review</a:t>
            </a:r>
          </a:p>
          <a:p>
            <a:pPr>
              <a:spcBef>
                <a:spcPts val="0"/>
              </a:spcBef>
              <a:spcAft>
                <a:spcPts val="600"/>
              </a:spcAft>
            </a:pPr>
            <a:r>
              <a:rPr lang="en-US" sz="1400" u="sng" dirty="0">
                <a:solidFill>
                  <a:schemeClr val="tx1"/>
                </a:solidFill>
                <a:cs typeface="Arial" panose="020B0604020202020204" pitchFamily="34" charset="0"/>
              </a:rPr>
              <a:t>Deliverables:</a:t>
            </a:r>
            <a:r>
              <a:rPr lang="en-US" sz="1400" dirty="0">
                <a:solidFill>
                  <a:schemeClr val="tx1"/>
                </a:solidFill>
                <a:cs typeface="Arial" panose="020B0604020202020204" pitchFamily="34" charset="0"/>
              </a:rPr>
              <a:t> </a:t>
            </a:r>
          </a:p>
          <a:p>
            <a:pPr lvl="2">
              <a:spcBef>
                <a:spcPts val="0"/>
              </a:spcBef>
              <a:spcAft>
                <a:spcPts val="600"/>
              </a:spcAft>
            </a:pPr>
            <a:r>
              <a:rPr lang="en-US" dirty="0">
                <a:solidFill>
                  <a:schemeClr val="tx1"/>
                </a:solidFill>
                <a:cs typeface="Arial" panose="020B0604020202020204" pitchFamily="34" charset="0"/>
              </a:rPr>
              <a:t> Summary Deck and Associated Back-up</a:t>
            </a:r>
          </a:p>
          <a:p>
            <a:pPr lvl="2">
              <a:spcBef>
                <a:spcPts val="0"/>
              </a:spcBef>
              <a:spcAft>
                <a:spcPts val="600"/>
              </a:spcAft>
            </a:pPr>
            <a:r>
              <a:rPr lang="en-US" dirty="0">
                <a:solidFill>
                  <a:schemeClr val="tx1"/>
                </a:solidFill>
                <a:cs typeface="Arial" panose="020B0604020202020204" pitchFamily="34" charset="0"/>
              </a:rPr>
              <a:t> “What/If” Excel Model</a:t>
            </a:r>
            <a:endParaRPr lang="en-US" u="sng" dirty="0">
              <a:solidFill>
                <a:schemeClr val="tx1"/>
              </a:solidFill>
              <a:cs typeface="Arial" panose="020B0604020202020204" pitchFamily="34" charset="0"/>
            </a:endParaRPr>
          </a:p>
          <a:p>
            <a:pPr>
              <a:spcBef>
                <a:spcPts val="0"/>
              </a:spcBef>
              <a:spcAft>
                <a:spcPts val="600"/>
              </a:spcAft>
            </a:pPr>
            <a:r>
              <a:rPr lang="en-US" sz="1400" u="sng" dirty="0">
                <a:solidFill>
                  <a:schemeClr val="tx1"/>
                </a:solidFill>
                <a:cs typeface="Arial" panose="020B0604020202020204" pitchFamily="34" charset="0"/>
              </a:rPr>
              <a:t>Timeline:</a:t>
            </a:r>
            <a:r>
              <a:rPr lang="en-US" sz="1400" dirty="0">
                <a:solidFill>
                  <a:schemeClr val="tx1"/>
                </a:solidFill>
                <a:cs typeface="Arial" panose="020B0604020202020204" pitchFamily="34" charset="0"/>
              </a:rPr>
              <a:t> </a:t>
            </a:r>
          </a:p>
          <a:p>
            <a:pPr>
              <a:spcBef>
                <a:spcPts val="0"/>
              </a:spcBef>
              <a:spcAft>
                <a:spcPts val="600"/>
              </a:spcAft>
            </a:pPr>
            <a:r>
              <a:rPr lang="en-US" sz="1400" dirty="0">
                <a:solidFill>
                  <a:schemeClr val="tx1"/>
                </a:solidFill>
                <a:cs typeface="Arial" panose="020B0604020202020204" pitchFamily="34" charset="0"/>
              </a:rPr>
              <a:t>September:  CEO-Excel Model, Strategic ELT Sessions;  October:  1st Draft;  November/December:  BOD Review</a:t>
            </a:r>
          </a:p>
        </p:txBody>
      </p:sp>
      <p:sp>
        <p:nvSpPr>
          <p:cNvPr id="4" name="Slide Number Placeholder 3">
            <a:extLst>
              <a:ext uri="{FF2B5EF4-FFF2-40B4-BE49-F238E27FC236}">
                <a16:creationId xmlns:a16="http://schemas.microsoft.com/office/drawing/2014/main" id="{9F57017C-D066-E646-8686-435EFB55CD75}"/>
              </a:ext>
            </a:extLst>
          </p:cNvPr>
          <p:cNvSpPr>
            <a:spLocks noGrp="1"/>
          </p:cNvSpPr>
          <p:nvPr>
            <p:ph type="sldNum" sz="quarter" idx="12"/>
          </p:nvPr>
        </p:nvSpPr>
        <p:spPr/>
        <p:txBody>
          <a:bodyPr/>
          <a:lstStyle/>
          <a:p>
            <a:fld id="{B66A45A0-4AD1-4694-A07F-B3BA13B983E2}" type="slidenum">
              <a:rPr lang="en-US" smtClean="0"/>
              <a:t>18</a:t>
            </a:fld>
            <a:endParaRPr lang="en-US" dirty="0"/>
          </a:p>
        </p:txBody>
      </p:sp>
      <p:pic>
        <p:nvPicPr>
          <p:cNvPr id="11" name="Graphic 10" descr="Factory outline">
            <a:extLst>
              <a:ext uri="{FF2B5EF4-FFF2-40B4-BE49-F238E27FC236}">
                <a16:creationId xmlns:a16="http://schemas.microsoft.com/office/drawing/2014/main" id="{FAE1A077-0A65-449D-A2E4-07ED15D03FC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76582" y="127717"/>
            <a:ext cx="796208" cy="796208"/>
          </a:xfrm>
          <a:prstGeom prst="rect">
            <a:avLst/>
          </a:prstGeom>
        </p:spPr>
      </p:pic>
    </p:spTree>
    <p:extLst>
      <p:ext uri="{BB962C8B-B14F-4D97-AF65-F5344CB8AC3E}">
        <p14:creationId xmlns:p14="http://schemas.microsoft.com/office/powerpoint/2010/main" val="6017602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a:extLst>
              <a:ext uri="{FF2B5EF4-FFF2-40B4-BE49-F238E27FC236}">
                <a16:creationId xmlns:a16="http://schemas.microsoft.com/office/drawing/2014/main" id="{49B31AAF-7D31-D34F-9540-122E7BFB305E}"/>
              </a:ext>
            </a:extLst>
          </p:cNvPr>
          <p:cNvSpPr/>
          <p:nvPr/>
        </p:nvSpPr>
        <p:spPr>
          <a:xfrm>
            <a:off x="913909" y="771665"/>
            <a:ext cx="4230292" cy="461665"/>
          </a:xfrm>
          <a:prstGeom prst="roundRect">
            <a:avLst>
              <a:gd name="adj" fmla="val 10065"/>
            </a:avLst>
          </a:prstGeom>
          <a:solidFill>
            <a:srgbClr val="0743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AA6EA48-56DA-F54C-B401-919E3C2BAC44}"/>
              </a:ext>
            </a:extLst>
          </p:cNvPr>
          <p:cNvSpPr>
            <a:spLocks noGrp="1"/>
          </p:cNvSpPr>
          <p:nvPr>
            <p:ph type="title"/>
          </p:nvPr>
        </p:nvSpPr>
        <p:spPr/>
        <p:txBody>
          <a:bodyPr/>
          <a:lstStyle/>
          <a:p>
            <a:r>
              <a:rPr lang="en-US" dirty="0"/>
              <a:t>Strategic Plan Framework</a:t>
            </a:r>
          </a:p>
        </p:txBody>
      </p:sp>
      <p:sp>
        <p:nvSpPr>
          <p:cNvPr id="10" name="Content Placeholder 9">
            <a:extLst>
              <a:ext uri="{FF2B5EF4-FFF2-40B4-BE49-F238E27FC236}">
                <a16:creationId xmlns:a16="http://schemas.microsoft.com/office/drawing/2014/main" id="{148BB683-4788-8D42-B873-A6DB78AB93E7}"/>
              </a:ext>
            </a:extLst>
          </p:cNvPr>
          <p:cNvSpPr>
            <a:spLocks noGrp="1"/>
          </p:cNvSpPr>
          <p:nvPr>
            <p:ph sz="half" idx="1"/>
          </p:nvPr>
        </p:nvSpPr>
        <p:spPr>
          <a:xfrm>
            <a:off x="879619" y="1638174"/>
            <a:ext cx="4948980" cy="4023360"/>
          </a:xfrm>
        </p:spPr>
        <p:txBody>
          <a:bodyPr>
            <a:normAutofit/>
          </a:bodyPr>
          <a:lstStyle/>
          <a:p>
            <a:endParaRPr lang="en-US" dirty="0"/>
          </a:p>
          <a:p>
            <a:r>
              <a:rPr lang="en-US" dirty="0"/>
              <a:t>The development of the strategic plan is often governed by a company-specific framework or process guide.</a:t>
            </a:r>
          </a:p>
        </p:txBody>
      </p:sp>
      <p:sp>
        <p:nvSpPr>
          <p:cNvPr id="11" name="Content Placeholder 4">
            <a:extLst>
              <a:ext uri="{FF2B5EF4-FFF2-40B4-BE49-F238E27FC236}">
                <a16:creationId xmlns:a16="http://schemas.microsoft.com/office/drawing/2014/main" id="{4CC509D4-24DE-4923-BDCC-7B02923836FA}"/>
              </a:ext>
            </a:extLst>
          </p:cNvPr>
          <p:cNvSpPr>
            <a:spLocks noGrp="1"/>
          </p:cNvSpPr>
          <p:nvPr>
            <p:ph sz="half" idx="2"/>
          </p:nvPr>
        </p:nvSpPr>
        <p:spPr>
          <a:xfrm>
            <a:off x="8262175" y="583390"/>
            <a:ext cx="2070094" cy="419107"/>
          </a:xfrm>
        </p:spPr>
        <p:txBody>
          <a:bodyPr>
            <a:normAutofit fontScale="85000" lnSpcReduction="10000"/>
          </a:bodyPr>
          <a:lstStyle/>
          <a:p>
            <a:r>
              <a:rPr lang="en-US" sz="1800" b="1" u="sng" dirty="0"/>
              <a:t>Example Framework:  </a:t>
            </a:r>
            <a:endParaRPr lang="en-US" sz="1800" b="1" dirty="0"/>
          </a:p>
          <a:p>
            <a:endParaRPr lang="en-US" sz="1800" dirty="0"/>
          </a:p>
          <a:p>
            <a:endParaRPr lang="en-US" sz="1800" b="1" baseline="30000" dirty="0"/>
          </a:p>
          <a:p>
            <a:endParaRPr lang="en-US" sz="1800" b="1" baseline="30000" dirty="0"/>
          </a:p>
          <a:p>
            <a:endParaRPr lang="en-US" sz="1800" b="1" baseline="30000" dirty="0"/>
          </a:p>
          <a:p>
            <a:endParaRPr lang="en-US" sz="1800" baseline="30000" dirty="0"/>
          </a:p>
          <a:p>
            <a:endParaRPr lang="en-US" sz="1800" baseline="30000" dirty="0"/>
          </a:p>
          <a:p>
            <a:endParaRPr lang="en-US" sz="1800" baseline="30000" dirty="0"/>
          </a:p>
          <a:p>
            <a:endParaRPr lang="en-US" sz="1800" baseline="30000" dirty="0"/>
          </a:p>
          <a:p>
            <a:endParaRPr lang="en-US" sz="1800" baseline="30000" dirty="0"/>
          </a:p>
          <a:p>
            <a:endParaRPr lang="en-US" sz="1800" baseline="30000" dirty="0"/>
          </a:p>
        </p:txBody>
      </p:sp>
      <p:sp>
        <p:nvSpPr>
          <p:cNvPr id="13" name="TextBox 12">
            <a:extLst>
              <a:ext uri="{FF2B5EF4-FFF2-40B4-BE49-F238E27FC236}">
                <a16:creationId xmlns:a16="http://schemas.microsoft.com/office/drawing/2014/main" id="{BEFDAA72-C06E-4A4F-9973-E01A8488C9D3}"/>
              </a:ext>
            </a:extLst>
          </p:cNvPr>
          <p:cNvSpPr txBox="1"/>
          <p:nvPr/>
        </p:nvSpPr>
        <p:spPr>
          <a:xfrm>
            <a:off x="6464117" y="5969346"/>
            <a:ext cx="5290138" cy="415498"/>
          </a:xfrm>
          <a:prstGeom prst="rect">
            <a:avLst/>
          </a:prstGeom>
          <a:noFill/>
        </p:spPr>
        <p:txBody>
          <a:bodyPr wrap="square">
            <a:spAutoFit/>
          </a:bodyPr>
          <a:lstStyle/>
          <a:p>
            <a:r>
              <a:rPr lang="en-US" sz="700" i="1" dirty="0">
                <a:solidFill>
                  <a:schemeClr val="tx2"/>
                </a:solidFill>
                <a:hlinkClick r:id="rId3">
                  <a:extLst>
                    <a:ext uri="{A12FA001-AC4F-418D-AE19-62706E023703}">
                      <ahyp:hlinkClr xmlns:ahyp="http://schemas.microsoft.com/office/drawing/2018/hyperlinkcolor" val="tx"/>
                    </a:ext>
                  </a:extLst>
                </a:hlinkClick>
              </a:rPr>
              <a:t>Source:  compstratplan-1024x768.png (1024×768) (uic.edu)</a:t>
            </a:r>
            <a:endParaRPr lang="en-US" sz="700" i="1" dirty="0">
              <a:solidFill>
                <a:schemeClr val="tx2"/>
              </a:solidFill>
            </a:endParaRPr>
          </a:p>
          <a:p>
            <a:endParaRPr lang="en-US" sz="700" i="1" dirty="0">
              <a:solidFill>
                <a:schemeClr val="tx2"/>
              </a:solidFill>
            </a:endParaRPr>
          </a:p>
          <a:p>
            <a:r>
              <a:rPr lang="en-US" sz="700" i="1" dirty="0">
                <a:solidFill>
                  <a:schemeClr val="tx2"/>
                </a:solidFill>
              </a:rPr>
              <a:t>Credit:  ECG Management Consultants</a:t>
            </a:r>
            <a:endParaRPr lang="en-US" sz="400" i="1" dirty="0">
              <a:solidFill>
                <a:schemeClr val="tx2"/>
              </a:solidFill>
            </a:endParaRPr>
          </a:p>
        </p:txBody>
      </p:sp>
      <p:pic>
        <p:nvPicPr>
          <p:cNvPr id="3" name="Picture 2">
            <a:extLst>
              <a:ext uri="{FF2B5EF4-FFF2-40B4-BE49-F238E27FC236}">
                <a16:creationId xmlns:a16="http://schemas.microsoft.com/office/drawing/2014/main" id="{3A3CB918-36B5-4DF5-8C7B-B6FCB2D3D0FA}"/>
              </a:ext>
            </a:extLst>
          </p:cNvPr>
          <p:cNvPicPr>
            <a:picLocks noChangeAspect="1"/>
          </p:cNvPicPr>
          <p:nvPr/>
        </p:nvPicPr>
        <p:blipFill>
          <a:blip r:embed="rId4"/>
          <a:stretch>
            <a:fillRect/>
          </a:stretch>
        </p:blipFill>
        <p:spPr>
          <a:xfrm>
            <a:off x="6756400" y="1112195"/>
            <a:ext cx="4997855" cy="37483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045775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0" name="Rectangle 69">
            <a:extLst>
              <a:ext uri="{FF2B5EF4-FFF2-40B4-BE49-F238E27FC236}">
                <a16:creationId xmlns:a16="http://schemas.microsoft.com/office/drawing/2014/main" id="{44CC594A-A820-450F-B363-C19201FCFE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59FAB3DA-E9ED-4574-ABCC-378BC0FF1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71F40C03-1C49-4387-8821-11540F8DE383}"/>
              </a:ext>
            </a:extLst>
          </p:cNvPr>
          <p:cNvSpPr>
            <a:spLocks noGrp="1"/>
          </p:cNvSpPr>
          <p:nvPr>
            <p:ph type="title"/>
          </p:nvPr>
        </p:nvSpPr>
        <p:spPr>
          <a:xfrm>
            <a:off x="492370" y="516835"/>
            <a:ext cx="3084844" cy="2103875"/>
          </a:xfrm>
        </p:spPr>
        <p:txBody>
          <a:bodyPr>
            <a:normAutofit/>
          </a:bodyPr>
          <a:lstStyle/>
          <a:p>
            <a:r>
              <a:rPr lang="en-US" sz="3600" dirty="0">
                <a:solidFill>
                  <a:srgbClr val="FFFFFF"/>
                </a:solidFill>
              </a:rPr>
              <a:t>Looking ahead… </a:t>
            </a:r>
          </a:p>
        </p:txBody>
      </p:sp>
      <p:sp>
        <p:nvSpPr>
          <p:cNvPr id="7" name="Content Placeholder 6">
            <a:extLst>
              <a:ext uri="{FF2B5EF4-FFF2-40B4-BE49-F238E27FC236}">
                <a16:creationId xmlns:a16="http://schemas.microsoft.com/office/drawing/2014/main" id="{8CCC99E2-9108-3635-D046-D971D77069D2}"/>
              </a:ext>
            </a:extLst>
          </p:cNvPr>
          <p:cNvSpPr>
            <a:spLocks noGrp="1"/>
          </p:cNvSpPr>
          <p:nvPr>
            <p:ph idx="1"/>
          </p:nvPr>
        </p:nvSpPr>
        <p:spPr>
          <a:xfrm>
            <a:off x="492371" y="2653800"/>
            <a:ext cx="3084844" cy="3335519"/>
          </a:xfrm>
        </p:spPr>
        <p:txBody>
          <a:bodyPr>
            <a:normAutofit/>
          </a:bodyPr>
          <a:lstStyle/>
          <a:p>
            <a:r>
              <a:rPr lang="en-US" sz="1500" b="1" i="0" dirty="0">
                <a:solidFill>
                  <a:srgbClr val="FFFFFF"/>
                </a:solidFill>
                <a:effectLst/>
              </a:rPr>
              <a:t>Join us on </a:t>
            </a:r>
            <a:r>
              <a:rPr lang="en-US" sz="1500" b="1" i="0" u="sng" dirty="0">
                <a:solidFill>
                  <a:srgbClr val="FFFFFF"/>
                </a:solidFill>
                <a:effectLst/>
              </a:rPr>
              <a:t>Wednesday, February 21st, 2024</a:t>
            </a:r>
            <a:r>
              <a:rPr lang="en-US" sz="1500" b="1" i="0" dirty="0">
                <a:solidFill>
                  <a:srgbClr val="FFFFFF"/>
                </a:solidFill>
                <a:effectLst/>
              </a:rPr>
              <a:t>, for an evening with our CEO Panel, where they discuss “</a:t>
            </a:r>
            <a:r>
              <a:rPr lang="en-US" sz="1500" b="1" i="1" dirty="0">
                <a:solidFill>
                  <a:srgbClr val="FFFFFF"/>
                </a:solidFill>
                <a:effectLst/>
              </a:rPr>
              <a:t>What do we want from a CFO</a:t>
            </a:r>
            <a:r>
              <a:rPr lang="en-US" sz="1500" b="1" i="0" dirty="0">
                <a:solidFill>
                  <a:srgbClr val="FFFFFF"/>
                </a:solidFill>
                <a:effectLst/>
              </a:rPr>
              <a:t>?”.</a:t>
            </a:r>
          </a:p>
          <a:p>
            <a:endParaRPr lang="en-US" sz="1500" dirty="0">
              <a:solidFill>
                <a:srgbClr val="FFFFFF"/>
              </a:solidFill>
            </a:endParaRPr>
          </a:p>
        </p:txBody>
      </p:sp>
      <p:sp>
        <p:nvSpPr>
          <p:cNvPr id="74" name="Rectangle 73">
            <a:extLst>
              <a:ext uri="{FF2B5EF4-FFF2-40B4-BE49-F238E27FC236}">
                <a16:creationId xmlns:a16="http://schemas.microsoft.com/office/drawing/2014/main" id="{53B8D6B0-55D6-48DC-86D8-FD95D5F11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1" name="Picture 10" descr="A collage of people in suits&#10;&#10;Description automatically generated">
            <a:extLst>
              <a:ext uri="{FF2B5EF4-FFF2-40B4-BE49-F238E27FC236}">
                <a16:creationId xmlns:a16="http://schemas.microsoft.com/office/drawing/2014/main" id="{839C3F5F-32E7-CB08-6809-52F873DEFB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3156" y="138022"/>
            <a:ext cx="6581955" cy="6581955"/>
          </a:xfrm>
          <a:prstGeom prst="rect">
            <a:avLst/>
          </a:prstGeom>
        </p:spPr>
      </p:pic>
      <p:sp>
        <p:nvSpPr>
          <p:cNvPr id="4" name="Slide Number Placeholder 3">
            <a:extLst>
              <a:ext uri="{FF2B5EF4-FFF2-40B4-BE49-F238E27FC236}">
                <a16:creationId xmlns:a16="http://schemas.microsoft.com/office/drawing/2014/main" id="{3AE804F9-2731-C046-BDE5-5DC7A0FA73C7}"/>
              </a:ext>
            </a:extLst>
          </p:cNvPr>
          <p:cNvSpPr>
            <a:spLocks noGrp="1"/>
          </p:cNvSpPr>
          <p:nvPr>
            <p:ph type="sldNum" sz="quarter" idx="12"/>
          </p:nvPr>
        </p:nvSpPr>
        <p:spPr>
          <a:xfrm>
            <a:off x="9900458" y="6459785"/>
            <a:ext cx="1312025" cy="365125"/>
          </a:xfrm>
        </p:spPr>
        <p:txBody>
          <a:bodyPr>
            <a:normAutofit/>
          </a:bodyPr>
          <a:lstStyle/>
          <a:p>
            <a:pPr>
              <a:spcAft>
                <a:spcPts val="600"/>
              </a:spcAft>
            </a:pPr>
            <a:fld id="{B66A45A0-4AD1-4694-A07F-B3BA13B983E2}" type="slidenum">
              <a:rPr lang="en-US">
                <a:solidFill>
                  <a:schemeClr val="tx2"/>
                </a:solidFill>
              </a:rPr>
              <a:pPr>
                <a:spcAft>
                  <a:spcPts val="600"/>
                </a:spcAft>
              </a:pPr>
              <a:t>2</a:t>
            </a:fld>
            <a:endParaRPr lang="en-US">
              <a:solidFill>
                <a:schemeClr val="tx2"/>
              </a:solidFill>
            </a:endParaRPr>
          </a:p>
        </p:txBody>
      </p:sp>
    </p:spTree>
    <p:extLst>
      <p:ext uri="{BB962C8B-B14F-4D97-AF65-F5344CB8AC3E}">
        <p14:creationId xmlns:p14="http://schemas.microsoft.com/office/powerpoint/2010/main" val="39412835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73AEAD-E443-9DD1-563B-1A7CF64A53DA}"/>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87AB9026-909B-7556-E28A-0692C492859A}"/>
              </a:ext>
            </a:extLst>
          </p:cNvPr>
          <p:cNvSpPr>
            <a:spLocks noGrp="1"/>
          </p:cNvSpPr>
          <p:nvPr>
            <p:ph type="title"/>
          </p:nvPr>
        </p:nvSpPr>
        <p:spPr/>
        <p:txBody>
          <a:bodyPr/>
          <a:lstStyle/>
          <a:p>
            <a:r>
              <a:rPr lang="en-US" dirty="0"/>
              <a:t>Setting the Annual Operating Plan (AOP):  </a:t>
            </a:r>
          </a:p>
        </p:txBody>
      </p:sp>
      <p:sp>
        <p:nvSpPr>
          <p:cNvPr id="9" name="Content Placeholder 8">
            <a:extLst>
              <a:ext uri="{FF2B5EF4-FFF2-40B4-BE49-F238E27FC236}">
                <a16:creationId xmlns:a16="http://schemas.microsoft.com/office/drawing/2014/main" id="{56475EF7-7C1C-1701-6DCB-A90907022BE9}"/>
              </a:ext>
            </a:extLst>
          </p:cNvPr>
          <p:cNvSpPr>
            <a:spLocks noGrp="1"/>
          </p:cNvSpPr>
          <p:nvPr>
            <p:ph idx="1"/>
          </p:nvPr>
        </p:nvSpPr>
        <p:spPr>
          <a:xfrm>
            <a:off x="302056" y="1385894"/>
            <a:ext cx="11587888" cy="4988087"/>
          </a:xfrm>
        </p:spPr>
        <p:txBody>
          <a:bodyPr>
            <a:noAutofit/>
          </a:bodyPr>
          <a:lstStyle/>
          <a:p>
            <a:pPr lvl="1">
              <a:spcBef>
                <a:spcPts val="0"/>
              </a:spcBef>
              <a:spcAft>
                <a:spcPts val="600"/>
              </a:spcAft>
            </a:pPr>
            <a:r>
              <a:rPr lang="en-US" sz="1400" u="sng" dirty="0">
                <a:solidFill>
                  <a:schemeClr val="tx1"/>
                </a:solidFill>
                <a:cs typeface="Arial" panose="020B0604020202020204" pitchFamily="34" charset="0"/>
              </a:rPr>
              <a:t>Existing/Backlog Programs</a:t>
            </a:r>
            <a:r>
              <a:rPr lang="en-US" sz="1400" dirty="0">
                <a:solidFill>
                  <a:schemeClr val="tx1"/>
                </a:solidFill>
                <a:cs typeface="Arial" panose="020B0604020202020204" pitchFamily="34" charset="0"/>
              </a:rPr>
              <a:t>:  </a:t>
            </a:r>
          </a:p>
          <a:p>
            <a:pPr lvl="2">
              <a:spcBef>
                <a:spcPts val="0"/>
              </a:spcBef>
              <a:spcAft>
                <a:spcPts val="600"/>
              </a:spcAft>
            </a:pPr>
            <a:r>
              <a:rPr lang="en-US" sz="1200" dirty="0">
                <a:solidFill>
                  <a:schemeClr val="tx1"/>
                </a:solidFill>
                <a:cs typeface="Arial" panose="020B0604020202020204" pitchFamily="34" charset="0"/>
              </a:rPr>
              <a:t>Direct Cost Inputs</a:t>
            </a:r>
          </a:p>
          <a:p>
            <a:pPr lvl="5">
              <a:spcBef>
                <a:spcPts val="0"/>
              </a:spcBef>
              <a:spcAft>
                <a:spcPts val="600"/>
              </a:spcAft>
            </a:pPr>
            <a:r>
              <a:rPr lang="en-US" sz="1200" dirty="0">
                <a:solidFill>
                  <a:schemeClr val="tx1"/>
                </a:solidFill>
                <a:cs typeface="Arial" panose="020B0604020202020204" pitchFamily="34" charset="0"/>
              </a:rPr>
              <a:t>Direct Labor and Subcontract labor – planned at the FTE level</a:t>
            </a:r>
          </a:p>
          <a:p>
            <a:pPr lvl="5">
              <a:spcBef>
                <a:spcPts val="0"/>
              </a:spcBef>
              <a:spcAft>
                <a:spcPts val="600"/>
              </a:spcAft>
            </a:pPr>
            <a:r>
              <a:rPr lang="en-US" sz="1200" dirty="0">
                <a:solidFill>
                  <a:schemeClr val="tx1"/>
                </a:solidFill>
                <a:cs typeface="Arial" panose="020B0604020202020204" pitchFamily="34" charset="0"/>
              </a:rPr>
              <a:t>Materials/ODCs – provided by program management team and informed by supply chain if/as applicable</a:t>
            </a:r>
          </a:p>
          <a:p>
            <a:pPr lvl="5">
              <a:spcBef>
                <a:spcPts val="0"/>
              </a:spcBef>
              <a:spcAft>
                <a:spcPts val="600"/>
              </a:spcAft>
            </a:pPr>
            <a:r>
              <a:rPr lang="en-US" sz="1200" dirty="0">
                <a:solidFill>
                  <a:schemeClr val="tx1"/>
                </a:solidFill>
                <a:cs typeface="Arial" panose="020B0604020202020204" pitchFamily="34" charset="0"/>
              </a:rPr>
              <a:t>Travel – planned discretely if known at time of plan development</a:t>
            </a:r>
          </a:p>
          <a:p>
            <a:pPr lvl="2">
              <a:spcBef>
                <a:spcPts val="0"/>
              </a:spcBef>
              <a:spcAft>
                <a:spcPts val="600"/>
              </a:spcAft>
            </a:pPr>
            <a:r>
              <a:rPr lang="en-US" sz="1200" dirty="0">
                <a:solidFill>
                  <a:schemeClr val="tx1"/>
                </a:solidFill>
                <a:cs typeface="Arial" panose="020B0604020202020204" pitchFamily="34" charset="0"/>
              </a:rPr>
              <a:t>Indirect Costs and Fee</a:t>
            </a:r>
          </a:p>
          <a:p>
            <a:pPr lvl="5">
              <a:spcBef>
                <a:spcPts val="0"/>
              </a:spcBef>
              <a:spcAft>
                <a:spcPts val="600"/>
              </a:spcAft>
            </a:pPr>
            <a:r>
              <a:rPr lang="en-US" sz="1200" dirty="0">
                <a:solidFill>
                  <a:schemeClr val="tx1"/>
                </a:solidFill>
                <a:cs typeface="Arial" panose="020B0604020202020204" pitchFamily="34" charset="0"/>
              </a:rPr>
              <a:t>Indirect rates/burdens are applied to the direct cost inputs for each program </a:t>
            </a:r>
          </a:p>
          <a:p>
            <a:pPr lvl="5">
              <a:spcBef>
                <a:spcPts val="0"/>
              </a:spcBef>
              <a:spcAft>
                <a:spcPts val="600"/>
              </a:spcAft>
            </a:pPr>
            <a:r>
              <a:rPr lang="en-US" sz="1200" dirty="0">
                <a:solidFill>
                  <a:schemeClr val="tx1"/>
                </a:solidFill>
                <a:cs typeface="Arial" panose="020B0604020202020204" pitchFamily="34" charset="0"/>
              </a:rPr>
              <a:t>Contractual Fee is applied to each cost element or at aggregate-level</a:t>
            </a:r>
          </a:p>
          <a:p>
            <a:pPr lvl="2">
              <a:spcBef>
                <a:spcPts val="0"/>
              </a:spcBef>
              <a:spcAft>
                <a:spcPts val="600"/>
              </a:spcAft>
            </a:pPr>
            <a:r>
              <a:rPr lang="en-US" sz="1200" dirty="0">
                <a:solidFill>
                  <a:schemeClr val="tx1"/>
                </a:solidFill>
                <a:cs typeface="Arial" panose="020B0604020202020204" pitchFamily="34" charset="0"/>
              </a:rPr>
              <a:t>Revenue is calculated for each program</a:t>
            </a:r>
          </a:p>
          <a:p>
            <a:pPr lvl="2">
              <a:spcBef>
                <a:spcPts val="0"/>
              </a:spcBef>
              <a:spcAft>
                <a:spcPts val="600"/>
              </a:spcAft>
            </a:pPr>
            <a:r>
              <a:rPr lang="en-US" sz="1200" dirty="0">
                <a:solidFill>
                  <a:schemeClr val="tx1"/>
                </a:solidFill>
                <a:cs typeface="Arial" panose="020B0604020202020204" pitchFamily="34" charset="0"/>
              </a:rPr>
              <a:t>Profit</a:t>
            </a:r>
          </a:p>
          <a:p>
            <a:pPr lvl="5">
              <a:spcBef>
                <a:spcPts val="0"/>
              </a:spcBef>
              <a:spcAft>
                <a:spcPts val="600"/>
              </a:spcAft>
            </a:pPr>
            <a:r>
              <a:rPr lang="en-US" sz="1200" dirty="0">
                <a:solidFill>
                  <a:schemeClr val="tx1"/>
                </a:solidFill>
                <a:cs typeface="Arial" panose="020B0604020202020204" pitchFamily="34" charset="0"/>
              </a:rPr>
              <a:t>Gross Profit (Revenue - Direct Costs) and Gross Margin (Gross Profit / Revenue) is calculated for each program</a:t>
            </a:r>
          </a:p>
          <a:p>
            <a:pPr lvl="5">
              <a:spcBef>
                <a:spcPts val="0"/>
              </a:spcBef>
              <a:spcAft>
                <a:spcPts val="600"/>
              </a:spcAft>
            </a:pPr>
            <a:r>
              <a:rPr lang="en-US" sz="1200" dirty="0">
                <a:solidFill>
                  <a:schemeClr val="tx1"/>
                </a:solidFill>
                <a:cs typeface="Arial" panose="020B0604020202020204" pitchFamily="34" charset="0"/>
              </a:rPr>
              <a:t>Operating Profit (Revenue – Direct &amp; Indirect Costs) and Operating Margin (Operating Profit / Revenue) is calculated</a:t>
            </a:r>
          </a:p>
          <a:p>
            <a:pPr lvl="2">
              <a:spcBef>
                <a:spcPts val="0"/>
              </a:spcBef>
              <a:spcAft>
                <a:spcPts val="600"/>
              </a:spcAft>
            </a:pPr>
            <a:r>
              <a:rPr lang="en-US" sz="1200" dirty="0">
                <a:solidFill>
                  <a:schemeClr val="tx1"/>
                </a:solidFill>
                <a:cs typeface="Arial" panose="020B0604020202020204" pitchFamily="34" charset="0"/>
              </a:rPr>
              <a:t>Cash</a:t>
            </a:r>
          </a:p>
          <a:p>
            <a:pPr lvl="5">
              <a:spcBef>
                <a:spcPts val="0"/>
              </a:spcBef>
              <a:spcAft>
                <a:spcPts val="600"/>
              </a:spcAft>
            </a:pPr>
            <a:r>
              <a:rPr lang="en-US" sz="1200" dirty="0">
                <a:solidFill>
                  <a:schemeClr val="tx1"/>
                </a:solidFill>
                <a:cs typeface="Arial" panose="020B0604020202020204" pitchFamily="34" charset="0"/>
              </a:rPr>
              <a:t>Program-Level Cash Flow metrics are calculated as:  Cash In (Customer AR) less Cash Out (Fully Burdened Costs)</a:t>
            </a:r>
          </a:p>
          <a:p>
            <a:pPr lvl="5">
              <a:spcBef>
                <a:spcPts val="0"/>
              </a:spcBef>
              <a:spcAft>
                <a:spcPts val="600"/>
              </a:spcAft>
            </a:pPr>
            <a:endParaRPr lang="en-US" sz="1200" dirty="0">
              <a:solidFill>
                <a:schemeClr val="tx1"/>
              </a:solidFill>
              <a:cs typeface="Arial" panose="020B0604020202020204" pitchFamily="34" charset="0"/>
            </a:endParaRPr>
          </a:p>
          <a:p>
            <a:pPr lvl="1">
              <a:spcBef>
                <a:spcPts val="0"/>
              </a:spcBef>
              <a:spcAft>
                <a:spcPts val="600"/>
              </a:spcAft>
            </a:pPr>
            <a:r>
              <a:rPr lang="en-US" sz="1400" u="sng" dirty="0">
                <a:solidFill>
                  <a:schemeClr val="tx1"/>
                </a:solidFill>
                <a:cs typeface="Arial" panose="020B0604020202020204" pitchFamily="34" charset="0"/>
              </a:rPr>
              <a:t>New Business Items:</a:t>
            </a:r>
          </a:p>
          <a:p>
            <a:pPr lvl="2">
              <a:spcBef>
                <a:spcPts val="0"/>
              </a:spcBef>
              <a:spcAft>
                <a:spcPts val="600"/>
              </a:spcAft>
            </a:pPr>
            <a:r>
              <a:rPr lang="en-US" sz="1200" dirty="0">
                <a:solidFill>
                  <a:schemeClr val="tx1"/>
                </a:solidFill>
                <a:cs typeface="Arial" panose="020B0604020202020204" pitchFamily="34" charset="0"/>
              </a:rPr>
              <a:t>Pipeline extract is used to ‘ingest’ pursuits into the annual operating plan template.</a:t>
            </a:r>
          </a:p>
          <a:p>
            <a:pPr lvl="2">
              <a:spcBef>
                <a:spcPts val="0"/>
              </a:spcBef>
              <a:spcAft>
                <a:spcPts val="600"/>
              </a:spcAft>
            </a:pPr>
            <a:r>
              <a:rPr lang="en-US" sz="1200" dirty="0">
                <a:solidFill>
                  <a:schemeClr val="tx1"/>
                </a:solidFill>
                <a:cs typeface="Arial" panose="020B0604020202020204" pitchFamily="34" charset="0"/>
              </a:rPr>
              <a:t>A process known as ‘probability-weighted forecasting’ is used to determine new business values for the annual plan. </a:t>
            </a:r>
          </a:p>
          <a:p>
            <a:pPr lvl="5">
              <a:spcBef>
                <a:spcPts val="0"/>
              </a:spcBef>
              <a:spcAft>
                <a:spcPts val="600"/>
              </a:spcAft>
            </a:pPr>
            <a:endParaRPr lang="en-US" sz="1200" dirty="0">
              <a:solidFill>
                <a:schemeClr val="tx1"/>
              </a:solidFill>
              <a:cs typeface="Arial" panose="020B0604020202020204" pitchFamily="34" charset="0"/>
            </a:endParaRPr>
          </a:p>
        </p:txBody>
      </p:sp>
      <p:sp>
        <p:nvSpPr>
          <p:cNvPr id="4" name="Slide Number Placeholder 3">
            <a:extLst>
              <a:ext uri="{FF2B5EF4-FFF2-40B4-BE49-F238E27FC236}">
                <a16:creationId xmlns:a16="http://schemas.microsoft.com/office/drawing/2014/main" id="{B408B2D1-CC9C-AA61-8B8D-15FDC56D84EE}"/>
              </a:ext>
            </a:extLst>
          </p:cNvPr>
          <p:cNvSpPr>
            <a:spLocks noGrp="1"/>
          </p:cNvSpPr>
          <p:nvPr>
            <p:ph type="sldNum" sz="quarter" idx="12"/>
          </p:nvPr>
        </p:nvSpPr>
        <p:spPr/>
        <p:txBody>
          <a:bodyPr/>
          <a:lstStyle/>
          <a:p>
            <a:fld id="{B66A45A0-4AD1-4694-A07F-B3BA13B983E2}" type="slidenum">
              <a:rPr lang="en-US" smtClean="0"/>
              <a:t>20</a:t>
            </a:fld>
            <a:endParaRPr lang="en-US" dirty="0"/>
          </a:p>
        </p:txBody>
      </p:sp>
      <p:pic>
        <p:nvPicPr>
          <p:cNvPr id="10" name="Graphic 9" descr="Factory outline">
            <a:extLst>
              <a:ext uri="{FF2B5EF4-FFF2-40B4-BE49-F238E27FC236}">
                <a16:creationId xmlns:a16="http://schemas.microsoft.com/office/drawing/2014/main" id="{AF54D700-B86D-A3F1-1D07-A5A94DACAF0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76582" y="127717"/>
            <a:ext cx="796208" cy="796208"/>
          </a:xfrm>
          <a:prstGeom prst="rect">
            <a:avLst/>
          </a:prstGeom>
        </p:spPr>
      </p:pic>
      <p:pic>
        <p:nvPicPr>
          <p:cNvPr id="2" name="Graphic 1" descr="Lightbulb with solid fill">
            <a:extLst>
              <a:ext uri="{FF2B5EF4-FFF2-40B4-BE49-F238E27FC236}">
                <a16:creationId xmlns:a16="http://schemas.microsoft.com/office/drawing/2014/main" id="{4638FF9D-4BB6-EC06-CD14-8661BD4FBFD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91086" y="5933035"/>
            <a:ext cx="424301" cy="424301"/>
          </a:xfrm>
          <a:prstGeom prst="rect">
            <a:avLst/>
          </a:prstGeom>
        </p:spPr>
      </p:pic>
      <p:sp>
        <p:nvSpPr>
          <p:cNvPr id="3" name="Content Placeholder 8">
            <a:extLst>
              <a:ext uri="{FF2B5EF4-FFF2-40B4-BE49-F238E27FC236}">
                <a16:creationId xmlns:a16="http://schemas.microsoft.com/office/drawing/2014/main" id="{6C13C4EC-0A6C-4827-C291-E65641E69ECE}"/>
              </a:ext>
            </a:extLst>
          </p:cNvPr>
          <p:cNvSpPr txBox="1">
            <a:spLocks/>
          </p:cNvSpPr>
          <p:nvPr/>
        </p:nvSpPr>
        <p:spPr>
          <a:xfrm>
            <a:off x="1059455" y="5916391"/>
            <a:ext cx="9737700" cy="457590"/>
          </a:xfrm>
          <a:prstGeom prst="rect">
            <a:avLst/>
          </a:prstGeom>
        </p:spPr>
        <p:txBody>
          <a:bodyPr vert="horz" lIns="0" tIns="45720" rIns="0" bIns="45720" rtlCol="0">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600" kern="1200">
                <a:solidFill>
                  <a:schemeClr val="tx1">
                    <a:lumMod val="75000"/>
                    <a:lumOff val="25000"/>
                  </a:schemeClr>
                </a:solidFill>
                <a:latin typeface="Roboto" panose="02000000000000000000" pitchFamily="2" charset="0"/>
                <a:ea typeface="Roboto" panose="02000000000000000000" pitchFamily="2" charset="0"/>
                <a:cs typeface="+mn-cs"/>
              </a:defRPr>
            </a:lvl1pPr>
            <a:lvl2pPr marL="48691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600" kern="1200">
                <a:solidFill>
                  <a:schemeClr val="tx1">
                    <a:lumMod val="75000"/>
                    <a:lumOff val="25000"/>
                  </a:schemeClr>
                </a:solidFill>
                <a:latin typeface="Roboto" panose="02000000000000000000" pitchFamily="2" charset="0"/>
                <a:ea typeface="Roboto" panose="02000000000000000000" pitchFamily="2" charset="0"/>
                <a:cs typeface="+mn-cs"/>
              </a:defRPr>
            </a:lvl2pPr>
            <a:lvl3pPr marL="66979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400" kern="1200">
                <a:solidFill>
                  <a:schemeClr val="tx1">
                    <a:lumMod val="75000"/>
                    <a:lumOff val="25000"/>
                  </a:schemeClr>
                </a:solidFill>
                <a:latin typeface="Roboto" panose="02000000000000000000" pitchFamily="2" charset="0"/>
                <a:ea typeface="Roboto" panose="02000000000000000000" pitchFamily="2" charset="0"/>
                <a:cs typeface="+mn-cs"/>
              </a:defRPr>
            </a:lvl3pPr>
            <a:lvl4pPr marL="91440" marR="0" indent="0" algn="l" defTabSz="914400" rtl="0" eaLnBrk="1" fontAlgn="auto" latinLnBrk="0" hangingPunct="1">
              <a:lnSpc>
                <a:spcPct val="90000"/>
              </a:lnSpc>
              <a:spcBef>
                <a:spcPts val="1200"/>
              </a:spcBef>
              <a:spcAft>
                <a:spcPts val="200"/>
              </a:spcAft>
              <a:buClr>
                <a:srgbClr val="EB8B30"/>
              </a:buClr>
              <a:buSzPct val="100000"/>
              <a:buFont typeface="Arial" panose="020B0604020202020204" pitchFamily="34" charset="0"/>
              <a:buNone/>
              <a:tabLst/>
              <a:defRPr sz="2000" b="1" i="0" kern="1200">
                <a:solidFill>
                  <a:srgbClr val="074356"/>
                </a:solidFill>
                <a:latin typeface="Roboto" panose="02000000000000000000" pitchFamily="2" charset="0"/>
                <a:ea typeface="Roboto" panose="02000000000000000000" pitchFamily="2" charset="0"/>
                <a:cs typeface="+mn-cs"/>
              </a:defRPr>
            </a:lvl4pPr>
            <a:lvl5pPr marL="91440" marR="0" indent="0" algn="l" defTabSz="914400" rtl="0" eaLnBrk="1" fontAlgn="auto" latinLnBrk="0" hangingPunct="1">
              <a:lnSpc>
                <a:spcPct val="90000"/>
              </a:lnSpc>
              <a:spcBef>
                <a:spcPts val="300"/>
              </a:spcBef>
              <a:spcAft>
                <a:spcPts val="400"/>
              </a:spcAft>
              <a:buClr>
                <a:srgbClr val="EB8B30"/>
              </a:buClr>
              <a:buSzPct val="100000"/>
              <a:buFont typeface="Arial" panose="020B0604020202020204" pitchFamily="34" charset="0"/>
              <a:buNone/>
              <a:tabLst/>
              <a:defRPr sz="1400" b="1" i="0" kern="1200">
                <a:solidFill>
                  <a:srgbClr val="F7931D"/>
                </a:solidFill>
                <a:latin typeface="Antonio" panose="02000503000000000000" pitchFamily="2" charset="77"/>
                <a:ea typeface="Roboto" panose="02000000000000000000" pitchFamily="2" charset="0"/>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Clr>
                <a:srgbClr val="EB8A2F"/>
              </a:buClr>
              <a:buFont typeface="Calibri" panose="020F0502020204030204" pitchFamily="34" charset="0"/>
              <a:buNone/>
            </a:pPr>
            <a:r>
              <a:rPr lang="en-US" sz="1400" b="1" dirty="0">
                <a:solidFill>
                  <a:srgbClr val="EB8B30"/>
                </a:solidFill>
              </a:rPr>
              <a:t>Even if not required from stakeholders, where feasible, planning at the lowest discrete level of the organization enables better reporting and more meaningful variance explanations.</a:t>
            </a:r>
          </a:p>
          <a:p>
            <a:pPr marL="0" indent="0">
              <a:buClr>
                <a:srgbClr val="EB8A2F"/>
              </a:buClr>
              <a:buFont typeface="Calibri" panose="020F0502020204030204" pitchFamily="34" charset="0"/>
              <a:buNone/>
            </a:pPr>
            <a:endParaRPr lang="en-US" sz="1200" b="1" dirty="0">
              <a:solidFill>
                <a:srgbClr val="EB8B30"/>
              </a:solidFill>
            </a:endParaRPr>
          </a:p>
        </p:txBody>
      </p:sp>
    </p:spTree>
    <p:extLst>
      <p:ext uri="{BB962C8B-B14F-4D97-AF65-F5344CB8AC3E}">
        <p14:creationId xmlns:p14="http://schemas.microsoft.com/office/powerpoint/2010/main" val="35785276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74D5CA-D491-A851-288E-059C87E670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198773-A44E-868F-C132-BDA128D58677}"/>
              </a:ext>
            </a:extLst>
          </p:cNvPr>
          <p:cNvSpPr>
            <a:spLocks noGrp="1"/>
          </p:cNvSpPr>
          <p:nvPr>
            <p:ph type="title"/>
          </p:nvPr>
        </p:nvSpPr>
        <p:spPr>
          <a:xfrm>
            <a:off x="424779" y="2083251"/>
            <a:ext cx="2250683" cy="1901952"/>
          </a:xfrm>
        </p:spPr>
        <p:txBody>
          <a:bodyPr>
            <a:noAutofit/>
          </a:bodyPr>
          <a:lstStyle/>
          <a:p>
            <a:r>
              <a:rPr lang="en-US" dirty="0">
                <a:solidFill>
                  <a:srgbClr val="7CB4C1"/>
                </a:solidFill>
              </a:rPr>
              <a:t>Breaking Down PWIN</a:t>
            </a:r>
          </a:p>
        </p:txBody>
      </p:sp>
      <p:sp>
        <p:nvSpPr>
          <p:cNvPr id="3" name="Slide Number Placeholder 2">
            <a:extLst>
              <a:ext uri="{FF2B5EF4-FFF2-40B4-BE49-F238E27FC236}">
                <a16:creationId xmlns:a16="http://schemas.microsoft.com/office/drawing/2014/main" id="{8D0005B5-651F-87DC-3DEB-C28558D6056A}"/>
              </a:ext>
            </a:extLst>
          </p:cNvPr>
          <p:cNvSpPr>
            <a:spLocks noGrp="1"/>
          </p:cNvSpPr>
          <p:nvPr>
            <p:ph type="sldNum" sz="quarter" idx="12"/>
          </p:nvPr>
        </p:nvSpPr>
        <p:spPr/>
        <p:txBody>
          <a:bodyPr/>
          <a:lstStyle/>
          <a:p>
            <a:fld id="{B66A45A0-4AD1-4694-A07F-B3BA13B983E2}" type="slidenum">
              <a:rPr lang="en-US" smtClean="0"/>
              <a:t>21</a:t>
            </a:fld>
            <a:endParaRPr lang="en-US" dirty="0"/>
          </a:p>
        </p:txBody>
      </p:sp>
      <p:pic>
        <p:nvPicPr>
          <p:cNvPr id="10" name="Graphic 9" descr="Factory outline">
            <a:extLst>
              <a:ext uri="{FF2B5EF4-FFF2-40B4-BE49-F238E27FC236}">
                <a16:creationId xmlns:a16="http://schemas.microsoft.com/office/drawing/2014/main" id="{EC0FD84C-43CC-CA9C-9F10-BE44DD03377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6437" y="209550"/>
            <a:ext cx="796208" cy="796208"/>
          </a:xfrm>
          <a:prstGeom prst="rect">
            <a:avLst/>
          </a:prstGeom>
        </p:spPr>
      </p:pic>
      <p:pic>
        <p:nvPicPr>
          <p:cNvPr id="11" name="Graphic 10" descr="Lightbulb with solid fill">
            <a:extLst>
              <a:ext uri="{FF2B5EF4-FFF2-40B4-BE49-F238E27FC236}">
                <a16:creationId xmlns:a16="http://schemas.microsoft.com/office/drawing/2014/main" id="{1378DB93-4AA7-9637-5259-DED8CDBDFE9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12629" y="5944799"/>
            <a:ext cx="424301" cy="424301"/>
          </a:xfrm>
          <a:prstGeom prst="rect">
            <a:avLst/>
          </a:prstGeom>
        </p:spPr>
      </p:pic>
      <p:sp>
        <p:nvSpPr>
          <p:cNvPr id="12" name="Content Placeholder 8">
            <a:extLst>
              <a:ext uri="{FF2B5EF4-FFF2-40B4-BE49-F238E27FC236}">
                <a16:creationId xmlns:a16="http://schemas.microsoft.com/office/drawing/2014/main" id="{892ED781-F7FC-28E7-C25D-D026E1C35311}"/>
              </a:ext>
            </a:extLst>
          </p:cNvPr>
          <p:cNvSpPr txBox="1">
            <a:spLocks/>
          </p:cNvSpPr>
          <p:nvPr/>
        </p:nvSpPr>
        <p:spPr>
          <a:xfrm>
            <a:off x="739405" y="5876431"/>
            <a:ext cx="9972109" cy="457590"/>
          </a:xfrm>
          <a:prstGeom prst="rect">
            <a:avLst/>
          </a:prstGeom>
        </p:spPr>
        <p:txBody>
          <a:bodyPr vert="horz" lIns="0" tIns="45720" rIns="0" bIns="45720" rtlCol="0">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600" kern="1200">
                <a:solidFill>
                  <a:schemeClr val="tx1">
                    <a:lumMod val="75000"/>
                    <a:lumOff val="25000"/>
                  </a:schemeClr>
                </a:solidFill>
                <a:latin typeface="Roboto" panose="02000000000000000000" pitchFamily="2" charset="0"/>
                <a:ea typeface="Roboto" panose="02000000000000000000" pitchFamily="2" charset="0"/>
                <a:cs typeface="+mn-cs"/>
              </a:defRPr>
            </a:lvl1pPr>
            <a:lvl2pPr marL="48691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600" kern="1200">
                <a:solidFill>
                  <a:schemeClr val="tx1">
                    <a:lumMod val="75000"/>
                    <a:lumOff val="25000"/>
                  </a:schemeClr>
                </a:solidFill>
                <a:latin typeface="Roboto" panose="02000000000000000000" pitchFamily="2" charset="0"/>
                <a:ea typeface="Roboto" panose="02000000000000000000" pitchFamily="2" charset="0"/>
                <a:cs typeface="+mn-cs"/>
              </a:defRPr>
            </a:lvl2pPr>
            <a:lvl3pPr marL="66979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400" kern="1200">
                <a:solidFill>
                  <a:schemeClr val="tx1">
                    <a:lumMod val="75000"/>
                    <a:lumOff val="25000"/>
                  </a:schemeClr>
                </a:solidFill>
                <a:latin typeface="Roboto" panose="02000000000000000000" pitchFamily="2" charset="0"/>
                <a:ea typeface="Roboto" panose="02000000000000000000" pitchFamily="2" charset="0"/>
                <a:cs typeface="+mn-cs"/>
              </a:defRPr>
            </a:lvl3pPr>
            <a:lvl4pPr marL="91440" marR="0" indent="0" algn="l" defTabSz="914400" rtl="0" eaLnBrk="1" fontAlgn="auto" latinLnBrk="0" hangingPunct="1">
              <a:lnSpc>
                <a:spcPct val="90000"/>
              </a:lnSpc>
              <a:spcBef>
                <a:spcPts val="1200"/>
              </a:spcBef>
              <a:spcAft>
                <a:spcPts val="200"/>
              </a:spcAft>
              <a:buClr>
                <a:srgbClr val="EB8B30"/>
              </a:buClr>
              <a:buSzPct val="100000"/>
              <a:buFont typeface="Arial" panose="020B0604020202020204" pitchFamily="34" charset="0"/>
              <a:buNone/>
              <a:tabLst/>
              <a:defRPr sz="2000" b="1" i="0" kern="1200">
                <a:solidFill>
                  <a:srgbClr val="074356"/>
                </a:solidFill>
                <a:latin typeface="Roboto" panose="02000000000000000000" pitchFamily="2" charset="0"/>
                <a:ea typeface="Roboto" panose="02000000000000000000" pitchFamily="2" charset="0"/>
                <a:cs typeface="+mn-cs"/>
              </a:defRPr>
            </a:lvl4pPr>
            <a:lvl5pPr marL="91440" marR="0" indent="0" algn="l" defTabSz="914400" rtl="0" eaLnBrk="1" fontAlgn="auto" latinLnBrk="0" hangingPunct="1">
              <a:lnSpc>
                <a:spcPct val="90000"/>
              </a:lnSpc>
              <a:spcBef>
                <a:spcPts val="300"/>
              </a:spcBef>
              <a:spcAft>
                <a:spcPts val="400"/>
              </a:spcAft>
              <a:buClr>
                <a:srgbClr val="EB8B30"/>
              </a:buClr>
              <a:buSzPct val="100000"/>
              <a:buFont typeface="Arial" panose="020B0604020202020204" pitchFamily="34" charset="0"/>
              <a:buNone/>
              <a:tabLst/>
              <a:defRPr sz="1400" b="1" i="0" kern="1200">
                <a:solidFill>
                  <a:srgbClr val="F7931D"/>
                </a:solidFill>
                <a:latin typeface="Antonio" panose="02000503000000000000" pitchFamily="2" charset="77"/>
                <a:ea typeface="Roboto" panose="02000000000000000000" pitchFamily="2" charset="0"/>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Clr>
                <a:srgbClr val="EB8A2F"/>
              </a:buClr>
              <a:buFont typeface="Calibri" panose="020F0502020204030204" pitchFamily="34" charset="0"/>
              <a:buNone/>
            </a:pPr>
            <a:r>
              <a:rPr lang="en-US" sz="1400" b="1" dirty="0">
                <a:solidFill>
                  <a:srgbClr val="EB8B30"/>
                </a:solidFill>
              </a:rPr>
              <a:t>Continually develop your ‘sense of smell’.  Knowing when a concept or condition passes the smell test is a crucial skill of a  CFO.  This is especially important in PGO/PWIN analysis when you will sometimes have to be the voice of reason.</a:t>
            </a:r>
          </a:p>
          <a:p>
            <a:pPr marL="0" indent="0">
              <a:buClr>
                <a:srgbClr val="EB8A2F"/>
              </a:buClr>
              <a:buFont typeface="Calibri" panose="020F0502020204030204" pitchFamily="34" charset="0"/>
              <a:buNone/>
            </a:pPr>
            <a:endParaRPr lang="en-US" sz="1200" b="1" dirty="0">
              <a:solidFill>
                <a:srgbClr val="EB8B30"/>
              </a:solidFill>
            </a:endParaRPr>
          </a:p>
        </p:txBody>
      </p:sp>
      <p:pic>
        <p:nvPicPr>
          <p:cNvPr id="18" name="Picture 17">
            <a:extLst>
              <a:ext uri="{FF2B5EF4-FFF2-40B4-BE49-F238E27FC236}">
                <a16:creationId xmlns:a16="http://schemas.microsoft.com/office/drawing/2014/main" id="{3CF0EBED-18EB-A724-98B6-72A5E4D54019}"/>
              </a:ext>
            </a:extLst>
          </p:cNvPr>
          <p:cNvPicPr>
            <a:picLocks noChangeAspect="1"/>
          </p:cNvPicPr>
          <p:nvPr/>
        </p:nvPicPr>
        <p:blipFill>
          <a:blip r:embed="rId7"/>
          <a:stretch>
            <a:fillRect/>
          </a:stretch>
        </p:blipFill>
        <p:spPr>
          <a:xfrm>
            <a:off x="2984825" y="141056"/>
            <a:ext cx="8774540" cy="5563721"/>
          </a:xfrm>
          <a:prstGeom prst="rect">
            <a:avLst/>
          </a:prstGeom>
        </p:spPr>
      </p:pic>
    </p:spTree>
    <p:extLst>
      <p:ext uri="{BB962C8B-B14F-4D97-AF65-F5344CB8AC3E}">
        <p14:creationId xmlns:p14="http://schemas.microsoft.com/office/powerpoint/2010/main" val="41636806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3427D13B-7126-42E6-9738-B56829C3022F}"/>
              </a:ext>
            </a:extLst>
          </p:cNvPr>
          <p:cNvPicPr>
            <a:picLocks noChangeAspect="1"/>
          </p:cNvPicPr>
          <p:nvPr/>
        </p:nvPicPr>
        <p:blipFill>
          <a:blip r:embed="rId3"/>
          <a:stretch>
            <a:fillRect/>
          </a:stretch>
        </p:blipFill>
        <p:spPr>
          <a:xfrm>
            <a:off x="688359" y="1473632"/>
            <a:ext cx="10734675" cy="3533775"/>
          </a:xfrm>
          <a:prstGeom prst="rect">
            <a:avLst/>
          </a:prstGeom>
        </p:spPr>
      </p:pic>
      <p:sp>
        <p:nvSpPr>
          <p:cNvPr id="2" name="Title 1"/>
          <p:cNvSpPr>
            <a:spLocks noGrp="1"/>
          </p:cNvSpPr>
          <p:nvPr>
            <p:ph type="title"/>
          </p:nvPr>
        </p:nvSpPr>
        <p:spPr/>
        <p:txBody>
          <a:bodyPr>
            <a:normAutofit fontScale="90000"/>
          </a:bodyPr>
          <a:lstStyle/>
          <a:p>
            <a:r>
              <a:rPr lang="en-US" dirty="0"/>
              <a:t>Example:  New Business Pursuit (AOP Phase)</a:t>
            </a:r>
          </a:p>
        </p:txBody>
      </p:sp>
      <p:sp>
        <p:nvSpPr>
          <p:cNvPr id="3" name="Slide Number Placeholder 2">
            <a:extLst>
              <a:ext uri="{FF2B5EF4-FFF2-40B4-BE49-F238E27FC236}">
                <a16:creationId xmlns:a16="http://schemas.microsoft.com/office/drawing/2014/main" id="{2BBA76E3-40AA-C74D-A8B7-C27488FF688C}"/>
              </a:ext>
            </a:extLst>
          </p:cNvPr>
          <p:cNvSpPr>
            <a:spLocks noGrp="1"/>
          </p:cNvSpPr>
          <p:nvPr>
            <p:ph type="sldNum" sz="quarter" idx="12"/>
          </p:nvPr>
        </p:nvSpPr>
        <p:spPr/>
        <p:txBody>
          <a:bodyPr/>
          <a:lstStyle/>
          <a:p>
            <a:fld id="{B66A45A0-4AD1-4694-A07F-B3BA13B983E2}" type="slidenum">
              <a:rPr lang="en-US" smtClean="0"/>
              <a:t>22</a:t>
            </a:fld>
            <a:endParaRPr lang="en-US" dirty="0"/>
          </a:p>
        </p:txBody>
      </p:sp>
      <p:sp>
        <p:nvSpPr>
          <p:cNvPr id="12" name="Speech Bubble: Rectangle with Corners Rounded 11">
            <a:extLst>
              <a:ext uri="{FF2B5EF4-FFF2-40B4-BE49-F238E27FC236}">
                <a16:creationId xmlns:a16="http://schemas.microsoft.com/office/drawing/2014/main" id="{4E8B2ED5-CA6E-4498-AB50-27F9024A1123}"/>
              </a:ext>
            </a:extLst>
          </p:cNvPr>
          <p:cNvSpPr/>
          <p:nvPr/>
        </p:nvSpPr>
        <p:spPr>
          <a:xfrm>
            <a:off x="8399080" y="2404242"/>
            <a:ext cx="1386154" cy="797214"/>
          </a:xfrm>
          <a:prstGeom prst="wedgeRoundRectCallout">
            <a:avLst>
              <a:gd name="adj1" fmla="val 8968"/>
              <a:gd name="adj2" fmla="val 93875"/>
              <a:gd name="adj3" fmla="val 16667"/>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dirty="0"/>
              <a:t>Included in 2022 AOP; possibly in ‘Risks’ in R&amp;O’s</a:t>
            </a:r>
          </a:p>
        </p:txBody>
      </p:sp>
      <p:sp>
        <p:nvSpPr>
          <p:cNvPr id="15" name="Content Placeholder 8">
            <a:extLst>
              <a:ext uri="{FF2B5EF4-FFF2-40B4-BE49-F238E27FC236}">
                <a16:creationId xmlns:a16="http://schemas.microsoft.com/office/drawing/2014/main" id="{6D5A816F-363C-4FBB-9968-1973F22D1DD4}"/>
              </a:ext>
            </a:extLst>
          </p:cNvPr>
          <p:cNvSpPr>
            <a:spLocks noGrp="1"/>
          </p:cNvSpPr>
          <p:nvPr>
            <p:ph idx="1"/>
          </p:nvPr>
        </p:nvSpPr>
        <p:spPr>
          <a:xfrm>
            <a:off x="3808768" y="1473632"/>
            <a:ext cx="4493855" cy="1916850"/>
          </a:xfrm>
        </p:spPr>
        <p:txBody>
          <a:bodyPr>
            <a:noAutofit/>
          </a:bodyPr>
          <a:lstStyle/>
          <a:p>
            <a:pPr lvl="1">
              <a:spcAft>
                <a:spcPts val="1200"/>
              </a:spcAft>
              <a:buClr>
                <a:srgbClr val="EB8A2F"/>
              </a:buClr>
            </a:pPr>
            <a:r>
              <a:rPr lang="en-US" sz="1400" dirty="0">
                <a:solidFill>
                  <a:srgbClr val="000000">
                    <a:lumMod val="75000"/>
                    <a:lumOff val="25000"/>
                  </a:srgbClr>
                </a:solidFill>
              </a:rPr>
              <a:t>This is an example of how we plan all new business pipeline pursuits</a:t>
            </a:r>
          </a:p>
          <a:p>
            <a:pPr lvl="1">
              <a:spcAft>
                <a:spcPts val="1200"/>
              </a:spcAft>
              <a:buClr>
                <a:srgbClr val="EB8A2F"/>
              </a:buClr>
            </a:pPr>
            <a:r>
              <a:rPr lang="en-US" sz="1400" dirty="0">
                <a:solidFill>
                  <a:srgbClr val="000000">
                    <a:lumMod val="75000"/>
                    <a:lumOff val="25000"/>
                  </a:srgbClr>
                </a:solidFill>
              </a:rPr>
              <a:t>Managed in Salesforce, these items become the basis for the new business revenue profiles</a:t>
            </a:r>
          </a:p>
        </p:txBody>
      </p:sp>
      <p:pic>
        <p:nvPicPr>
          <p:cNvPr id="21" name="Graphic 20" descr="Lightbulb with solid fill">
            <a:extLst>
              <a:ext uri="{FF2B5EF4-FFF2-40B4-BE49-F238E27FC236}">
                <a16:creationId xmlns:a16="http://schemas.microsoft.com/office/drawing/2014/main" id="{4D9FB4D9-D4B4-4C92-9397-1284F56C34B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1521" y="5284017"/>
            <a:ext cx="424301" cy="424301"/>
          </a:xfrm>
          <a:prstGeom prst="rect">
            <a:avLst/>
          </a:prstGeom>
        </p:spPr>
      </p:pic>
      <p:sp>
        <p:nvSpPr>
          <p:cNvPr id="22" name="Content Placeholder 8">
            <a:extLst>
              <a:ext uri="{FF2B5EF4-FFF2-40B4-BE49-F238E27FC236}">
                <a16:creationId xmlns:a16="http://schemas.microsoft.com/office/drawing/2014/main" id="{BFB80932-4DBE-40D0-9920-55A0A4D0DE62}"/>
              </a:ext>
            </a:extLst>
          </p:cNvPr>
          <p:cNvSpPr txBox="1">
            <a:spLocks/>
          </p:cNvSpPr>
          <p:nvPr/>
        </p:nvSpPr>
        <p:spPr>
          <a:xfrm>
            <a:off x="1193818" y="5284017"/>
            <a:ext cx="10129765" cy="833004"/>
          </a:xfrm>
          <a:prstGeom prst="rect">
            <a:avLst/>
          </a:prstGeom>
        </p:spPr>
        <p:txBody>
          <a:bodyPr vert="horz" lIns="0" tIns="45720" rIns="0" bIns="45720" rtlCol="0">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600" kern="1200">
                <a:solidFill>
                  <a:schemeClr val="tx1">
                    <a:lumMod val="75000"/>
                    <a:lumOff val="25000"/>
                  </a:schemeClr>
                </a:solidFill>
                <a:latin typeface="Roboto" panose="02000000000000000000" pitchFamily="2" charset="0"/>
                <a:ea typeface="Roboto" panose="02000000000000000000" pitchFamily="2" charset="0"/>
                <a:cs typeface="+mn-cs"/>
              </a:defRPr>
            </a:lvl1pPr>
            <a:lvl2pPr marL="48691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600" kern="1200">
                <a:solidFill>
                  <a:schemeClr val="tx1">
                    <a:lumMod val="75000"/>
                    <a:lumOff val="25000"/>
                  </a:schemeClr>
                </a:solidFill>
                <a:latin typeface="Roboto" panose="02000000000000000000" pitchFamily="2" charset="0"/>
                <a:ea typeface="Roboto" panose="02000000000000000000" pitchFamily="2" charset="0"/>
                <a:cs typeface="+mn-cs"/>
              </a:defRPr>
            </a:lvl2pPr>
            <a:lvl3pPr marL="66979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400" kern="1200">
                <a:solidFill>
                  <a:schemeClr val="tx1">
                    <a:lumMod val="75000"/>
                    <a:lumOff val="25000"/>
                  </a:schemeClr>
                </a:solidFill>
                <a:latin typeface="Roboto" panose="02000000000000000000" pitchFamily="2" charset="0"/>
                <a:ea typeface="Roboto" panose="02000000000000000000" pitchFamily="2" charset="0"/>
                <a:cs typeface="+mn-cs"/>
              </a:defRPr>
            </a:lvl3pPr>
            <a:lvl4pPr marL="91440" marR="0" indent="0" algn="l" defTabSz="914400" rtl="0" eaLnBrk="1" fontAlgn="auto" latinLnBrk="0" hangingPunct="1">
              <a:lnSpc>
                <a:spcPct val="90000"/>
              </a:lnSpc>
              <a:spcBef>
                <a:spcPts val="1200"/>
              </a:spcBef>
              <a:spcAft>
                <a:spcPts val="200"/>
              </a:spcAft>
              <a:buClr>
                <a:srgbClr val="EB8B30"/>
              </a:buClr>
              <a:buSzPct val="100000"/>
              <a:buFont typeface="Arial" panose="020B0604020202020204" pitchFamily="34" charset="0"/>
              <a:buNone/>
              <a:tabLst/>
              <a:defRPr sz="2000" b="1" i="0" kern="1200">
                <a:solidFill>
                  <a:srgbClr val="074356"/>
                </a:solidFill>
                <a:latin typeface="Roboto" panose="02000000000000000000" pitchFamily="2" charset="0"/>
                <a:ea typeface="Roboto" panose="02000000000000000000" pitchFamily="2" charset="0"/>
                <a:cs typeface="+mn-cs"/>
              </a:defRPr>
            </a:lvl4pPr>
            <a:lvl5pPr marL="91440" marR="0" indent="0" algn="l" defTabSz="914400" rtl="0" eaLnBrk="1" fontAlgn="auto" latinLnBrk="0" hangingPunct="1">
              <a:lnSpc>
                <a:spcPct val="90000"/>
              </a:lnSpc>
              <a:spcBef>
                <a:spcPts val="300"/>
              </a:spcBef>
              <a:spcAft>
                <a:spcPts val="400"/>
              </a:spcAft>
              <a:buClr>
                <a:srgbClr val="EB8B30"/>
              </a:buClr>
              <a:buSzPct val="100000"/>
              <a:buFont typeface="Arial" panose="020B0604020202020204" pitchFamily="34" charset="0"/>
              <a:buNone/>
              <a:tabLst/>
              <a:defRPr sz="1400" b="1" i="0" kern="1200">
                <a:solidFill>
                  <a:srgbClr val="F7931D"/>
                </a:solidFill>
                <a:latin typeface="Antonio" panose="02000503000000000000" pitchFamily="2" charset="77"/>
                <a:ea typeface="Roboto" panose="02000000000000000000" pitchFamily="2" charset="0"/>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Clr>
                <a:srgbClr val="EB8A2F"/>
              </a:buClr>
              <a:buFont typeface="Calibri" panose="020F0502020204030204" pitchFamily="34" charset="0"/>
              <a:buNone/>
            </a:pPr>
            <a:r>
              <a:rPr lang="en-US" sz="1400" b="1" dirty="0">
                <a:solidFill>
                  <a:srgbClr val="EB8B30"/>
                </a:solidFill>
              </a:rPr>
              <a:t>Salesforce has been the best platform I’ve used for pipeline and pursuit management.  But it take a LOT of time to customize it to your needs and even more time to keep it updated via the Business Development Org.  It is a worthy investment but be ready for a significant time commitment and a lot of governance and oversight by the Executive Team.</a:t>
            </a:r>
          </a:p>
          <a:p>
            <a:pPr marL="0" indent="0">
              <a:buClr>
                <a:srgbClr val="EB8A2F"/>
              </a:buClr>
              <a:buFont typeface="Calibri" panose="020F0502020204030204" pitchFamily="34" charset="0"/>
              <a:buNone/>
            </a:pPr>
            <a:endParaRPr lang="en-US" sz="1200" b="1" dirty="0">
              <a:solidFill>
                <a:srgbClr val="EB8B30"/>
              </a:solidFill>
            </a:endParaRPr>
          </a:p>
        </p:txBody>
      </p:sp>
      <p:pic>
        <p:nvPicPr>
          <p:cNvPr id="25" name="Graphic 24" descr="Factory outline">
            <a:extLst>
              <a:ext uri="{FF2B5EF4-FFF2-40B4-BE49-F238E27FC236}">
                <a16:creationId xmlns:a16="http://schemas.microsoft.com/office/drawing/2014/main" id="{51C928BD-F551-47CA-826E-38E9476D828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076582" y="127717"/>
            <a:ext cx="796208" cy="796208"/>
          </a:xfrm>
          <a:prstGeom prst="rect">
            <a:avLst/>
          </a:prstGeom>
        </p:spPr>
      </p:pic>
    </p:spTree>
    <p:extLst>
      <p:ext uri="{BB962C8B-B14F-4D97-AF65-F5344CB8AC3E}">
        <p14:creationId xmlns:p14="http://schemas.microsoft.com/office/powerpoint/2010/main" val="18496041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Example: New Business Pursuit (AOP Phase) ‘The Unpacked’ Opportunity</a:t>
            </a:r>
          </a:p>
        </p:txBody>
      </p:sp>
      <p:sp>
        <p:nvSpPr>
          <p:cNvPr id="3" name="Slide Number Placeholder 2">
            <a:extLst>
              <a:ext uri="{FF2B5EF4-FFF2-40B4-BE49-F238E27FC236}">
                <a16:creationId xmlns:a16="http://schemas.microsoft.com/office/drawing/2014/main" id="{2BBA76E3-40AA-C74D-A8B7-C27488FF688C}"/>
              </a:ext>
            </a:extLst>
          </p:cNvPr>
          <p:cNvSpPr>
            <a:spLocks noGrp="1"/>
          </p:cNvSpPr>
          <p:nvPr>
            <p:ph type="sldNum" sz="quarter" idx="12"/>
          </p:nvPr>
        </p:nvSpPr>
        <p:spPr/>
        <p:txBody>
          <a:bodyPr/>
          <a:lstStyle/>
          <a:p>
            <a:fld id="{B66A45A0-4AD1-4694-A07F-B3BA13B983E2}" type="slidenum">
              <a:rPr lang="en-US" smtClean="0"/>
              <a:t>23</a:t>
            </a:fld>
            <a:endParaRPr lang="en-US" dirty="0"/>
          </a:p>
        </p:txBody>
      </p:sp>
      <p:pic>
        <p:nvPicPr>
          <p:cNvPr id="15" name="Picture 14">
            <a:extLst>
              <a:ext uri="{FF2B5EF4-FFF2-40B4-BE49-F238E27FC236}">
                <a16:creationId xmlns:a16="http://schemas.microsoft.com/office/drawing/2014/main" id="{B9A0A301-03FC-4780-BD3D-8959F29393A1}"/>
              </a:ext>
            </a:extLst>
          </p:cNvPr>
          <p:cNvPicPr>
            <a:picLocks noChangeAspect="1"/>
          </p:cNvPicPr>
          <p:nvPr/>
        </p:nvPicPr>
        <p:blipFill>
          <a:blip r:embed="rId3"/>
          <a:stretch>
            <a:fillRect/>
          </a:stretch>
        </p:blipFill>
        <p:spPr>
          <a:xfrm>
            <a:off x="786171" y="3976970"/>
            <a:ext cx="10734675" cy="1419225"/>
          </a:xfrm>
          <a:prstGeom prst="rect">
            <a:avLst/>
          </a:prstGeom>
        </p:spPr>
      </p:pic>
      <p:sp>
        <p:nvSpPr>
          <p:cNvPr id="18" name="Content Placeholder 8">
            <a:extLst>
              <a:ext uri="{FF2B5EF4-FFF2-40B4-BE49-F238E27FC236}">
                <a16:creationId xmlns:a16="http://schemas.microsoft.com/office/drawing/2014/main" id="{B00AD65E-04FE-4A1F-BF2D-A239BD36E218}"/>
              </a:ext>
            </a:extLst>
          </p:cNvPr>
          <p:cNvSpPr>
            <a:spLocks noGrp="1"/>
          </p:cNvSpPr>
          <p:nvPr>
            <p:ph idx="1"/>
          </p:nvPr>
        </p:nvSpPr>
        <p:spPr>
          <a:xfrm>
            <a:off x="7169286" y="1662842"/>
            <a:ext cx="3988759" cy="1904107"/>
          </a:xfrm>
        </p:spPr>
        <p:txBody>
          <a:bodyPr>
            <a:normAutofit/>
          </a:bodyPr>
          <a:lstStyle/>
          <a:p>
            <a:pPr lvl="1">
              <a:spcAft>
                <a:spcPts val="1200"/>
              </a:spcAft>
              <a:buClr>
                <a:srgbClr val="EB8A2F"/>
              </a:buClr>
            </a:pPr>
            <a:r>
              <a:rPr lang="en-US" sz="1400" dirty="0">
                <a:solidFill>
                  <a:srgbClr val="000000">
                    <a:lumMod val="75000"/>
                    <a:lumOff val="25000"/>
                  </a:srgbClr>
                </a:solidFill>
              </a:rPr>
              <a:t>‘Unpack (aka ‘Unwind’) equates to the amount above plan (or forecast) you receive if you win.</a:t>
            </a:r>
          </a:p>
          <a:p>
            <a:pPr lvl="1">
              <a:spcAft>
                <a:spcPts val="1200"/>
              </a:spcAft>
              <a:buClr>
                <a:srgbClr val="EB8A2F"/>
              </a:buClr>
            </a:pPr>
            <a:r>
              <a:rPr lang="en-US" sz="1400" dirty="0">
                <a:solidFill>
                  <a:srgbClr val="000000">
                    <a:lumMod val="75000"/>
                    <a:lumOff val="25000"/>
                  </a:srgbClr>
                </a:solidFill>
              </a:rPr>
              <a:t>It is essentially the positive impact of adjusting probabilities to 100%; management often asks about this type opportunity profile.</a:t>
            </a:r>
          </a:p>
        </p:txBody>
      </p:sp>
      <p:sp>
        <p:nvSpPr>
          <p:cNvPr id="19" name="Speech Bubble: Rectangle with Corners Rounded 18">
            <a:extLst>
              <a:ext uri="{FF2B5EF4-FFF2-40B4-BE49-F238E27FC236}">
                <a16:creationId xmlns:a16="http://schemas.microsoft.com/office/drawing/2014/main" id="{34B55B88-D074-4438-9572-2A77AB8794AC}"/>
              </a:ext>
            </a:extLst>
          </p:cNvPr>
          <p:cNvSpPr/>
          <p:nvPr/>
        </p:nvSpPr>
        <p:spPr>
          <a:xfrm>
            <a:off x="8052239" y="3300392"/>
            <a:ext cx="1916722" cy="471568"/>
          </a:xfrm>
          <a:prstGeom prst="wedgeRoundRectCallout">
            <a:avLst>
              <a:gd name="adj1" fmla="val 10639"/>
              <a:gd name="adj2" fmla="val 89807"/>
              <a:gd name="adj3" fmla="val 16667"/>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dirty="0"/>
              <a:t>Possibly carried in ‘Opportunities’ in R&amp;O’s</a:t>
            </a:r>
          </a:p>
        </p:txBody>
      </p:sp>
      <p:pic>
        <p:nvPicPr>
          <p:cNvPr id="24" name="Picture 23">
            <a:extLst>
              <a:ext uri="{FF2B5EF4-FFF2-40B4-BE49-F238E27FC236}">
                <a16:creationId xmlns:a16="http://schemas.microsoft.com/office/drawing/2014/main" id="{D542F00E-4090-4CFC-861C-1C52FF23D19D}"/>
              </a:ext>
            </a:extLst>
          </p:cNvPr>
          <p:cNvPicPr>
            <a:picLocks noChangeAspect="1"/>
          </p:cNvPicPr>
          <p:nvPr/>
        </p:nvPicPr>
        <p:blipFill>
          <a:blip r:embed="rId4"/>
          <a:stretch>
            <a:fillRect/>
          </a:stretch>
        </p:blipFill>
        <p:spPr>
          <a:xfrm>
            <a:off x="872526" y="1666784"/>
            <a:ext cx="3071813" cy="1947863"/>
          </a:xfrm>
          <a:prstGeom prst="rect">
            <a:avLst/>
          </a:prstGeom>
        </p:spPr>
      </p:pic>
      <p:pic>
        <p:nvPicPr>
          <p:cNvPr id="25" name="Picture 24">
            <a:extLst>
              <a:ext uri="{FF2B5EF4-FFF2-40B4-BE49-F238E27FC236}">
                <a16:creationId xmlns:a16="http://schemas.microsoft.com/office/drawing/2014/main" id="{A14D50B9-F8A0-4E35-B47A-02D4F691E304}"/>
              </a:ext>
            </a:extLst>
          </p:cNvPr>
          <p:cNvPicPr>
            <a:picLocks noChangeAspect="1"/>
          </p:cNvPicPr>
          <p:nvPr/>
        </p:nvPicPr>
        <p:blipFill>
          <a:blip r:embed="rId5"/>
          <a:stretch>
            <a:fillRect/>
          </a:stretch>
        </p:blipFill>
        <p:spPr>
          <a:xfrm>
            <a:off x="4097473" y="1666783"/>
            <a:ext cx="3071813" cy="1947863"/>
          </a:xfrm>
          <a:prstGeom prst="rect">
            <a:avLst/>
          </a:prstGeom>
        </p:spPr>
      </p:pic>
      <p:sp>
        <p:nvSpPr>
          <p:cNvPr id="20" name="Rectangle 19">
            <a:extLst>
              <a:ext uri="{FF2B5EF4-FFF2-40B4-BE49-F238E27FC236}">
                <a16:creationId xmlns:a16="http://schemas.microsoft.com/office/drawing/2014/main" id="{F06DFC57-C129-4F1C-96F3-C2D059B6E0AB}"/>
              </a:ext>
            </a:extLst>
          </p:cNvPr>
          <p:cNvSpPr/>
          <p:nvPr/>
        </p:nvSpPr>
        <p:spPr>
          <a:xfrm>
            <a:off x="856486" y="2015066"/>
            <a:ext cx="6312801" cy="695896"/>
          </a:xfrm>
          <a:prstGeom prst="rect">
            <a:avLst/>
          </a:prstGeom>
          <a:noFill/>
          <a:ln w="317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27" name="Content Placeholder 8">
            <a:extLst>
              <a:ext uri="{FF2B5EF4-FFF2-40B4-BE49-F238E27FC236}">
                <a16:creationId xmlns:a16="http://schemas.microsoft.com/office/drawing/2014/main" id="{7B422439-FB78-4C48-AC01-9582FFCE7511}"/>
              </a:ext>
            </a:extLst>
          </p:cNvPr>
          <p:cNvSpPr txBox="1">
            <a:spLocks/>
          </p:cNvSpPr>
          <p:nvPr/>
        </p:nvSpPr>
        <p:spPr>
          <a:xfrm>
            <a:off x="786170" y="5852533"/>
            <a:ext cx="10513763" cy="400949"/>
          </a:xfrm>
          <a:prstGeom prst="rect">
            <a:avLst/>
          </a:prstGeom>
        </p:spPr>
        <p:txBody>
          <a:bodyPr vert="horz" lIns="0" tIns="45720" rIns="0" bIns="45720" rtlCol="0">
            <a:normAutofit fontScale="92500"/>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600" kern="1200">
                <a:solidFill>
                  <a:schemeClr val="tx1">
                    <a:lumMod val="75000"/>
                    <a:lumOff val="25000"/>
                  </a:schemeClr>
                </a:solidFill>
                <a:latin typeface="Roboto" panose="02000000000000000000" pitchFamily="2" charset="0"/>
                <a:ea typeface="Roboto" panose="02000000000000000000" pitchFamily="2" charset="0"/>
                <a:cs typeface="+mn-cs"/>
              </a:defRPr>
            </a:lvl1pPr>
            <a:lvl2pPr marL="48691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600" kern="1200">
                <a:solidFill>
                  <a:schemeClr val="tx1">
                    <a:lumMod val="75000"/>
                    <a:lumOff val="25000"/>
                  </a:schemeClr>
                </a:solidFill>
                <a:latin typeface="Roboto" panose="02000000000000000000" pitchFamily="2" charset="0"/>
                <a:ea typeface="Roboto" panose="02000000000000000000" pitchFamily="2" charset="0"/>
                <a:cs typeface="+mn-cs"/>
              </a:defRPr>
            </a:lvl2pPr>
            <a:lvl3pPr marL="66979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400" kern="1200">
                <a:solidFill>
                  <a:schemeClr val="tx1">
                    <a:lumMod val="75000"/>
                    <a:lumOff val="25000"/>
                  </a:schemeClr>
                </a:solidFill>
                <a:latin typeface="Roboto" panose="02000000000000000000" pitchFamily="2" charset="0"/>
                <a:ea typeface="Roboto" panose="02000000000000000000" pitchFamily="2" charset="0"/>
                <a:cs typeface="+mn-cs"/>
              </a:defRPr>
            </a:lvl3pPr>
            <a:lvl4pPr marL="91440" marR="0" indent="0" algn="l" defTabSz="914400" rtl="0" eaLnBrk="1" fontAlgn="auto" latinLnBrk="0" hangingPunct="1">
              <a:lnSpc>
                <a:spcPct val="90000"/>
              </a:lnSpc>
              <a:spcBef>
                <a:spcPts val="1200"/>
              </a:spcBef>
              <a:spcAft>
                <a:spcPts val="200"/>
              </a:spcAft>
              <a:buClr>
                <a:srgbClr val="EB8B30"/>
              </a:buClr>
              <a:buSzPct val="100000"/>
              <a:buFont typeface="Arial" panose="020B0604020202020204" pitchFamily="34" charset="0"/>
              <a:buNone/>
              <a:tabLst/>
              <a:defRPr sz="2000" b="1" i="0" kern="1200">
                <a:solidFill>
                  <a:srgbClr val="074356"/>
                </a:solidFill>
                <a:latin typeface="Roboto" panose="02000000000000000000" pitchFamily="2" charset="0"/>
                <a:ea typeface="Roboto" panose="02000000000000000000" pitchFamily="2" charset="0"/>
                <a:cs typeface="+mn-cs"/>
              </a:defRPr>
            </a:lvl4pPr>
            <a:lvl5pPr marL="91440" marR="0" indent="0" algn="l" defTabSz="914400" rtl="0" eaLnBrk="1" fontAlgn="auto" latinLnBrk="0" hangingPunct="1">
              <a:lnSpc>
                <a:spcPct val="90000"/>
              </a:lnSpc>
              <a:spcBef>
                <a:spcPts val="300"/>
              </a:spcBef>
              <a:spcAft>
                <a:spcPts val="400"/>
              </a:spcAft>
              <a:buClr>
                <a:srgbClr val="EB8B30"/>
              </a:buClr>
              <a:buSzPct val="100000"/>
              <a:buFont typeface="Arial" panose="020B0604020202020204" pitchFamily="34" charset="0"/>
              <a:buNone/>
              <a:tabLst/>
              <a:defRPr sz="1400" b="1" i="0" kern="1200">
                <a:solidFill>
                  <a:srgbClr val="F7931D"/>
                </a:solidFill>
                <a:latin typeface="Antonio" panose="02000503000000000000" pitchFamily="2" charset="77"/>
                <a:ea typeface="Roboto" panose="02000000000000000000" pitchFamily="2" charset="0"/>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Clr>
                <a:srgbClr val="EB8A2F"/>
              </a:buClr>
              <a:buFont typeface="Calibri" panose="020F0502020204030204" pitchFamily="34" charset="0"/>
              <a:buNone/>
            </a:pPr>
            <a:r>
              <a:rPr lang="en-US" b="1" i="1" dirty="0">
                <a:solidFill>
                  <a:schemeClr val="tx2"/>
                </a:solidFill>
              </a:rPr>
              <a:t>We will return to this example later in the presentation, to discuss updating the forecast and what happens when you win!</a:t>
            </a:r>
          </a:p>
        </p:txBody>
      </p:sp>
      <p:pic>
        <p:nvPicPr>
          <p:cNvPr id="28" name="Graphic 27" descr="Factory outline">
            <a:extLst>
              <a:ext uri="{FF2B5EF4-FFF2-40B4-BE49-F238E27FC236}">
                <a16:creationId xmlns:a16="http://schemas.microsoft.com/office/drawing/2014/main" id="{7A7CFBE1-775E-43F2-B6B3-152A6A4E783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076582" y="127717"/>
            <a:ext cx="796208" cy="796208"/>
          </a:xfrm>
          <a:prstGeom prst="rect">
            <a:avLst/>
          </a:prstGeom>
        </p:spPr>
      </p:pic>
    </p:spTree>
    <p:extLst>
      <p:ext uri="{BB962C8B-B14F-4D97-AF65-F5344CB8AC3E}">
        <p14:creationId xmlns:p14="http://schemas.microsoft.com/office/powerpoint/2010/main" val="4918364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7FE162-D099-272D-101B-EBD98D1900CF}"/>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5E678A62-3B4D-3B13-1533-3D219422742F}"/>
              </a:ext>
            </a:extLst>
          </p:cNvPr>
          <p:cNvSpPr>
            <a:spLocks noGrp="1"/>
          </p:cNvSpPr>
          <p:nvPr>
            <p:ph type="title"/>
          </p:nvPr>
        </p:nvSpPr>
        <p:spPr/>
        <p:txBody>
          <a:bodyPr/>
          <a:lstStyle/>
          <a:p>
            <a:r>
              <a:rPr lang="en-US" dirty="0"/>
              <a:t>The Process Matters</a:t>
            </a:r>
          </a:p>
        </p:txBody>
      </p:sp>
      <p:sp>
        <p:nvSpPr>
          <p:cNvPr id="4" name="Slide Number Placeholder 3">
            <a:extLst>
              <a:ext uri="{FF2B5EF4-FFF2-40B4-BE49-F238E27FC236}">
                <a16:creationId xmlns:a16="http://schemas.microsoft.com/office/drawing/2014/main" id="{4D89C414-500D-09D3-5EBE-E7C86F993D98}"/>
              </a:ext>
            </a:extLst>
          </p:cNvPr>
          <p:cNvSpPr>
            <a:spLocks noGrp="1"/>
          </p:cNvSpPr>
          <p:nvPr>
            <p:ph type="sldNum" sz="quarter" idx="12"/>
          </p:nvPr>
        </p:nvSpPr>
        <p:spPr/>
        <p:txBody>
          <a:bodyPr/>
          <a:lstStyle/>
          <a:p>
            <a:fld id="{B66A45A0-4AD1-4694-A07F-B3BA13B983E2}" type="slidenum">
              <a:rPr lang="en-US" smtClean="0"/>
              <a:t>24</a:t>
            </a:fld>
            <a:endParaRPr lang="en-US" dirty="0"/>
          </a:p>
        </p:txBody>
      </p:sp>
      <p:pic>
        <p:nvPicPr>
          <p:cNvPr id="2" name="Graphic 1" descr="Factory outline">
            <a:extLst>
              <a:ext uri="{FF2B5EF4-FFF2-40B4-BE49-F238E27FC236}">
                <a16:creationId xmlns:a16="http://schemas.microsoft.com/office/drawing/2014/main" id="{E920C63A-1B0F-C59C-C85E-5ADD7D1B87F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94461" y="111612"/>
            <a:ext cx="796208" cy="796208"/>
          </a:xfrm>
          <a:prstGeom prst="rect">
            <a:avLst/>
          </a:prstGeom>
        </p:spPr>
      </p:pic>
      <p:pic>
        <p:nvPicPr>
          <p:cNvPr id="10" name="Graphic 9" descr="Reflection outline">
            <a:extLst>
              <a:ext uri="{FF2B5EF4-FFF2-40B4-BE49-F238E27FC236}">
                <a16:creationId xmlns:a16="http://schemas.microsoft.com/office/drawing/2014/main" id="{7EF3AA33-ED9A-2187-5610-758F649FEB9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17558" y="1794957"/>
            <a:ext cx="1751586" cy="1751586"/>
          </a:xfrm>
          <a:prstGeom prst="rect">
            <a:avLst/>
          </a:prstGeom>
        </p:spPr>
      </p:pic>
      <p:pic>
        <p:nvPicPr>
          <p:cNvPr id="11" name="Graphic 10" descr="Blueprint outline">
            <a:extLst>
              <a:ext uri="{FF2B5EF4-FFF2-40B4-BE49-F238E27FC236}">
                <a16:creationId xmlns:a16="http://schemas.microsoft.com/office/drawing/2014/main" id="{3D9D7945-0B94-6B8C-5C73-0496C0D54D4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75958" y="1794957"/>
            <a:ext cx="1751586" cy="1751586"/>
          </a:xfrm>
          <a:prstGeom prst="rect">
            <a:avLst/>
          </a:prstGeom>
        </p:spPr>
      </p:pic>
      <p:pic>
        <p:nvPicPr>
          <p:cNvPr id="12" name="Graphic 11" descr="Transfer outline">
            <a:extLst>
              <a:ext uri="{FF2B5EF4-FFF2-40B4-BE49-F238E27FC236}">
                <a16:creationId xmlns:a16="http://schemas.microsoft.com/office/drawing/2014/main" id="{8B82A702-783F-85A4-BBCC-8828E63E3B9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596867" y="1794957"/>
            <a:ext cx="1751586" cy="1751586"/>
          </a:xfrm>
          <a:prstGeom prst="rect">
            <a:avLst/>
          </a:prstGeom>
        </p:spPr>
      </p:pic>
      <p:pic>
        <p:nvPicPr>
          <p:cNvPr id="13" name="Graphic 12" descr="Aspiration outline">
            <a:extLst>
              <a:ext uri="{FF2B5EF4-FFF2-40B4-BE49-F238E27FC236}">
                <a16:creationId xmlns:a16="http://schemas.microsoft.com/office/drawing/2014/main" id="{91160D10-E952-DC23-59FA-A67433E1210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238467" y="1794957"/>
            <a:ext cx="1751586" cy="1751586"/>
          </a:xfrm>
          <a:prstGeom prst="rect">
            <a:avLst/>
          </a:prstGeom>
        </p:spPr>
      </p:pic>
      <p:sp>
        <p:nvSpPr>
          <p:cNvPr id="14" name="Text Placeholder 5">
            <a:extLst>
              <a:ext uri="{FF2B5EF4-FFF2-40B4-BE49-F238E27FC236}">
                <a16:creationId xmlns:a16="http://schemas.microsoft.com/office/drawing/2014/main" id="{F75FF27C-67C3-AD28-020C-12F68F9726EF}"/>
              </a:ext>
            </a:extLst>
          </p:cNvPr>
          <p:cNvSpPr txBox="1">
            <a:spLocks/>
          </p:cNvSpPr>
          <p:nvPr/>
        </p:nvSpPr>
        <p:spPr>
          <a:xfrm>
            <a:off x="1034075" y="3905542"/>
            <a:ext cx="2441448" cy="415498"/>
          </a:xfrm>
          <a:prstGeom prst="rect">
            <a:avLst/>
          </a:prstGeom>
          <a:solidFill>
            <a:srgbClr val="EB8B30"/>
          </a:solidFill>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600" kern="1200">
                <a:solidFill>
                  <a:schemeClr val="tx1">
                    <a:lumMod val="75000"/>
                    <a:lumOff val="25000"/>
                  </a:schemeClr>
                </a:solidFill>
                <a:latin typeface="Roboto" panose="02000000000000000000" pitchFamily="2" charset="0"/>
                <a:ea typeface="Roboto" panose="02000000000000000000" pitchFamily="2" charset="0"/>
                <a:cs typeface="+mn-cs"/>
              </a:defRPr>
            </a:lvl1pPr>
            <a:lvl2pPr marL="48691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600" kern="1200">
                <a:solidFill>
                  <a:schemeClr val="tx1">
                    <a:lumMod val="75000"/>
                    <a:lumOff val="25000"/>
                  </a:schemeClr>
                </a:solidFill>
                <a:latin typeface="Roboto" panose="02000000000000000000" pitchFamily="2" charset="0"/>
                <a:ea typeface="Roboto" panose="02000000000000000000" pitchFamily="2" charset="0"/>
                <a:cs typeface="+mn-cs"/>
              </a:defRPr>
            </a:lvl2pPr>
            <a:lvl3pPr marL="66979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400" kern="1200">
                <a:solidFill>
                  <a:schemeClr val="tx1">
                    <a:lumMod val="75000"/>
                    <a:lumOff val="25000"/>
                  </a:schemeClr>
                </a:solidFill>
                <a:latin typeface="Roboto" panose="02000000000000000000" pitchFamily="2" charset="0"/>
                <a:ea typeface="Roboto" panose="02000000000000000000" pitchFamily="2" charset="0"/>
                <a:cs typeface="+mn-cs"/>
              </a:defRPr>
            </a:lvl3pPr>
            <a:lvl4pPr marL="91440" marR="0" indent="0" algn="l" defTabSz="914400" rtl="0" eaLnBrk="1" fontAlgn="auto" latinLnBrk="0" hangingPunct="1">
              <a:lnSpc>
                <a:spcPct val="90000"/>
              </a:lnSpc>
              <a:spcBef>
                <a:spcPts val="1200"/>
              </a:spcBef>
              <a:spcAft>
                <a:spcPts val="0"/>
              </a:spcAft>
              <a:buClr>
                <a:srgbClr val="EB8B30"/>
              </a:buClr>
              <a:buSzPct val="100000"/>
              <a:buFont typeface="Arial" panose="020B0604020202020204" pitchFamily="34" charset="0"/>
              <a:buNone/>
              <a:tabLst/>
              <a:defRPr sz="2000" b="1" i="0" kern="1200">
                <a:solidFill>
                  <a:srgbClr val="074356"/>
                </a:solidFill>
                <a:latin typeface="Roboto" panose="02000000000000000000" pitchFamily="2" charset="0"/>
                <a:ea typeface="Roboto" panose="02000000000000000000" pitchFamily="2" charset="0"/>
                <a:cs typeface="+mn-cs"/>
              </a:defRPr>
            </a:lvl4pPr>
            <a:lvl5pPr marL="91440" marR="0" indent="0" algn="l" defTabSz="914400" rtl="0" eaLnBrk="1" fontAlgn="auto" latinLnBrk="0" hangingPunct="1">
              <a:lnSpc>
                <a:spcPct val="90000"/>
              </a:lnSpc>
              <a:spcBef>
                <a:spcPts val="300"/>
              </a:spcBef>
              <a:spcAft>
                <a:spcPts val="400"/>
              </a:spcAft>
              <a:buClr>
                <a:srgbClr val="EB8B30"/>
              </a:buClr>
              <a:buSzPct val="100000"/>
              <a:buFont typeface="Arial" panose="020B0604020202020204" pitchFamily="34" charset="0"/>
              <a:buNone/>
              <a:tabLst/>
              <a:defRPr sz="1400" b="1" i="0" kern="1200">
                <a:solidFill>
                  <a:srgbClr val="F7931D"/>
                </a:solidFill>
                <a:latin typeface="Antonio" panose="02000503000000000000" pitchFamily="2" charset="77"/>
                <a:ea typeface="Roboto" panose="02000000000000000000" pitchFamily="2" charset="0"/>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solidFill>
                  <a:schemeClr val="bg1"/>
                </a:solidFill>
              </a:rPr>
              <a:t>Planning / Strategy</a:t>
            </a:r>
          </a:p>
        </p:txBody>
      </p:sp>
      <p:sp>
        <p:nvSpPr>
          <p:cNvPr id="15" name="Text Placeholder 6">
            <a:extLst>
              <a:ext uri="{FF2B5EF4-FFF2-40B4-BE49-F238E27FC236}">
                <a16:creationId xmlns:a16="http://schemas.microsoft.com/office/drawing/2014/main" id="{A56D5453-B542-74C5-261D-0A912C750972}"/>
              </a:ext>
            </a:extLst>
          </p:cNvPr>
          <p:cNvSpPr txBox="1">
            <a:spLocks/>
          </p:cNvSpPr>
          <p:nvPr/>
        </p:nvSpPr>
        <p:spPr>
          <a:xfrm>
            <a:off x="3674659" y="3905542"/>
            <a:ext cx="2441448" cy="415498"/>
          </a:xfrm>
          <a:prstGeom prst="rect">
            <a:avLst/>
          </a:prstGeom>
          <a:solidFill>
            <a:srgbClr val="074356"/>
          </a:solidFill>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600" kern="1200">
                <a:solidFill>
                  <a:schemeClr val="tx1">
                    <a:lumMod val="75000"/>
                    <a:lumOff val="25000"/>
                  </a:schemeClr>
                </a:solidFill>
                <a:latin typeface="Roboto" panose="02000000000000000000" pitchFamily="2" charset="0"/>
                <a:ea typeface="Roboto" panose="02000000000000000000" pitchFamily="2" charset="0"/>
                <a:cs typeface="+mn-cs"/>
              </a:defRPr>
            </a:lvl1pPr>
            <a:lvl2pPr marL="48691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600" kern="1200">
                <a:solidFill>
                  <a:schemeClr val="tx1">
                    <a:lumMod val="75000"/>
                    <a:lumOff val="25000"/>
                  </a:schemeClr>
                </a:solidFill>
                <a:latin typeface="Roboto" panose="02000000000000000000" pitchFamily="2" charset="0"/>
                <a:ea typeface="Roboto" panose="02000000000000000000" pitchFamily="2" charset="0"/>
                <a:cs typeface="+mn-cs"/>
              </a:defRPr>
            </a:lvl2pPr>
            <a:lvl3pPr marL="66979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400" kern="1200">
                <a:solidFill>
                  <a:schemeClr val="tx1">
                    <a:lumMod val="75000"/>
                    <a:lumOff val="25000"/>
                  </a:schemeClr>
                </a:solidFill>
                <a:latin typeface="Roboto" panose="02000000000000000000" pitchFamily="2" charset="0"/>
                <a:ea typeface="Roboto" panose="02000000000000000000" pitchFamily="2" charset="0"/>
                <a:cs typeface="+mn-cs"/>
              </a:defRPr>
            </a:lvl3pPr>
            <a:lvl4pPr marL="91440" marR="0" indent="0" algn="l" defTabSz="914400" rtl="0" eaLnBrk="1" fontAlgn="auto" latinLnBrk="0" hangingPunct="1">
              <a:lnSpc>
                <a:spcPct val="90000"/>
              </a:lnSpc>
              <a:spcBef>
                <a:spcPts val="1200"/>
              </a:spcBef>
              <a:spcAft>
                <a:spcPts val="0"/>
              </a:spcAft>
              <a:buClr>
                <a:srgbClr val="EB8B30"/>
              </a:buClr>
              <a:buSzPct val="100000"/>
              <a:buFont typeface="Arial" panose="020B0604020202020204" pitchFamily="34" charset="0"/>
              <a:buNone/>
              <a:tabLst/>
              <a:defRPr sz="2000" b="1" i="0" kern="1200">
                <a:solidFill>
                  <a:srgbClr val="074356"/>
                </a:solidFill>
                <a:latin typeface="Roboto" panose="02000000000000000000" pitchFamily="2" charset="0"/>
                <a:ea typeface="Roboto" panose="02000000000000000000" pitchFamily="2" charset="0"/>
                <a:cs typeface="+mn-cs"/>
              </a:defRPr>
            </a:lvl4pPr>
            <a:lvl5pPr marL="91440" marR="0" indent="0" algn="l" defTabSz="914400" rtl="0" eaLnBrk="1" fontAlgn="auto" latinLnBrk="0" hangingPunct="1">
              <a:lnSpc>
                <a:spcPct val="90000"/>
              </a:lnSpc>
              <a:spcBef>
                <a:spcPts val="300"/>
              </a:spcBef>
              <a:spcAft>
                <a:spcPts val="400"/>
              </a:spcAft>
              <a:buClr>
                <a:srgbClr val="EB8B30"/>
              </a:buClr>
              <a:buSzPct val="100000"/>
              <a:buFont typeface="Arial" panose="020B0604020202020204" pitchFamily="34" charset="0"/>
              <a:buNone/>
              <a:tabLst/>
              <a:defRPr sz="1400" b="1" i="0" kern="1200">
                <a:solidFill>
                  <a:srgbClr val="F7931D"/>
                </a:solidFill>
                <a:latin typeface="Antonio" panose="02000503000000000000" pitchFamily="2" charset="77"/>
                <a:ea typeface="Roboto" panose="02000000000000000000" pitchFamily="2" charset="0"/>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solidFill>
                  <a:schemeClr val="bg1"/>
                </a:solidFill>
              </a:rPr>
              <a:t>As-Is Assessment</a:t>
            </a:r>
          </a:p>
        </p:txBody>
      </p:sp>
      <p:sp>
        <p:nvSpPr>
          <p:cNvPr id="16" name="Text Placeholder 7">
            <a:extLst>
              <a:ext uri="{FF2B5EF4-FFF2-40B4-BE49-F238E27FC236}">
                <a16:creationId xmlns:a16="http://schemas.microsoft.com/office/drawing/2014/main" id="{D09695D7-00EB-ADE2-934A-8575E7E2A48D}"/>
              </a:ext>
            </a:extLst>
          </p:cNvPr>
          <p:cNvSpPr txBox="1">
            <a:spLocks/>
          </p:cNvSpPr>
          <p:nvPr/>
        </p:nvSpPr>
        <p:spPr>
          <a:xfrm>
            <a:off x="6315243" y="3905542"/>
            <a:ext cx="2441448" cy="415498"/>
          </a:xfrm>
          <a:prstGeom prst="rect">
            <a:avLst/>
          </a:prstGeom>
          <a:solidFill>
            <a:srgbClr val="7CB4C1"/>
          </a:solidFill>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600" kern="1200">
                <a:solidFill>
                  <a:schemeClr val="tx1">
                    <a:lumMod val="75000"/>
                    <a:lumOff val="25000"/>
                  </a:schemeClr>
                </a:solidFill>
                <a:latin typeface="Roboto" panose="02000000000000000000" pitchFamily="2" charset="0"/>
                <a:ea typeface="Roboto" panose="02000000000000000000" pitchFamily="2" charset="0"/>
                <a:cs typeface="+mn-cs"/>
              </a:defRPr>
            </a:lvl1pPr>
            <a:lvl2pPr marL="48691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600" kern="1200">
                <a:solidFill>
                  <a:schemeClr val="tx1">
                    <a:lumMod val="75000"/>
                    <a:lumOff val="25000"/>
                  </a:schemeClr>
                </a:solidFill>
                <a:latin typeface="Roboto" panose="02000000000000000000" pitchFamily="2" charset="0"/>
                <a:ea typeface="Roboto" panose="02000000000000000000" pitchFamily="2" charset="0"/>
                <a:cs typeface="+mn-cs"/>
              </a:defRPr>
            </a:lvl2pPr>
            <a:lvl3pPr marL="66979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400" kern="1200">
                <a:solidFill>
                  <a:schemeClr val="tx1">
                    <a:lumMod val="75000"/>
                    <a:lumOff val="25000"/>
                  </a:schemeClr>
                </a:solidFill>
                <a:latin typeface="Roboto" panose="02000000000000000000" pitchFamily="2" charset="0"/>
                <a:ea typeface="Roboto" panose="02000000000000000000" pitchFamily="2" charset="0"/>
                <a:cs typeface="+mn-cs"/>
              </a:defRPr>
            </a:lvl3pPr>
            <a:lvl4pPr marL="91440" marR="0" indent="0" algn="l" defTabSz="914400" rtl="0" eaLnBrk="1" fontAlgn="auto" latinLnBrk="0" hangingPunct="1">
              <a:lnSpc>
                <a:spcPct val="90000"/>
              </a:lnSpc>
              <a:spcBef>
                <a:spcPts val="1200"/>
              </a:spcBef>
              <a:spcAft>
                <a:spcPts val="0"/>
              </a:spcAft>
              <a:buClr>
                <a:srgbClr val="EB8B30"/>
              </a:buClr>
              <a:buSzPct val="100000"/>
              <a:buFont typeface="Arial" panose="020B0604020202020204" pitchFamily="34" charset="0"/>
              <a:buNone/>
              <a:tabLst/>
              <a:defRPr sz="2000" b="1" i="0" kern="1200">
                <a:solidFill>
                  <a:srgbClr val="074356"/>
                </a:solidFill>
                <a:latin typeface="Roboto" panose="02000000000000000000" pitchFamily="2" charset="0"/>
                <a:ea typeface="Roboto" panose="02000000000000000000" pitchFamily="2" charset="0"/>
                <a:cs typeface="+mn-cs"/>
              </a:defRPr>
            </a:lvl4pPr>
            <a:lvl5pPr marL="91440" marR="0" indent="0" algn="l" defTabSz="914400" rtl="0" eaLnBrk="1" fontAlgn="auto" latinLnBrk="0" hangingPunct="1">
              <a:lnSpc>
                <a:spcPct val="90000"/>
              </a:lnSpc>
              <a:spcBef>
                <a:spcPts val="300"/>
              </a:spcBef>
              <a:spcAft>
                <a:spcPts val="400"/>
              </a:spcAft>
              <a:buClr>
                <a:srgbClr val="EB8B30"/>
              </a:buClr>
              <a:buSzPct val="100000"/>
              <a:buFont typeface="Arial" panose="020B0604020202020204" pitchFamily="34" charset="0"/>
              <a:buNone/>
              <a:tabLst/>
              <a:defRPr sz="1400" b="1" i="0" kern="1200">
                <a:solidFill>
                  <a:srgbClr val="F7931D"/>
                </a:solidFill>
                <a:latin typeface="Antonio" panose="02000503000000000000" pitchFamily="2" charset="77"/>
                <a:ea typeface="Roboto" panose="02000000000000000000" pitchFamily="2" charset="0"/>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solidFill>
                  <a:schemeClr val="bg1"/>
                </a:solidFill>
              </a:rPr>
              <a:t>Change Assessment</a:t>
            </a:r>
          </a:p>
        </p:txBody>
      </p:sp>
      <p:sp>
        <p:nvSpPr>
          <p:cNvPr id="17" name="Text Placeholder 8">
            <a:extLst>
              <a:ext uri="{FF2B5EF4-FFF2-40B4-BE49-F238E27FC236}">
                <a16:creationId xmlns:a16="http://schemas.microsoft.com/office/drawing/2014/main" id="{D4BCED81-A5BC-68AE-95D1-D96DA7DAB464}"/>
              </a:ext>
            </a:extLst>
          </p:cNvPr>
          <p:cNvSpPr txBox="1">
            <a:spLocks/>
          </p:cNvSpPr>
          <p:nvPr/>
        </p:nvSpPr>
        <p:spPr>
          <a:xfrm>
            <a:off x="8955827" y="3905542"/>
            <a:ext cx="2441448" cy="415498"/>
          </a:xfrm>
          <a:prstGeom prst="rect">
            <a:avLst/>
          </a:prstGeom>
          <a:solidFill>
            <a:srgbClr val="D8E7EB"/>
          </a:solidFill>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600" kern="1200">
                <a:solidFill>
                  <a:schemeClr val="tx1">
                    <a:lumMod val="75000"/>
                    <a:lumOff val="25000"/>
                  </a:schemeClr>
                </a:solidFill>
                <a:latin typeface="Roboto" panose="02000000000000000000" pitchFamily="2" charset="0"/>
                <a:ea typeface="Roboto" panose="02000000000000000000" pitchFamily="2" charset="0"/>
                <a:cs typeface="+mn-cs"/>
              </a:defRPr>
            </a:lvl1pPr>
            <a:lvl2pPr marL="48691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600" kern="1200">
                <a:solidFill>
                  <a:schemeClr val="tx1">
                    <a:lumMod val="75000"/>
                    <a:lumOff val="25000"/>
                  </a:schemeClr>
                </a:solidFill>
                <a:latin typeface="Roboto" panose="02000000000000000000" pitchFamily="2" charset="0"/>
                <a:ea typeface="Roboto" panose="02000000000000000000" pitchFamily="2" charset="0"/>
                <a:cs typeface="+mn-cs"/>
              </a:defRPr>
            </a:lvl2pPr>
            <a:lvl3pPr marL="66979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400" kern="1200">
                <a:solidFill>
                  <a:schemeClr val="tx1">
                    <a:lumMod val="75000"/>
                    <a:lumOff val="25000"/>
                  </a:schemeClr>
                </a:solidFill>
                <a:latin typeface="Roboto" panose="02000000000000000000" pitchFamily="2" charset="0"/>
                <a:ea typeface="Roboto" panose="02000000000000000000" pitchFamily="2" charset="0"/>
                <a:cs typeface="+mn-cs"/>
              </a:defRPr>
            </a:lvl3pPr>
            <a:lvl4pPr marL="91440" marR="0" indent="0" algn="l" defTabSz="914400" rtl="0" eaLnBrk="1" fontAlgn="auto" latinLnBrk="0" hangingPunct="1">
              <a:lnSpc>
                <a:spcPct val="90000"/>
              </a:lnSpc>
              <a:spcBef>
                <a:spcPts val="1200"/>
              </a:spcBef>
              <a:spcAft>
                <a:spcPts val="0"/>
              </a:spcAft>
              <a:buClr>
                <a:srgbClr val="EB8B30"/>
              </a:buClr>
              <a:buSzPct val="100000"/>
              <a:buFont typeface="Arial" panose="020B0604020202020204" pitchFamily="34" charset="0"/>
              <a:buNone/>
              <a:tabLst/>
              <a:defRPr sz="2000" b="1" i="0" kern="1200">
                <a:solidFill>
                  <a:srgbClr val="074356"/>
                </a:solidFill>
                <a:latin typeface="Roboto" panose="02000000000000000000" pitchFamily="2" charset="0"/>
                <a:ea typeface="Roboto" panose="02000000000000000000" pitchFamily="2" charset="0"/>
                <a:cs typeface="+mn-cs"/>
              </a:defRPr>
            </a:lvl4pPr>
            <a:lvl5pPr marL="91440" marR="0" indent="0" algn="l" defTabSz="914400" rtl="0" eaLnBrk="1" fontAlgn="auto" latinLnBrk="0" hangingPunct="1">
              <a:lnSpc>
                <a:spcPct val="90000"/>
              </a:lnSpc>
              <a:spcBef>
                <a:spcPts val="300"/>
              </a:spcBef>
              <a:spcAft>
                <a:spcPts val="400"/>
              </a:spcAft>
              <a:buClr>
                <a:srgbClr val="EB8B30"/>
              </a:buClr>
              <a:buSzPct val="100000"/>
              <a:buFont typeface="Arial" panose="020B0604020202020204" pitchFamily="34" charset="0"/>
              <a:buNone/>
              <a:tabLst/>
              <a:defRPr sz="1400" b="1" i="0" kern="1200">
                <a:solidFill>
                  <a:srgbClr val="F7931D"/>
                </a:solidFill>
                <a:latin typeface="Antonio" panose="02000503000000000000" pitchFamily="2" charset="77"/>
                <a:ea typeface="Roboto" panose="02000000000000000000" pitchFamily="2" charset="0"/>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solidFill>
                  <a:schemeClr val="tx1"/>
                </a:solidFill>
              </a:rPr>
              <a:t>Document Future State</a:t>
            </a:r>
          </a:p>
        </p:txBody>
      </p:sp>
      <p:sp>
        <p:nvSpPr>
          <p:cNvPr id="18" name="Content Placeholder 10">
            <a:extLst>
              <a:ext uri="{FF2B5EF4-FFF2-40B4-BE49-F238E27FC236}">
                <a16:creationId xmlns:a16="http://schemas.microsoft.com/office/drawing/2014/main" id="{02FA6EE2-4202-93AD-F80D-02A0F098471F}"/>
              </a:ext>
            </a:extLst>
          </p:cNvPr>
          <p:cNvSpPr txBox="1">
            <a:spLocks/>
          </p:cNvSpPr>
          <p:nvPr/>
        </p:nvSpPr>
        <p:spPr>
          <a:xfrm>
            <a:off x="1032043" y="4442791"/>
            <a:ext cx="2441448" cy="1722369"/>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600" kern="1200">
                <a:solidFill>
                  <a:schemeClr val="tx1">
                    <a:lumMod val="75000"/>
                    <a:lumOff val="25000"/>
                  </a:schemeClr>
                </a:solidFill>
                <a:latin typeface="Roboto" panose="02000000000000000000" pitchFamily="2" charset="0"/>
                <a:ea typeface="Roboto" panose="02000000000000000000" pitchFamily="2" charset="0"/>
                <a:cs typeface="+mn-cs"/>
              </a:defRPr>
            </a:lvl1pPr>
            <a:lvl2pPr marL="48691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600" kern="1200">
                <a:solidFill>
                  <a:schemeClr val="tx1">
                    <a:lumMod val="75000"/>
                    <a:lumOff val="25000"/>
                  </a:schemeClr>
                </a:solidFill>
                <a:latin typeface="Roboto" panose="02000000000000000000" pitchFamily="2" charset="0"/>
                <a:ea typeface="Roboto" panose="02000000000000000000" pitchFamily="2" charset="0"/>
                <a:cs typeface="+mn-cs"/>
              </a:defRPr>
            </a:lvl2pPr>
            <a:lvl3pPr marL="66979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400" kern="1200">
                <a:solidFill>
                  <a:schemeClr val="tx1">
                    <a:lumMod val="75000"/>
                    <a:lumOff val="25000"/>
                  </a:schemeClr>
                </a:solidFill>
                <a:latin typeface="Roboto" panose="02000000000000000000" pitchFamily="2" charset="0"/>
                <a:ea typeface="Roboto" panose="02000000000000000000" pitchFamily="2" charset="0"/>
                <a:cs typeface="+mn-cs"/>
              </a:defRPr>
            </a:lvl3pPr>
            <a:lvl4pPr marL="91440" marR="0" indent="0" algn="l" defTabSz="914400" rtl="0" eaLnBrk="1" fontAlgn="auto" latinLnBrk="0" hangingPunct="1">
              <a:lnSpc>
                <a:spcPct val="90000"/>
              </a:lnSpc>
              <a:spcBef>
                <a:spcPts val="1200"/>
              </a:spcBef>
              <a:spcAft>
                <a:spcPts val="0"/>
              </a:spcAft>
              <a:buClr>
                <a:srgbClr val="EB8B30"/>
              </a:buClr>
              <a:buSzPct val="100000"/>
              <a:buFont typeface="Arial" panose="020B0604020202020204" pitchFamily="34" charset="0"/>
              <a:buNone/>
              <a:tabLst/>
              <a:defRPr sz="2000" b="1" i="0" kern="1200">
                <a:solidFill>
                  <a:srgbClr val="074356"/>
                </a:solidFill>
                <a:latin typeface="Roboto" panose="02000000000000000000" pitchFamily="2" charset="0"/>
                <a:ea typeface="Roboto" panose="02000000000000000000" pitchFamily="2" charset="0"/>
                <a:cs typeface="+mn-cs"/>
              </a:defRPr>
            </a:lvl4pPr>
            <a:lvl5pPr marL="91440" marR="0" indent="0" algn="l" defTabSz="914400" rtl="0" eaLnBrk="1" fontAlgn="auto" latinLnBrk="0" hangingPunct="1">
              <a:lnSpc>
                <a:spcPct val="90000"/>
              </a:lnSpc>
              <a:spcBef>
                <a:spcPts val="300"/>
              </a:spcBef>
              <a:spcAft>
                <a:spcPts val="400"/>
              </a:spcAft>
              <a:buClr>
                <a:srgbClr val="EB8B30"/>
              </a:buClr>
              <a:buSzPct val="100000"/>
              <a:buFont typeface="Arial" panose="020B0604020202020204" pitchFamily="34" charset="0"/>
              <a:buNone/>
              <a:tabLst/>
              <a:defRPr sz="1400" b="1" i="0" kern="1200">
                <a:solidFill>
                  <a:srgbClr val="F7931D"/>
                </a:solidFill>
                <a:latin typeface="Antonio" panose="02000503000000000000" pitchFamily="2" charset="77"/>
                <a:ea typeface="Roboto" panose="02000000000000000000" pitchFamily="2" charset="0"/>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i="1" dirty="0"/>
              <a:t>What do we want to look like?</a:t>
            </a:r>
          </a:p>
        </p:txBody>
      </p:sp>
      <p:sp>
        <p:nvSpPr>
          <p:cNvPr id="19" name="Content Placeholder 11">
            <a:extLst>
              <a:ext uri="{FF2B5EF4-FFF2-40B4-BE49-F238E27FC236}">
                <a16:creationId xmlns:a16="http://schemas.microsoft.com/office/drawing/2014/main" id="{75A1EFA8-C5A7-401B-7E36-EF4EFDA91EDA}"/>
              </a:ext>
            </a:extLst>
          </p:cNvPr>
          <p:cNvSpPr txBox="1">
            <a:spLocks/>
          </p:cNvSpPr>
          <p:nvPr/>
        </p:nvSpPr>
        <p:spPr>
          <a:xfrm>
            <a:off x="3672627" y="4442791"/>
            <a:ext cx="2441448" cy="1722369"/>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600" kern="1200">
                <a:solidFill>
                  <a:schemeClr val="tx1">
                    <a:lumMod val="75000"/>
                    <a:lumOff val="25000"/>
                  </a:schemeClr>
                </a:solidFill>
                <a:latin typeface="Roboto" panose="02000000000000000000" pitchFamily="2" charset="0"/>
                <a:ea typeface="Roboto" panose="02000000000000000000" pitchFamily="2" charset="0"/>
                <a:cs typeface="+mn-cs"/>
              </a:defRPr>
            </a:lvl1pPr>
            <a:lvl2pPr marL="48691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600" kern="1200">
                <a:solidFill>
                  <a:schemeClr val="tx1">
                    <a:lumMod val="75000"/>
                    <a:lumOff val="25000"/>
                  </a:schemeClr>
                </a:solidFill>
                <a:latin typeface="Roboto" panose="02000000000000000000" pitchFamily="2" charset="0"/>
                <a:ea typeface="Roboto" panose="02000000000000000000" pitchFamily="2" charset="0"/>
                <a:cs typeface="+mn-cs"/>
              </a:defRPr>
            </a:lvl2pPr>
            <a:lvl3pPr marL="66979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400" kern="1200">
                <a:solidFill>
                  <a:schemeClr val="tx1">
                    <a:lumMod val="75000"/>
                    <a:lumOff val="25000"/>
                  </a:schemeClr>
                </a:solidFill>
                <a:latin typeface="Roboto" panose="02000000000000000000" pitchFamily="2" charset="0"/>
                <a:ea typeface="Roboto" panose="02000000000000000000" pitchFamily="2" charset="0"/>
                <a:cs typeface="+mn-cs"/>
              </a:defRPr>
            </a:lvl3pPr>
            <a:lvl4pPr marL="91440" marR="0" indent="0" algn="l" defTabSz="914400" rtl="0" eaLnBrk="1" fontAlgn="auto" latinLnBrk="0" hangingPunct="1">
              <a:lnSpc>
                <a:spcPct val="90000"/>
              </a:lnSpc>
              <a:spcBef>
                <a:spcPts val="1200"/>
              </a:spcBef>
              <a:spcAft>
                <a:spcPts val="0"/>
              </a:spcAft>
              <a:buClr>
                <a:srgbClr val="EB8B30"/>
              </a:buClr>
              <a:buSzPct val="100000"/>
              <a:buFont typeface="Arial" panose="020B0604020202020204" pitchFamily="34" charset="0"/>
              <a:buNone/>
              <a:tabLst/>
              <a:defRPr sz="2000" b="1" i="0" kern="1200">
                <a:solidFill>
                  <a:srgbClr val="074356"/>
                </a:solidFill>
                <a:latin typeface="Roboto" panose="02000000000000000000" pitchFamily="2" charset="0"/>
                <a:ea typeface="Roboto" panose="02000000000000000000" pitchFamily="2" charset="0"/>
                <a:cs typeface="+mn-cs"/>
              </a:defRPr>
            </a:lvl4pPr>
            <a:lvl5pPr marL="91440" marR="0" indent="0" algn="l" defTabSz="914400" rtl="0" eaLnBrk="1" fontAlgn="auto" latinLnBrk="0" hangingPunct="1">
              <a:lnSpc>
                <a:spcPct val="90000"/>
              </a:lnSpc>
              <a:spcBef>
                <a:spcPts val="300"/>
              </a:spcBef>
              <a:spcAft>
                <a:spcPts val="400"/>
              </a:spcAft>
              <a:buClr>
                <a:srgbClr val="EB8B30"/>
              </a:buClr>
              <a:buSzPct val="100000"/>
              <a:buFont typeface="Arial" panose="020B0604020202020204" pitchFamily="34" charset="0"/>
              <a:buNone/>
              <a:tabLst/>
              <a:defRPr sz="1400" b="1" i="0" kern="1200">
                <a:solidFill>
                  <a:srgbClr val="F7931D"/>
                </a:solidFill>
                <a:latin typeface="Antonio" panose="02000503000000000000" pitchFamily="2" charset="77"/>
                <a:ea typeface="Roboto" panose="02000000000000000000" pitchFamily="2" charset="0"/>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i="1" dirty="0"/>
              <a:t>What do we look like now?</a:t>
            </a:r>
          </a:p>
        </p:txBody>
      </p:sp>
      <p:sp>
        <p:nvSpPr>
          <p:cNvPr id="20" name="Content Placeholder 12">
            <a:extLst>
              <a:ext uri="{FF2B5EF4-FFF2-40B4-BE49-F238E27FC236}">
                <a16:creationId xmlns:a16="http://schemas.microsoft.com/office/drawing/2014/main" id="{F8E31AD0-C201-9221-26A2-87BF67CC5F88}"/>
              </a:ext>
            </a:extLst>
          </p:cNvPr>
          <p:cNvSpPr txBox="1">
            <a:spLocks/>
          </p:cNvSpPr>
          <p:nvPr/>
        </p:nvSpPr>
        <p:spPr>
          <a:xfrm>
            <a:off x="6315243" y="4442791"/>
            <a:ext cx="2441448" cy="1722369"/>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600" kern="1200">
                <a:solidFill>
                  <a:schemeClr val="tx1">
                    <a:lumMod val="75000"/>
                    <a:lumOff val="25000"/>
                  </a:schemeClr>
                </a:solidFill>
                <a:latin typeface="Roboto" panose="02000000000000000000" pitchFamily="2" charset="0"/>
                <a:ea typeface="Roboto" panose="02000000000000000000" pitchFamily="2" charset="0"/>
                <a:cs typeface="+mn-cs"/>
              </a:defRPr>
            </a:lvl1pPr>
            <a:lvl2pPr marL="48691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600" kern="1200">
                <a:solidFill>
                  <a:schemeClr val="tx1">
                    <a:lumMod val="75000"/>
                    <a:lumOff val="25000"/>
                  </a:schemeClr>
                </a:solidFill>
                <a:latin typeface="Roboto" panose="02000000000000000000" pitchFamily="2" charset="0"/>
                <a:ea typeface="Roboto" panose="02000000000000000000" pitchFamily="2" charset="0"/>
                <a:cs typeface="+mn-cs"/>
              </a:defRPr>
            </a:lvl2pPr>
            <a:lvl3pPr marL="66979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400" kern="1200">
                <a:solidFill>
                  <a:schemeClr val="tx1">
                    <a:lumMod val="75000"/>
                    <a:lumOff val="25000"/>
                  </a:schemeClr>
                </a:solidFill>
                <a:latin typeface="Roboto" panose="02000000000000000000" pitchFamily="2" charset="0"/>
                <a:ea typeface="Roboto" panose="02000000000000000000" pitchFamily="2" charset="0"/>
                <a:cs typeface="+mn-cs"/>
              </a:defRPr>
            </a:lvl3pPr>
            <a:lvl4pPr marL="91440" marR="0" indent="0" algn="l" defTabSz="914400" rtl="0" eaLnBrk="1" fontAlgn="auto" latinLnBrk="0" hangingPunct="1">
              <a:lnSpc>
                <a:spcPct val="90000"/>
              </a:lnSpc>
              <a:spcBef>
                <a:spcPts val="1200"/>
              </a:spcBef>
              <a:spcAft>
                <a:spcPts val="0"/>
              </a:spcAft>
              <a:buClr>
                <a:srgbClr val="EB8B30"/>
              </a:buClr>
              <a:buSzPct val="100000"/>
              <a:buFont typeface="Arial" panose="020B0604020202020204" pitchFamily="34" charset="0"/>
              <a:buNone/>
              <a:tabLst/>
              <a:defRPr sz="2000" b="1" i="0" kern="1200">
                <a:solidFill>
                  <a:srgbClr val="074356"/>
                </a:solidFill>
                <a:latin typeface="Roboto" panose="02000000000000000000" pitchFamily="2" charset="0"/>
                <a:ea typeface="Roboto" panose="02000000000000000000" pitchFamily="2" charset="0"/>
                <a:cs typeface="+mn-cs"/>
              </a:defRPr>
            </a:lvl4pPr>
            <a:lvl5pPr marL="91440" marR="0" indent="0" algn="l" defTabSz="914400" rtl="0" eaLnBrk="1" fontAlgn="auto" latinLnBrk="0" hangingPunct="1">
              <a:lnSpc>
                <a:spcPct val="90000"/>
              </a:lnSpc>
              <a:spcBef>
                <a:spcPts val="300"/>
              </a:spcBef>
              <a:spcAft>
                <a:spcPts val="400"/>
              </a:spcAft>
              <a:buClr>
                <a:srgbClr val="EB8B30"/>
              </a:buClr>
              <a:buSzPct val="100000"/>
              <a:buFont typeface="Arial" panose="020B0604020202020204" pitchFamily="34" charset="0"/>
              <a:buNone/>
              <a:tabLst/>
              <a:defRPr sz="1400" b="1" i="0" kern="1200">
                <a:solidFill>
                  <a:srgbClr val="F7931D"/>
                </a:solidFill>
                <a:latin typeface="Antonio" panose="02000503000000000000" pitchFamily="2" charset="77"/>
                <a:ea typeface="Roboto" panose="02000000000000000000" pitchFamily="2" charset="0"/>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i="1" dirty="0"/>
              <a:t>What do we need to keep, what can we let go of ,what do we need to add?</a:t>
            </a:r>
          </a:p>
        </p:txBody>
      </p:sp>
      <p:sp>
        <p:nvSpPr>
          <p:cNvPr id="21" name="Content Placeholder 13">
            <a:extLst>
              <a:ext uri="{FF2B5EF4-FFF2-40B4-BE49-F238E27FC236}">
                <a16:creationId xmlns:a16="http://schemas.microsoft.com/office/drawing/2014/main" id="{26E04A2B-8B6E-F2CD-C63C-2555F95B8DFE}"/>
              </a:ext>
            </a:extLst>
          </p:cNvPr>
          <p:cNvSpPr txBox="1">
            <a:spLocks/>
          </p:cNvSpPr>
          <p:nvPr/>
        </p:nvSpPr>
        <p:spPr>
          <a:xfrm>
            <a:off x="8956843" y="4443843"/>
            <a:ext cx="2441448" cy="1722369"/>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600" kern="1200">
                <a:solidFill>
                  <a:schemeClr val="tx1">
                    <a:lumMod val="75000"/>
                    <a:lumOff val="25000"/>
                  </a:schemeClr>
                </a:solidFill>
                <a:latin typeface="Roboto" panose="02000000000000000000" pitchFamily="2" charset="0"/>
                <a:ea typeface="Roboto" panose="02000000000000000000" pitchFamily="2" charset="0"/>
                <a:cs typeface="+mn-cs"/>
              </a:defRPr>
            </a:lvl1pPr>
            <a:lvl2pPr marL="48691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600" kern="1200">
                <a:solidFill>
                  <a:schemeClr val="tx1">
                    <a:lumMod val="75000"/>
                    <a:lumOff val="25000"/>
                  </a:schemeClr>
                </a:solidFill>
                <a:latin typeface="Roboto" panose="02000000000000000000" pitchFamily="2" charset="0"/>
                <a:ea typeface="Roboto" panose="02000000000000000000" pitchFamily="2" charset="0"/>
                <a:cs typeface="+mn-cs"/>
              </a:defRPr>
            </a:lvl2pPr>
            <a:lvl3pPr marL="66979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400" kern="1200">
                <a:solidFill>
                  <a:schemeClr val="tx1">
                    <a:lumMod val="75000"/>
                    <a:lumOff val="25000"/>
                  </a:schemeClr>
                </a:solidFill>
                <a:latin typeface="Roboto" panose="02000000000000000000" pitchFamily="2" charset="0"/>
                <a:ea typeface="Roboto" panose="02000000000000000000" pitchFamily="2" charset="0"/>
                <a:cs typeface="+mn-cs"/>
              </a:defRPr>
            </a:lvl3pPr>
            <a:lvl4pPr marL="91440" marR="0" indent="0" algn="l" defTabSz="914400" rtl="0" eaLnBrk="1" fontAlgn="auto" latinLnBrk="0" hangingPunct="1">
              <a:lnSpc>
                <a:spcPct val="90000"/>
              </a:lnSpc>
              <a:spcBef>
                <a:spcPts val="1200"/>
              </a:spcBef>
              <a:spcAft>
                <a:spcPts val="0"/>
              </a:spcAft>
              <a:buClr>
                <a:srgbClr val="EB8B30"/>
              </a:buClr>
              <a:buSzPct val="100000"/>
              <a:buFont typeface="Arial" panose="020B0604020202020204" pitchFamily="34" charset="0"/>
              <a:buNone/>
              <a:tabLst/>
              <a:defRPr sz="2000" b="1" i="0" kern="1200">
                <a:solidFill>
                  <a:srgbClr val="074356"/>
                </a:solidFill>
                <a:latin typeface="Roboto" panose="02000000000000000000" pitchFamily="2" charset="0"/>
                <a:ea typeface="Roboto" panose="02000000000000000000" pitchFamily="2" charset="0"/>
                <a:cs typeface="+mn-cs"/>
              </a:defRPr>
            </a:lvl4pPr>
            <a:lvl5pPr marL="91440" marR="0" indent="0" algn="l" defTabSz="914400" rtl="0" eaLnBrk="1" fontAlgn="auto" latinLnBrk="0" hangingPunct="1">
              <a:lnSpc>
                <a:spcPct val="90000"/>
              </a:lnSpc>
              <a:spcBef>
                <a:spcPts val="300"/>
              </a:spcBef>
              <a:spcAft>
                <a:spcPts val="400"/>
              </a:spcAft>
              <a:buClr>
                <a:srgbClr val="EB8B30"/>
              </a:buClr>
              <a:buSzPct val="100000"/>
              <a:buFont typeface="Arial" panose="020B0604020202020204" pitchFamily="34" charset="0"/>
              <a:buNone/>
              <a:tabLst/>
              <a:defRPr sz="1400" b="1" i="0" kern="1200">
                <a:solidFill>
                  <a:srgbClr val="F7931D"/>
                </a:solidFill>
                <a:latin typeface="Antonio" panose="02000503000000000000" pitchFamily="2" charset="77"/>
                <a:ea typeface="Roboto" panose="02000000000000000000" pitchFamily="2" charset="0"/>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i="1" dirty="0"/>
              <a:t>What will we look like?</a:t>
            </a:r>
          </a:p>
        </p:txBody>
      </p:sp>
    </p:spTree>
    <p:extLst>
      <p:ext uri="{BB962C8B-B14F-4D97-AF65-F5344CB8AC3E}">
        <p14:creationId xmlns:p14="http://schemas.microsoft.com/office/powerpoint/2010/main" val="18795946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2D515-EB8A-1FE9-7257-0CD5202F23B9}"/>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EE3AB77E-6368-2C6D-46F5-C356987653FB}"/>
              </a:ext>
            </a:extLst>
          </p:cNvPr>
          <p:cNvPicPr>
            <a:picLocks noChangeAspect="1"/>
          </p:cNvPicPr>
          <p:nvPr/>
        </p:nvPicPr>
        <p:blipFill>
          <a:blip r:embed="rId2"/>
          <a:stretch>
            <a:fillRect/>
          </a:stretch>
        </p:blipFill>
        <p:spPr>
          <a:xfrm>
            <a:off x="1303600" y="990298"/>
            <a:ext cx="9686925" cy="4638675"/>
          </a:xfrm>
          <a:prstGeom prst="rect">
            <a:avLst/>
          </a:prstGeom>
        </p:spPr>
      </p:pic>
      <p:sp>
        <p:nvSpPr>
          <p:cNvPr id="8" name="Title 7">
            <a:extLst>
              <a:ext uri="{FF2B5EF4-FFF2-40B4-BE49-F238E27FC236}">
                <a16:creationId xmlns:a16="http://schemas.microsoft.com/office/drawing/2014/main" id="{54EF8B96-97FF-C839-D15D-EDA144283E3F}"/>
              </a:ext>
            </a:extLst>
          </p:cNvPr>
          <p:cNvSpPr>
            <a:spLocks noGrp="1"/>
          </p:cNvSpPr>
          <p:nvPr>
            <p:ph type="title"/>
          </p:nvPr>
        </p:nvSpPr>
        <p:spPr>
          <a:xfrm>
            <a:off x="709488" y="272938"/>
            <a:ext cx="10194981" cy="828418"/>
          </a:xfrm>
        </p:spPr>
        <p:txBody>
          <a:bodyPr/>
          <a:lstStyle/>
          <a:p>
            <a:r>
              <a:rPr lang="en-US" dirty="0"/>
              <a:t>Example AOP Timeline</a:t>
            </a:r>
          </a:p>
        </p:txBody>
      </p:sp>
      <p:sp>
        <p:nvSpPr>
          <p:cNvPr id="4" name="Slide Number Placeholder 3">
            <a:extLst>
              <a:ext uri="{FF2B5EF4-FFF2-40B4-BE49-F238E27FC236}">
                <a16:creationId xmlns:a16="http://schemas.microsoft.com/office/drawing/2014/main" id="{DC3C22A8-D351-F58D-208C-FBD4EE206EC4}"/>
              </a:ext>
            </a:extLst>
          </p:cNvPr>
          <p:cNvSpPr>
            <a:spLocks noGrp="1"/>
          </p:cNvSpPr>
          <p:nvPr>
            <p:ph type="sldNum" sz="quarter" idx="12"/>
          </p:nvPr>
        </p:nvSpPr>
        <p:spPr/>
        <p:txBody>
          <a:bodyPr/>
          <a:lstStyle/>
          <a:p>
            <a:fld id="{B66A45A0-4AD1-4694-A07F-B3BA13B983E2}" type="slidenum">
              <a:rPr lang="en-US" smtClean="0"/>
              <a:t>25</a:t>
            </a:fld>
            <a:endParaRPr lang="en-US" dirty="0"/>
          </a:p>
        </p:txBody>
      </p:sp>
      <p:pic>
        <p:nvPicPr>
          <p:cNvPr id="7" name="Graphic 6" descr="Lightbulb with solid fill">
            <a:extLst>
              <a:ext uri="{FF2B5EF4-FFF2-40B4-BE49-F238E27FC236}">
                <a16:creationId xmlns:a16="http://schemas.microsoft.com/office/drawing/2014/main" id="{E28C2A9F-2663-E1C3-06B4-642A8C521FC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91086" y="5933035"/>
            <a:ext cx="424301" cy="424301"/>
          </a:xfrm>
          <a:prstGeom prst="rect">
            <a:avLst/>
          </a:prstGeom>
        </p:spPr>
      </p:pic>
      <p:sp>
        <p:nvSpPr>
          <p:cNvPr id="10" name="Content Placeholder 8">
            <a:extLst>
              <a:ext uri="{FF2B5EF4-FFF2-40B4-BE49-F238E27FC236}">
                <a16:creationId xmlns:a16="http://schemas.microsoft.com/office/drawing/2014/main" id="{A4778743-DCC8-487A-3272-CA3E78169362}"/>
              </a:ext>
            </a:extLst>
          </p:cNvPr>
          <p:cNvSpPr txBox="1">
            <a:spLocks/>
          </p:cNvSpPr>
          <p:nvPr/>
        </p:nvSpPr>
        <p:spPr>
          <a:xfrm>
            <a:off x="1059455" y="5916391"/>
            <a:ext cx="9737700" cy="457590"/>
          </a:xfrm>
          <a:prstGeom prst="rect">
            <a:avLst/>
          </a:prstGeom>
        </p:spPr>
        <p:txBody>
          <a:bodyPr vert="horz" lIns="0" tIns="45720" rIns="0" bIns="45720" rtlCol="0">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600" kern="1200">
                <a:solidFill>
                  <a:schemeClr val="tx1">
                    <a:lumMod val="75000"/>
                    <a:lumOff val="25000"/>
                  </a:schemeClr>
                </a:solidFill>
                <a:latin typeface="Roboto" panose="02000000000000000000" pitchFamily="2" charset="0"/>
                <a:ea typeface="Roboto" panose="02000000000000000000" pitchFamily="2" charset="0"/>
                <a:cs typeface="+mn-cs"/>
              </a:defRPr>
            </a:lvl1pPr>
            <a:lvl2pPr marL="48691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600" kern="1200">
                <a:solidFill>
                  <a:schemeClr val="tx1">
                    <a:lumMod val="75000"/>
                    <a:lumOff val="25000"/>
                  </a:schemeClr>
                </a:solidFill>
                <a:latin typeface="Roboto" panose="02000000000000000000" pitchFamily="2" charset="0"/>
                <a:ea typeface="Roboto" panose="02000000000000000000" pitchFamily="2" charset="0"/>
                <a:cs typeface="+mn-cs"/>
              </a:defRPr>
            </a:lvl2pPr>
            <a:lvl3pPr marL="66979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400" kern="1200">
                <a:solidFill>
                  <a:schemeClr val="tx1">
                    <a:lumMod val="75000"/>
                    <a:lumOff val="25000"/>
                  </a:schemeClr>
                </a:solidFill>
                <a:latin typeface="Roboto" panose="02000000000000000000" pitchFamily="2" charset="0"/>
                <a:ea typeface="Roboto" panose="02000000000000000000" pitchFamily="2" charset="0"/>
                <a:cs typeface="+mn-cs"/>
              </a:defRPr>
            </a:lvl3pPr>
            <a:lvl4pPr marL="91440" marR="0" indent="0" algn="l" defTabSz="914400" rtl="0" eaLnBrk="1" fontAlgn="auto" latinLnBrk="0" hangingPunct="1">
              <a:lnSpc>
                <a:spcPct val="90000"/>
              </a:lnSpc>
              <a:spcBef>
                <a:spcPts val="1200"/>
              </a:spcBef>
              <a:spcAft>
                <a:spcPts val="200"/>
              </a:spcAft>
              <a:buClr>
                <a:srgbClr val="EB8B30"/>
              </a:buClr>
              <a:buSzPct val="100000"/>
              <a:buFont typeface="Arial" panose="020B0604020202020204" pitchFamily="34" charset="0"/>
              <a:buNone/>
              <a:tabLst/>
              <a:defRPr sz="2000" b="1" i="0" kern="1200">
                <a:solidFill>
                  <a:srgbClr val="074356"/>
                </a:solidFill>
                <a:latin typeface="Roboto" panose="02000000000000000000" pitchFamily="2" charset="0"/>
                <a:ea typeface="Roboto" panose="02000000000000000000" pitchFamily="2" charset="0"/>
                <a:cs typeface="+mn-cs"/>
              </a:defRPr>
            </a:lvl4pPr>
            <a:lvl5pPr marL="91440" marR="0" indent="0" algn="l" defTabSz="914400" rtl="0" eaLnBrk="1" fontAlgn="auto" latinLnBrk="0" hangingPunct="1">
              <a:lnSpc>
                <a:spcPct val="90000"/>
              </a:lnSpc>
              <a:spcBef>
                <a:spcPts val="300"/>
              </a:spcBef>
              <a:spcAft>
                <a:spcPts val="400"/>
              </a:spcAft>
              <a:buClr>
                <a:srgbClr val="EB8B30"/>
              </a:buClr>
              <a:buSzPct val="100000"/>
              <a:buFont typeface="Arial" panose="020B0604020202020204" pitchFamily="34" charset="0"/>
              <a:buNone/>
              <a:tabLst/>
              <a:defRPr sz="1400" b="1" i="0" kern="1200">
                <a:solidFill>
                  <a:srgbClr val="F7931D"/>
                </a:solidFill>
                <a:latin typeface="Antonio" panose="02000503000000000000" pitchFamily="2" charset="77"/>
                <a:ea typeface="Roboto" panose="02000000000000000000" pitchFamily="2" charset="0"/>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Clr>
                <a:srgbClr val="EB8A2F"/>
              </a:buClr>
              <a:buFont typeface="Calibri" panose="020F0502020204030204" pitchFamily="34" charset="0"/>
              <a:buNone/>
            </a:pPr>
            <a:r>
              <a:rPr lang="en-US" sz="1400" b="1" dirty="0">
                <a:solidFill>
                  <a:srgbClr val="EB8B30"/>
                </a:solidFill>
              </a:rPr>
              <a:t>Many companies plan in MS Excel.  Others use custom interfaces in SAP, Oracle, Hyperion, JAMIS and others.  SMX uses SEMFIN’s FocusPoint for FP&amp;A and Program Finance.</a:t>
            </a:r>
          </a:p>
          <a:p>
            <a:pPr marL="0" indent="0">
              <a:buClr>
                <a:srgbClr val="EB8A2F"/>
              </a:buClr>
              <a:buFont typeface="Calibri" panose="020F0502020204030204" pitchFamily="34" charset="0"/>
              <a:buNone/>
            </a:pPr>
            <a:endParaRPr lang="en-US" sz="1200" b="1" dirty="0">
              <a:solidFill>
                <a:srgbClr val="EB8B30"/>
              </a:solidFill>
            </a:endParaRPr>
          </a:p>
        </p:txBody>
      </p:sp>
      <p:pic>
        <p:nvPicPr>
          <p:cNvPr id="13" name="Graphic 12" descr="Factory outline">
            <a:extLst>
              <a:ext uri="{FF2B5EF4-FFF2-40B4-BE49-F238E27FC236}">
                <a16:creationId xmlns:a16="http://schemas.microsoft.com/office/drawing/2014/main" id="{3A98B891-C748-3202-2FC0-8D32BE1BDF1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076582" y="127717"/>
            <a:ext cx="796208" cy="796208"/>
          </a:xfrm>
          <a:prstGeom prst="rect">
            <a:avLst/>
          </a:prstGeom>
        </p:spPr>
      </p:pic>
      <p:pic>
        <p:nvPicPr>
          <p:cNvPr id="14" name="Graphic 13" descr="Reflection outline">
            <a:extLst>
              <a:ext uri="{FF2B5EF4-FFF2-40B4-BE49-F238E27FC236}">
                <a16:creationId xmlns:a16="http://schemas.microsoft.com/office/drawing/2014/main" id="{3CF77BC9-D31B-A0BF-3D8E-4EB55DF509D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64632" y="2212847"/>
            <a:ext cx="602175" cy="602175"/>
          </a:xfrm>
          <a:prstGeom prst="rect">
            <a:avLst/>
          </a:prstGeom>
        </p:spPr>
      </p:pic>
      <p:pic>
        <p:nvPicPr>
          <p:cNvPr id="15" name="Graphic 14" descr="Blueprint outline">
            <a:extLst>
              <a:ext uri="{FF2B5EF4-FFF2-40B4-BE49-F238E27FC236}">
                <a16:creationId xmlns:a16="http://schemas.microsoft.com/office/drawing/2014/main" id="{6C1389BB-6EDF-39D9-9632-61F61F958EE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022448" y="2194917"/>
            <a:ext cx="602175" cy="602175"/>
          </a:xfrm>
          <a:prstGeom prst="rect">
            <a:avLst/>
          </a:prstGeom>
        </p:spPr>
      </p:pic>
      <p:pic>
        <p:nvPicPr>
          <p:cNvPr id="16" name="Graphic 15" descr="Transfer outline">
            <a:extLst>
              <a:ext uri="{FF2B5EF4-FFF2-40B4-BE49-F238E27FC236}">
                <a16:creationId xmlns:a16="http://schemas.microsoft.com/office/drawing/2014/main" id="{3A4E594D-460F-9C33-39C5-B0E3CFA9280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804086" y="2212847"/>
            <a:ext cx="602175" cy="602175"/>
          </a:xfrm>
          <a:prstGeom prst="rect">
            <a:avLst/>
          </a:prstGeom>
        </p:spPr>
      </p:pic>
      <p:pic>
        <p:nvPicPr>
          <p:cNvPr id="17" name="Graphic 16" descr="Aspiration outline">
            <a:extLst>
              <a:ext uri="{FF2B5EF4-FFF2-40B4-BE49-F238E27FC236}">
                <a16:creationId xmlns:a16="http://schemas.microsoft.com/office/drawing/2014/main" id="{A1092F16-694E-24E7-34E7-C2321222DF5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761779" y="2148839"/>
            <a:ext cx="602175" cy="602175"/>
          </a:xfrm>
          <a:prstGeom prst="rect">
            <a:avLst/>
          </a:prstGeom>
        </p:spPr>
      </p:pic>
    </p:spTree>
    <p:extLst>
      <p:ext uri="{BB962C8B-B14F-4D97-AF65-F5344CB8AC3E}">
        <p14:creationId xmlns:p14="http://schemas.microsoft.com/office/powerpoint/2010/main" val="15525526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a:extLst>
              <a:ext uri="{FF2B5EF4-FFF2-40B4-BE49-F238E27FC236}">
                <a16:creationId xmlns:a16="http://schemas.microsoft.com/office/drawing/2014/main" id="{0BB2E50F-2CFC-5142-9282-18B4CC638C90}"/>
              </a:ext>
            </a:extLst>
          </p:cNvPr>
          <p:cNvSpPr/>
          <p:nvPr/>
        </p:nvSpPr>
        <p:spPr>
          <a:xfrm>
            <a:off x="1190342" y="1520921"/>
            <a:ext cx="2560564" cy="461665"/>
          </a:xfrm>
          <a:prstGeom prst="roundRect">
            <a:avLst>
              <a:gd name="adj" fmla="val 10065"/>
            </a:avLst>
          </a:prstGeom>
          <a:solidFill>
            <a:srgbClr val="EB8B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ubtitle 12">
            <a:extLst>
              <a:ext uri="{FF2B5EF4-FFF2-40B4-BE49-F238E27FC236}">
                <a16:creationId xmlns:a16="http://schemas.microsoft.com/office/drawing/2014/main" id="{E8D8D2E4-9A06-6F4E-AA96-EE352FD5D532}"/>
              </a:ext>
            </a:extLst>
          </p:cNvPr>
          <p:cNvSpPr>
            <a:spLocks noGrp="1"/>
          </p:cNvSpPr>
          <p:nvPr>
            <p:ph type="subTitle" idx="1"/>
          </p:nvPr>
        </p:nvSpPr>
        <p:spPr/>
        <p:txBody>
          <a:bodyPr/>
          <a:lstStyle/>
          <a:p>
            <a:r>
              <a:rPr lang="en-US" dirty="0"/>
              <a:t>Break Time!</a:t>
            </a:r>
          </a:p>
        </p:txBody>
      </p:sp>
    </p:spTree>
    <p:extLst>
      <p:ext uri="{BB962C8B-B14F-4D97-AF65-F5344CB8AC3E}">
        <p14:creationId xmlns:p14="http://schemas.microsoft.com/office/powerpoint/2010/main" val="10264776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a:extLst>
              <a:ext uri="{FF2B5EF4-FFF2-40B4-BE49-F238E27FC236}">
                <a16:creationId xmlns:a16="http://schemas.microsoft.com/office/drawing/2014/main" id="{0BB2E50F-2CFC-5142-9282-18B4CC638C90}"/>
              </a:ext>
            </a:extLst>
          </p:cNvPr>
          <p:cNvSpPr/>
          <p:nvPr/>
        </p:nvSpPr>
        <p:spPr>
          <a:xfrm>
            <a:off x="1190342" y="1520921"/>
            <a:ext cx="2560564" cy="461665"/>
          </a:xfrm>
          <a:prstGeom prst="roundRect">
            <a:avLst>
              <a:gd name="adj" fmla="val 10065"/>
            </a:avLst>
          </a:prstGeom>
          <a:solidFill>
            <a:srgbClr val="EB8B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ubtitle 12">
            <a:extLst>
              <a:ext uri="{FF2B5EF4-FFF2-40B4-BE49-F238E27FC236}">
                <a16:creationId xmlns:a16="http://schemas.microsoft.com/office/drawing/2014/main" id="{E8D8D2E4-9A06-6F4E-AA96-EE352FD5D532}"/>
              </a:ext>
            </a:extLst>
          </p:cNvPr>
          <p:cNvSpPr>
            <a:spLocks noGrp="1"/>
          </p:cNvSpPr>
          <p:nvPr>
            <p:ph type="subTitle" idx="1"/>
          </p:nvPr>
        </p:nvSpPr>
        <p:spPr/>
        <p:txBody>
          <a:bodyPr/>
          <a:lstStyle/>
          <a:p>
            <a:r>
              <a:rPr lang="en-US" dirty="0"/>
              <a:t>Forecasting</a:t>
            </a:r>
          </a:p>
        </p:txBody>
      </p:sp>
      <p:sp>
        <p:nvSpPr>
          <p:cNvPr id="4" name="Title 7">
            <a:extLst>
              <a:ext uri="{FF2B5EF4-FFF2-40B4-BE49-F238E27FC236}">
                <a16:creationId xmlns:a16="http://schemas.microsoft.com/office/drawing/2014/main" id="{F6746165-B71E-D347-B67E-8AEA4C1A5CA2}"/>
              </a:ext>
            </a:extLst>
          </p:cNvPr>
          <p:cNvSpPr>
            <a:spLocks noGrp="1"/>
          </p:cNvSpPr>
          <p:nvPr>
            <p:ph type="ctrTitle"/>
          </p:nvPr>
        </p:nvSpPr>
        <p:spPr>
          <a:xfrm>
            <a:off x="1093068" y="2338085"/>
            <a:ext cx="9057929" cy="2877382"/>
          </a:xfrm>
        </p:spPr>
        <p:txBody>
          <a:bodyPr>
            <a:normAutofit fontScale="90000"/>
          </a:bodyPr>
          <a:lstStyle/>
          <a:p>
            <a:r>
              <a:rPr lang="en-US" dirty="0"/>
              <a:t>‘Execute the Plan’</a:t>
            </a:r>
            <a:br>
              <a:rPr lang="en-US" dirty="0"/>
            </a:br>
            <a:r>
              <a:rPr lang="en-US" dirty="0"/>
              <a:t>‘Measure the Progress’</a:t>
            </a:r>
            <a:br>
              <a:rPr lang="en-US" dirty="0"/>
            </a:br>
            <a:r>
              <a:rPr lang="en-US" dirty="0"/>
              <a:t>‘Drive the Results’</a:t>
            </a:r>
            <a:br>
              <a:rPr lang="en-US" dirty="0"/>
            </a:br>
            <a:r>
              <a:rPr lang="en-US" dirty="0"/>
              <a:t>‘Correct the Course’</a:t>
            </a:r>
            <a:br>
              <a:rPr lang="en-US" dirty="0"/>
            </a:br>
            <a:br>
              <a:rPr lang="en-US" dirty="0"/>
            </a:br>
            <a:endParaRPr lang="en-US" dirty="0"/>
          </a:p>
        </p:txBody>
      </p:sp>
    </p:spTree>
    <p:extLst>
      <p:ext uri="{BB962C8B-B14F-4D97-AF65-F5344CB8AC3E}">
        <p14:creationId xmlns:p14="http://schemas.microsoft.com/office/powerpoint/2010/main" val="2146171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61973A-19AD-38C0-671E-C8C11F5A776D}"/>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606BBCCD-2FFB-1BAE-A210-21A7D7903A27}"/>
              </a:ext>
            </a:extLst>
          </p:cNvPr>
          <p:cNvSpPr>
            <a:spLocks noGrp="1"/>
          </p:cNvSpPr>
          <p:nvPr>
            <p:ph type="title"/>
          </p:nvPr>
        </p:nvSpPr>
        <p:spPr/>
        <p:txBody>
          <a:bodyPr>
            <a:normAutofit/>
          </a:bodyPr>
          <a:lstStyle/>
          <a:p>
            <a:r>
              <a:rPr lang="en-US" dirty="0"/>
              <a:t>The Monthly Forecast Update:</a:t>
            </a:r>
            <a:endParaRPr lang="en-US" dirty="0">
              <a:solidFill>
                <a:schemeClr val="bg1">
                  <a:lumMod val="65000"/>
                </a:schemeClr>
              </a:solidFill>
            </a:endParaRPr>
          </a:p>
        </p:txBody>
      </p:sp>
      <p:sp>
        <p:nvSpPr>
          <p:cNvPr id="9" name="Content Placeholder 8">
            <a:extLst>
              <a:ext uri="{FF2B5EF4-FFF2-40B4-BE49-F238E27FC236}">
                <a16:creationId xmlns:a16="http://schemas.microsoft.com/office/drawing/2014/main" id="{99D003D4-AE46-C051-DFCF-E79EFA1CEEBB}"/>
              </a:ext>
            </a:extLst>
          </p:cNvPr>
          <p:cNvSpPr>
            <a:spLocks noGrp="1"/>
          </p:cNvSpPr>
          <p:nvPr>
            <p:ph idx="1"/>
          </p:nvPr>
        </p:nvSpPr>
        <p:spPr>
          <a:xfrm>
            <a:off x="302056" y="1308802"/>
            <a:ext cx="11587888" cy="4988087"/>
          </a:xfrm>
        </p:spPr>
        <p:txBody>
          <a:bodyPr>
            <a:noAutofit/>
          </a:bodyPr>
          <a:lstStyle/>
          <a:p>
            <a:pPr lvl="1">
              <a:spcBef>
                <a:spcPts val="0"/>
              </a:spcBef>
              <a:spcAft>
                <a:spcPts val="600"/>
              </a:spcAft>
            </a:pPr>
            <a:r>
              <a:rPr lang="en-US" sz="1400" u="sng" dirty="0">
                <a:solidFill>
                  <a:schemeClr val="tx1"/>
                </a:solidFill>
                <a:cs typeface="Arial" panose="020B0604020202020204" pitchFamily="34" charset="0"/>
              </a:rPr>
              <a:t>Existing/Backlog Programs</a:t>
            </a:r>
            <a:r>
              <a:rPr lang="en-US" sz="1400" dirty="0">
                <a:solidFill>
                  <a:schemeClr val="tx1"/>
                </a:solidFill>
                <a:cs typeface="Arial" panose="020B0604020202020204" pitchFamily="34" charset="0"/>
              </a:rPr>
              <a:t>:  </a:t>
            </a:r>
          </a:p>
          <a:p>
            <a:pPr lvl="2">
              <a:spcBef>
                <a:spcPts val="0"/>
              </a:spcBef>
              <a:spcAft>
                <a:spcPts val="600"/>
              </a:spcAft>
            </a:pPr>
            <a:r>
              <a:rPr lang="en-US" sz="1200" dirty="0">
                <a:solidFill>
                  <a:schemeClr val="tx1"/>
                </a:solidFill>
                <a:cs typeface="Arial" panose="020B0604020202020204" pitchFamily="34" charset="0"/>
              </a:rPr>
              <a:t>Direct Cost Inputs (received from program managers and program finance / project control analysts)</a:t>
            </a:r>
          </a:p>
          <a:p>
            <a:pPr lvl="5">
              <a:spcBef>
                <a:spcPts val="0"/>
              </a:spcBef>
              <a:spcAft>
                <a:spcPts val="600"/>
              </a:spcAft>
            </a:pPr>
            <a:r>
              <a:rPr lang="en-US" sz="1200" dirty="0">
                <a:solidFill>
                  <a:schemeClr val="tx1"/>
                </a:solidFill>
                <a:cs typeface="Arial" panose="020B0604020202020204" pitchFamily="34" charset="0"/>
              </a:rPr>
              <a:t>Direct Labor and Subcontract labor – updated at the FTE level</a:t>
            </a:r>
          </a:p>
          <a:p>
            <a:pPr lvl="5">
              <a:spcBef>
                <a:spcPts val="0"/>
              </a:spcBef>
              <a:spcAft>
                <a:spcPts val="600"/>
              </a:spcAft>
            </a:pPr>
            <a:r>
              <a:rPr lang="en-US" sz="1200" dirty="0">
                <a:solidFill>
                  <a:schemeClr val="tx1"/>
                </a:solidFill>
                <a:cs typeface="Arial" panose="020B0604020202020204" pitchFamily="34" charset="0"/>
              </a:rPr>
              <a:t>Materials/ODCs – provided by program management team and informed by supply chain if/as applicable</a:t>
            </a:r>
          </a:p>
          <a:p>
            <a:pPr lvl="5">
              <a:spcBef>
                <a:spcPts val="0"/>
              </a:spcBef>
              <a:spcAft>
                <a:spcPts val="600"/>
              </a:spcAft>
            </a:pPr>
            <a:r>
              <a:rPr lang="en-US" sz="1200" dirty="0">
                <a:solidFill>
                  <a:schemeClr val="tx1"/>
                </a:solidFill>
                <a:cs typeface="Arial" panose="020B0604020202020204" pitchFamily="34" charset="0"/>
              </a:rPr>
              <a:t>Travel – out-months updated discretely if known at time of plan development</a:t>
            </a:r>
          </a:p>
          <a:p>
            <a:pPr lvl="2">
              <a:spcBef>
                <a:spcPts val="0"/>
              </a:spcBef>
              <a:spcAft>
                <a:spcPts val="600"/>
              </a:spcAft>
            </a:pPr>
            <a:r>
              <a:rPr lang="en-US" sz="1200" dirty="0">
                <a:solidFill>
                  <a:schemeClr val="tx1"/>
                </a:solidFill>
                <a:cs typeface="Arial" panose="020B0604020202020204" pitchFamily="34" charset="0"/>
              </a:rPr>
              <a:t>Indirect Costs and Fee</a:t>
            </a:r>
          </a:p>
          <a:p>
            <a:pPr lvl="5">
              <a:spcBef>
                <a:spcPts val="0"/>
              </a:spcBef>
              <a:spcAft>
                <a:spcPts val="600"/>
              </a:spcAft>
            </a:pPr>
            <a:r>
              <a:rPr lang="en-US" sz="1200" dirty="0">
                <a:solidFill>
                  <a:schemeClr val="tx1"/>
                </a:solidFill>
                <a:cs typeface="Arial" panose="020B0604020202020204" pitchFamily="34" charset="0"/>
              </a:rPr>
              <a:t>Indirect rates/burdens are applied to the direct cost inputs for each program </a:t>
            </a:r>
          </a:p>
          <a:p>
            <a:pPr lvl="5">
              <a:spcBef>
                <a:spcPts val="0"/>
              </a:spcBef>
              <a:spcAft>
                <a:spcPts val="600"/>
              </a:spcAft>
            </a:pPr>
            <a:r>
              <a:rPr lang="en-US" sz="1200" dirty="0">
                <a:solidFill>
                  <a:schemeClr val="tx1"/>
                </a:solidFill>
                <a:cs typeface="Arial" panose="020B0604020202020204" pitchFamily="34" charset="0"/>
              </a:rPr>
              <a:t>Contractual Fee is applied to each cost element or at aggregate-level</a:t>
            </a:r>
          </a:p>
          <a:p>
            <a:pPr lvl="2">
              <a:spcBef>
                <a:spcPts val="0"/>
              </a:spcBef>
              <a:spcAft>
                <a:spcPts val="600"/>
              </a:spcAft>
            </a:pPr>
            <a:r>
              <a:rPr lang="en-US" sz="1200" dirty="0">
                <a:solidFill>
                  <a:schemeClr val="tx1"/>
                </a:solidFill>
                <a:cs typeface="Arial" panose="020B0604020202020204" pitchFamily="34" charset="0"/>
              </a:rPr>
              <a:t>Revenue is calculated for each program</a:t>
            </a:r>
          </a:p>
          <a:p>
            <a:pPr lvl="5">
              <a:spcBef>
                <a:spcPts val="0"/>
              </a:spcBef>
              <a:spcAft>
                <a:spcPts val="600"/>
              </a:spcAft>
            </a:pPr>
            <a:r>
              <a:rPr lang="en-US" sz="1200" dirty="0">
                <a:solidFill>
                  <a:schemeClr val="tx1"/>
                </a:solidFill>
                <a:latin typeface="+mn-lt"/>
                <a:ea typeface="+mn-ea"/>
                <a:cs typeface="Arial" panose="020B0604020202020204" pitchFamily="34" charset="0"/>
              </a:rPr>
              <a:t>Program level results are often reported at target or provisional rates – understanding the impact of indirect rates (different for each contract type) is an essential part of an accurate year end forecast!</a:t>
            </a:r>
          </a:p>
          <a:p>
            <a:pPr lvl="2">
              <a:spcBef>
                <a:spcPts val="0"/>
              </a:spcBef>
              <a:spcAft>
                <a:spcPts val="600"/>
              </a:spcAft>
            </a:pPr>
            <a:r>
              <a:rPr lang="en-US" sz="1200" dirty="0">
                <a:solidFill>
                  <a:schemeClr val="tx1"/>
                </a:solidFill>
                <a:cs typeface="Arial" panose="020B0604020202020204" pitchFamily="34" charset="0"/>
              </a:rPr>
              <a:t>Profit</a:t>
            </a:r>
          </a:p>
          <a:p>
            <a:pPr lvl="5">
              <a:spcBef>
                <a:spcPts val="0"/>
              </a:spcBef>
              <a:spcAft>
                <a:spcPts val="600"/>
              </a:spcAft>
            </a:pPr>
            <a:r>
              <a:rPr lang="en-US" sz="1200" dirty="0">
                <a:solidFill>
                  <a:schemeClr val="tx1"/>
                </a:solidFill>
                <a:cs typeface="Arial" panose="020B0604020202020204" pitchFamily="34" charset="0"/>
              </a:rPr>
              <a:t>Gross Profit (Revenue - Direct Costs) and Gross Margin (Gross Profit / Revenue) is calculated for each program</a:t>
            </a:r>
          </a:p>
          <a:p>
            <a:pPr lvl="5">
              <a:spcBef>
                <a:spcPts val="0"/>
              </a:spcBef>
              <a:spcAft>
                <a:spcPts val="600"/>
              </a:spcAft>
            </a:pPr>
            <a:r>
              <a:rPr lang="en-US" sz="1200" dirty="0">
                <a:solidFill>
                  <a:schemeClr val="tx1"/>
                </a:solidFill>
                <a:cs typeface="Arial" panose="020B0604020202020204" pitchFamily="34" charset="0"/>
              </a:rPr>
              <a:t>Operating Profit (Revenue – Direct &amp; Indirect Costs) and Operating Margin (Operating Profit / Revenue) is calculated</a:t>
            </a:r>
          </a:p>
          <a:p>
            <a:pPr lvl="2">
              <a:spcBef>
                <a:spcPts val="0"/>
              </a:spcBef>
              <a:spcAft>
                <a:spcPts val="600"/>
              </a:spcAft>
            </a:pPr>
            <a:r>
              <a:rPr lang="en-US" sz="1200" dirty="0">
                <a:solidFill>
                  <a:schemeClr val="tx1"/>
                </a:solidFill>
                <a:cs typeface="Arial" panose="020B0604020202020204" pitchFamily="34" charset="0"/>
              </a:rPr>
              <a:t>Cash</a:t>
            </a:r>
          </a:p>
          <a:p>
            <a:pPr lvl="5">
              <a:spcBef>
                <a:spcPts val="0"/>
              </a:spcBef>
              <a:spcAft>
                <a:spcPts val="600"/>
              </a:spcAft>
            </a:pPr>
            <a:r>
              <a:rPr lang="en-US" sz="1200" dirty="0">
                <a:solidFill>
                  <a:schemeClr val="tx1"/>
                </a:solidFill>
                <a:cs typeface="Arial" panose="020B0604020202020204" pitchFamily="34" charset="0"/>
              </a:rPr>
              <a:t>Program-Level Cash Flow metrics are calculated as:  Cash In (Customer AR) less Cash Out (Fully Burdened Costs)</a:t>
            </a:r>
          </a:p>
          <a:p>
            <a:pPr lvl="5">
              <a:spcBef>
                <a:spcPts val="0"/>
              </a:spcBef>
              <a:spcAft>
                <a:spcPts val="600"/>
              </a:spcAft>
            </a:pPr>
            <a:endParaRPr lang="en-US" sz="1200" dirty="0">
              <a:solidFill>
                <a:schemeClr val="tx1"/>
              </a:solidFill>
              <a:cs typeface="Arial" panose="020B0604020202020204" pitchFamily="34" charset="0"/>
            </a:endParaRPr>
          </a:p>
          <a:p>
            <a:pPr lvl="1">
              <a:spcBef>
                <a:spcPts val="0"/>
              </a:spcBef>
              <a:spcAft>
                <a:spcPts val="600"/>
              </a:spcAft>
            </a:pPr>
            <a:r>
              <a:rPr lang="en-US" sz="1400" u="sng" dirty="0">
                <a:solidFill>
                  <a:schemeClr val="tx1"/>
                </a:solidFill>
                <a:cs typeface="Arial" panose="020B0604020202020204" pitchFamily="34" charset="0"/>
              </a:rPr>
              <a:t>New Business Items:</a:t>
            </a:r>
          </a:p>
          <a:p>
            <a:pPr lvl="2">
              <a:spcBef>
                <a:spcPts val="0"/>
              </a:spcBef>
              <a:spcAft>
                <a:spcPts val="600"/>
              </a:spcAft>
            </a:pPr>
            <a:r>
              <a:rPr lang="en-US" sz="1200" dirty="0">
                <a:solidFill>
                  <a:schemeClr val="tx1"/>
                </a:solidFill>
                <a:cs typeface="Arial" panose="020B0604020202020204" pitchFamily="34" charset="0"/>
              </a:rPr>
              <a:t>The timing of new business items (RFP release date and award date expectations) must be updated</a:t>
            </a:r>
          </a:p>
          <a:p>
            <a:pPr lvl="2">
              <a:spcBef>
                <a:spcPts val="0"/>
              </a:spcBef>
              <a:spcAft>
                <a:spcPts val="600"/>
              </a:spcAft>
            </a:pPr>
            <a:r>
              <a:rPr lang="en-US" sz="1200" dirty="0">
                <a:solidFill>
                  <a:schemeClr val="tx1"/>
                </a:solidFill>
                <a:cs typeface="Arial" panose="020B0604020202020204" pitchFamily="34" charset="0"/>
              </a:rPr>
              <a:t>New opportunities, not known or not put in AOP/plan may need to be added to the forecast </a:t>
            </a:r>
          </a:p>
        </p:txBody>
      </p:sp>
      <p:sp>
        <p:nvSpPr>
          <p:cNvPr id="4" name="Slide Number Placeholder 3">
            <a:extLst>
              <a:ext uri="{FF2B5EF4-FFF2-40B4-BE49-F238E27FC236}">
                <a16:creationId xmlns:a16="http://schemas.microsoft.com/office/drawing/2014/main" id="{C1CC5B98-1017-97B0-581F-98C7C3C33332}"/>
              </a:ext>
            </a:extLst>
          </p:cNvPr>
          <p:cNvSpPr>
            <a:spLocks noGrp="1"/>
          </p:cNvSpPr>
          <p:nvPr>
            <p:ph type="sldNum" sz="quarter" idx="12"/>
          </p:nvPr>
        </p:nvSpPr>
        <p:spPr/>
        <p:txBody>
          <a:bodyPr/>
          <a:lstStyle/>
          <a:p>
            <a:fld id="{B66A45A0-4AD1-4694-A07F-B3BA13B983E2}" type="slidenum">
              <a:rPr lang="en-US" smtClean="0"/>
              <a:t>28</a:t>
            </a:fld>
            <a:endParaRPr lang="en-US" dirty="0"/>
          </a:p>
        </p:txBody>
      </p:sp>
      <p:pic>
        <p:nvPicPr>
          <p:cNvPr id="10" name="Graphic 9" descr="Factory outline">
            <a:extLst>
              <a:ext uri="{FF2B5EF4-FFF2-40B4-BE49-F238E27FC236}">
                <a16:creationId xmlns:a16="http://schemas.microsoft.com/office/drawing/2014/main" id="{E26F25D0-F444-5DD7-6DF8-C6B45F34161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76582" y="127717"/>
            <a:ext cx="796208" cy="796208"/>
          </a:xfrm>
          <a:prstGeom prst="rect">
            <a:avLst/>
          </a:prstGeom>
        </p:spPr>
      </p:pic>
      <p:pic>
        <p:nvPicPr>
          <p:cNvPr id="2" name="Graphic 1" descr="Lightbulb with solid fill">
            <a:extLst>
              <a:ext uri="{FF2B5EF4-FFF2-40B4-BE49-F238E27FC236}">
                <a16:creationId xmlns:a16="http://schemas.microsoft.com/office/drawing/2014/main" id="{11ADD0DE-BB2D-FED7-0B03-FB9B18A9756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92907" y="6184407"/>
            <a:ext cx="424301" cy="424301"/>
          </a:xfrm>
          <a:prstGeom prst="rect">
            <a:avLst/>
          </a:prstGeom>
        </p:spPr>
      </p:pic>
      <p:sp>
        <p:nvSpPr>
          <p:cNvPr id="3" name="Content Placeholder 8">
            <a:extLst>
              <a:ext uri="{FF2B5EF4-FFF2-40B4-BE49-F238E27FC236}">
                <a16:creationId xmlns:a16="http://schemas.microsoft.com/office/drawing/2014/main" id="{AAF05A2A-9836-BDF7-7CDA-B62EC3584C99}"/>
              </a:ext>
            </a:extLst>
          </p:cNvPr>
          <p:cNvSpPr txBox="1">
            <a:spLocks/>
          </p:cNvSpPr>
          <p:nvPr/>
        </p:nvSpPr>
        <p:spPr>
          <a:xfrm>
            <a:off x="617208" y="6120557"/>
            <a:ext cx="9737700" cy="457590"/>
          </a:xfrm>
          <a:prstGeom prst="rect">
            <a:avLst/>
          </a:prstGeom>
        </p:spPr>
        <p:txBody>
          <a:bodyPr vert="horz" lIns="0" tIns="45720" rIns="0" bIns="45720" rtlCol="0">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600" kern="1200">
                <a:solidFill>
                  <a:schemeClr val="tx1">
                    <a:lumMod val="75000"/>
                    <a:lumOff val="25000"/>
                  </a:schemeClr>
                </a:solidFill>
                <a:latin typeface="Roboto" panose="02000000000000000000" pitchFamily="2" charset="0"/>
                <a:ea typeface="Roboto" panose="02000000000000000000" pitchFamily="2" charset="0"/>
                <a:cs typeface="+mn-cs"/>
              </a:defRPr>
            </a:lvl1pPr>
            <a:lvl2pPr marL="48691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600" kern="1200">
                <a:solidFill>
                  <a:schemeClr val="tx1">
                    <a:lumMod val="75000"/>
                    <a:lumOff val="25000"/>
                  </a:schemeClr>
                </a:solidFill>
                <a:latin typeface="Roboto" panose="02000000000000000000" pitchFamily="2" charset="0"/>
                <a:ea typeface="Roboto" panose="02000000000000000000" pitchFamily="2" charset="0"/>
                <a:cs typeface="+mn-cs"/>
              </a:defRPr>
            </a:lvl2pPr>
            <a:lvl3pPr marL="66979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400" kern="1200">
                <a:solidFill>
                  <a:schemeClr val="tx1">
                    <a:lumMod val="75000"/>
                    <a:lumOff val="25000"/>
                  </a:schemeClr>
                </a:solidFill>
                <a:latin typeface="Roboto" panose="02000000000000000000" pitchFamily="2" charset="0"/>
                <a:ea typeface="Roboto" panose="02000000000000000000" pitchFamily="2" charset="0"/>
                <a:cs typeface="+mn-cs"/>
              </a:defRPr>
            </a:lvl3pPr>
            <a:lvl4pPr marL="91440" marR="0" indent="0" algn="l" defTabSz="914400" rtl="0" eaLnBrk="1" fontAlgn="auto" latinLnBrk="0" hangingPunct="1">
              <a:lnSpc>
                <a:spcPct val="90000"/>
              </a:lnSpc>
              <a:spcBef>
                <a:spcPts val="1200"/>
              </a:spcBef>
              <a:spcAft>
                <a:spcPts val="200"/>
              </a:spcAft>
              <a:buClr>
                <a:srgbClr val="EB8B30"/>
              </a:buClr>
              <a:buSzPct val="100000"/>
              <a:buFont typeface="Arial" panose="020B0604020202020204" pitchFamily="34" charset="0"/>
              <a:buNone/>
              <a:tabLst/>
              <a:defRPr sz="2000" b="1" i="0" kern="1200">
                <a:solidFill>
                  <a:srgbClr val="074356"/>
                </a:solidFill>
                <a:latin typeface="Roboto" panose="02000000000000000000" pitchFamily="2" charset="0"/>
                <a:ea typeface="Roboto" panose="02000000000000000000" pitchFamily="2" charset="0"/>
                <a:cs typeface="+mn-cs"/>
              </a:defRPr>
            </a:lvl4pPr>
            <a:lvl5pPr marL="91440" marR="0" indent="0" algn="l" defTabSz="914400" rtl="0" eaLnBrk="1" fontAlgn="auto" latinLnBrk="0" hangingPunct="1">
              <a:lnSpc>
                <a:spcPct val="90000"/>
              </a:lnSpc>
              <a:spcBef>
                <a:spcPts val="300"/>
              </a:spcBef>
              <a:spcAft>
                <a:spcPts val="400"/>
              </a:spcAft>
              <a:buClr>
                <a:srgbClr val="EB8B30"/>
              </a:buClr>
              <a:buSzPct val="100000"/>
              <a:buFont typeface="Arial" panose="020B0604020202020204" pitchFamily="34" charset="0"/>
              <a:buNone/>
              <a:tabLst/>
              <a:defRPr sz="1400" b="1" i="0" kern="1200">
                <a:solidFill>
                  <a:srgbClr val="F7931D"/>
                </a:solidFill>
                <a:latin typeface="Antonio" panose="02000503000000000000" pitchFamily="2" charset="77"/>
                <a:ea typeface="Roboto" panose="02000000000000000000" pitchFamily="2" charset="0"/>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Clr>
                <a:srgbClr val="EB8A2F"/>
              </a:buClr>
              <a:buFont typeface="Calibri" panose="020F0502020204030204" pitchFamily="34" charset="0"/>
              <a:buNone/>
            </a:pPr>
            <a:r>
              <a:rPr lang="en-US" sz="1400" b="1" dirty="0">
                <a:solidFill>
                  <a:srgbClr val="EB8B30"/>
                </a:solidFill>
              </a:rPr>
              <a:t>Coordinating material forecast updates closely with your CEO or other stakeholders (in a timely fashion) is essential.  Remember, no one likes surprises and bad news does not age like a fine wine!</a:t>
            </a:r>
          </a:p>
          <a:p>
            <a:pPr marL="0" indent="0">
              <a:buClr>
                <a:srgbClr val="EB8A2F"/>
              </a:buClr>
              <a:buFont typeface="Calibri" panose="020F0502020204030204" pitchFamily="34" charset="0"/>
              <a:buNone/>
            </a:pPr>
            <a:endParaRPr lang="en-US" sz="1200" b="1" dirty="0">
              <a:solidFill>
                <a:srgbClr val="EB8B30"/>
              </a:solidFill>
            </a:endParaRPr>
          </a:p>
        </p:txBody>
      </p:sp>
      <p:sp>
        <p:nvSpPr>
          <p:cNvPr id="5" name="Title 7">
            <a:extLst>
              <a:ext uri="{FF2B5EF4-FFF2-40B4-BE49-F238E27FC236}">
                <a16:creationId xmlns:a16="http://schemas.microsoft.com/office/drawing/2014/main" id="{C17EE73F-0952-EEAC-21DF-EE779AC032D3}"/>
              </a:ext>
            </a:extLst>
          </p:cNvPr>
          <p:cNvSpPr txBox="1">
            <a:spLocks/>
          </p:cNvSpPr>
          <p:nvPr/>
        </p:nvSpPr>
        <p:spPr>
          <a:xfrm>
            <a:off x="9533067" y="852496"/>
            <a:ext cx="2523399" cy="1499877"/>
          </a:xfrm>
          <a:prstGeom prst="rect">
            <a:avLst/>
          </a:prstGeom>
        </p:spPr>
        <p:txBody>
          <a:bodyPr vert="horz" lIns="91440" tIns="45720" rIns="91440" bIns="45720" rtlCol="0" anchor="b">
            <a:normAutofit fontScale="97500"/>
          </a:bodyPr>
          <a:lstStyle>
            <a:lvl1pPr marL="0" algn="l" defTabSz="914400" rtl="0" eaLnBrk="1" latinLnBrk="0" hangingPunct="1">
              <a:lnSpc>
                <a:spcPct val="85000"/>
              </a:lnSpc>
              <a:spcBef>
                <a:spcPct val="0"/>
              </a:spcBef>
              <a:buNone/>
              <a:defRPr sz="4000" b="1" i="0" kern="1200" spc="-50" baseline="0">
                <a:solidFill>
                  <a:schemeClr val="accent2"/>
                </a:solidFill>
                <a:latin typeface="Roboto Black" panose="02000000000000000000" pitchFamily="2" charset="0"/>
                <a:ea typeface="Roboto Black" panose="02000000000000000000" pitchFamily="2" charset="0"/>
                <a:cs typeface="+mj-cs"/>
              </a:defRPr>
            </a:lvl1pPr>
          </a:lstStyle>
          <a:p>
            <a:r>
              <a:rPr lang="en-US" sz="1400" b="0" i="1" dirty="0">
                <a:solidFill>
                  <a:schemeClr val="bg1">
                    <a:lumMod val="65000"/>
                  </a:schemeClr>
                </a:solidFill>
              </a:rPr>
              <a:t>This slide may look familiar - Since the annual operating plan becomes the basis for the monthly forecast, the process to refresh and update the forecast is a similar process to the one used to establish the AOP</a:t>
            </a:r>
            <a:endParaRPr lang="en-US" sz="3200" b="0" dirty="0">
              <a:solidFill>
                <a:schemeClr val="bg1">
                  <a:lumMod val="65000"/>
                </a:schemeClr>
              </a:solidFill>
            </a:endParaRPr>
          </a:p>
        </p:txBody>
      </p:sp>
    </p:spTree>
    <p:extLst>
      <p:ext uri="{BB962C8B-B14F-4D97-AF65-F5344CB8AC3E}">
        <p14:creationId xmlns:p14="http://schemas.microsoft.com/office/powerpoint/2010/main" val="24416400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58B08223-4D25-4932-8485-30E967209F6B}"/>
              </a:ext>
            </a:extLst>
          </p:cNvPr>
          <p:cNvPicPr>
            <a:picLocks noChangeAspect="1"/>
          </p:cNvPicPr>
          <p:nvPr/>
        </p:nvPicPr>
        <p:blipFill>
          <a:blip r:embed="rId3"/>
          <a:stretch>
            <a:fillRect/>
          </a:stretch>
        </p:blipFill>
        <p:spPr>
          <a:xfrm>
            <a:off x="620633" y="1559636"/>
            <a:ext cx="10734675" cy="3533775"/>
          </a:xfrm>
          <a:prstGeom prst="rect">
            <a:avLst/>
          </a:prstGeom>
        </p:spPr>
      </p:pic>
      <p:sp>
        <p:nvSpPr>
          <p:cNvPr id="2" name="Title 1"/>
          <p:cNvSpPr>
            <a:spLocks noGrp="1"/>
          </p:cNvSpPr>
          <p:nvPr>
            <p:ph type="title"/>
          </p:nvPr>
        </p:nvSpPr>
        <p:spPr/>
        <p:txBody>
          <a:bodyPr>
            <a:normAutofit fontScale="90000"/>
          </a:bodyPr>
          <a:lstStyle/>
          <a:p>
            <a:r>
              <a:rPr lang="en-US" dirty="0"/>
              <a:t>Example: New Business Pursuit</a:t>
            </a:r>
            <a:br>
              <a:rPr lang="en-US" dirty="0"/>
            </a:br>
            <a:r>
              <a:rPr lang="en-US" dirty="0"/>
              <a:t>(Forecast Update Phase)</a:t>
            </a:r>
          </a:p>
        </p:txBody>
      </p:sp>
      <p:sp>
        <p:nvSpPr>
          <p:cNvPr id="3" name="Slide Number Placeholder 2">
            <a:extLst>
              <a:ext uri="{FF2B5EF4-FFF2-40B4-BE49-F238E27FC236}">
                <a16:creationId xmlns:a16="http://schemas.microsoft.com/office/drawing/2014/main" id="{2BBA76E3-40AA-C74D-A8B7-C27488FF688C}"/>
              </a:ext>
            </a:extLst>
          </p:cNvPr>
          <p:cNvSpPr>
            <a:spLocks noGrp="1"/>
          </p:cNvSpPr>
          <p:nvPr>
            <p:ph type="sldNum" sz="quarter" idx="12"/>
          </p:nvPr>
        </p:nvSpPr>
        <p:spPr/>
        <p:txBody>
          <a:bodyPr/>
          <a:lstStyle/>
          <a:p>
            <a:fld id="{B66A45A0-4AD1-4694-A07F-B3BA13B983E2}" type="slidenum">
              <a:rPr lang="en-US" smtClean="0"/>
              <a:t>29</a:t>
            </a:fld>
            <a:endParaRPr lang="en-US" dirty="0"/>
          </a:p>
        </p:txBody>
      </p:sp>
      <p:sp>
        <p:nvSpPr>
          <p:cNvPr id="14" name="Content Placeholder 8">
            <a:extLst>
              <a:ext uri="{FF2B5EF4-FFF2-40B4-BE49-F238E27FC236}">
                <a16:creationId xmlns:a16="http://schemas.microsoft.com/office/drawing/2014/main" id="{C1367DCB-75CF-4EA3-B5BC-5E57168B06C3}"/>
              </a:ext>
            </a:extLst>
          </p:cNvPr>
          <p:cNvSpPr txBox="1">
            <a:spLocks/>
          </p:cNvSpPr>
          <p:nvPr/>
        </p:nvSpPr>
        <p:spPr>
          <a:xfrm>
            <a:off x="3921589" y="1727922"/>
            <a:ext cx="3988759" cy="1904107"/>
          </a:xfrm>
          <a:prstGeom prst="rect">
            <a:avLst/>
          </a:prstGeom>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600" kern="1200">
                <a:solidFill>
                  <a:schemeClr val="tx1">
                    <a:lumMod val="75000"/>
                    <a:lumOff val="25000"/>
                  </a:schemeClr>
                </a:solidFill>
                <a:latin typeface="Roboto" panose="02000000000000000000" pitchFamily="2" charset="0"/>
                <a:ea typeface="Roboto" panose="02000000000000000000" pitchFamily="2" charset="0"/>
                <a:cs typeface="+mn-cs"/>
              </a:defRPr>
            </a:lvl1pPr>
            <a:lvl2pPr marL="48691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600" kern="1200">
                <a:solidFill>
                  <a:schemeClr val="tx1">
                    <a:lumMod val="75000"/>
                    <a:lumOff val="25000"/>
                  </a:schemeClr>
                </a:solidFill>
                <a:latin typeface="Roboto" panose="02000000000000000000" pitchFamily="2" charset="0"/>
                <a:ea typeface="Roboto" panose="02000000000000000000" pitchFamily="2" charset="0"/>
                <a:cs typeface="+mn-cs"/>
              </a:defRPr>
            </a:lvl2pPr>
            <a:lvl3pPr marL="66979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400" kern="1200">
                <a:solidFill>
                  <a:schemeClr val="tx1">
                    <a:lumMod val="75000"/>
                    <a:lumOff val="25000"/>
                  </a:schemeClr>
                </a:solidFill>
                <a:latin typeface="Roboto" panose="02000000000000000000" pitchFamily="2" charset="0"/>
                <a:ea typeface="Roboto" panose="02000000000000000000" pitchFamily="2" charset="0"/>
                <a:cs typeface="+mn-cs"/>
              </a:defRPr>
            </a:lvl3pPr>
            <a:lvl4pPr marL="91440" marR="0" indent="0" algn="l" defTabSz="914400" rtl="0" eaLnBrk="1" fontAlgn="auto" latinLnBrk="0" hangingPunct="1">
              <a:lnSpc>
                <a:spcPct val="90000"/>
              </a:lnSpc>
              <a:spcBef>
                <a:spcPts val="1200"/>
              </a:spcBef>
              <a:spcAft>
                <a:spcPts val="200"/>
              </a:spcAft>
              <a:buClr>
                <a:srgbClr val="EB8B30"/>
              </a:buClr>
              <a:buSzPct val="100000"/>
              <a:buFont typeface="Arial" panose="020B0604020202020204" pitchFamily="34" charset="0"/>
              <a:buNone/>
              <a:tabLst/>
              <a:defRPr sz="2000" b="1" i="0" kern="1200">
                <a:solidFill>
                  <a:srgbClr val="074356"/>
                </a:solidFill>
                <a:latin typeface="Roboto" panose="02000000000000000000" pitchFamily="2" charset="0"/>
                <a:ea typeface="Roboto" panose="02000000000000000000" pitchFamily="2" charset="0"/>
                <a:cs typeface="+mn-cs"/>
              </a:defRPr>
            </a:lvl4pPr>
            <a:lvl5pPr marL="91440" marR="0" indent="0" algn="l" defTabSz="914400" rtl="0" eaLnBrk="1" fontAlgn="auto" latinLnBrk="0" hangingPunct="1">
              <a:lnSpc>
                <a:spcPct val="90000"/>
              </a:lnSpc>
              <a:spcBef>
                <a:spcPts val="300"/>
              </a:spcBef>
              <a:spcAft>
                <a:spcPts val="400"/>
              </a:spcAft>
              <a:buClr>
                <a:srgbClr val="EB8B30"/>
              </a:buClr>
              <a:buSzPct val="100000"/>
              <a:buFont typeface="Arial" panose="020B0604020202020204" pitchFamily="34" charset="0"/>
              <a:buNone/>
              <a:tabLst/>
              <a:defRPr sz="1400" b="1" i="0" kern="1200">
                <a:solidFill>
                  <a:srgbClr val="F7931D"/>
                </a:solidFill>
                <a:latin typeface="Antonio" panose="02000503000000000000" pitchFamily="2" charset="77"/>
                <a:ea typeface="Roboto" panose="02000000000000000000" pitchFamily="2" charset="0"/>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1">
              <a:spcAft>
                <a:spcPts val="1200"/>
              </a:spcAft>
              <a:buClr>
                <a:srgbClr val="EB8A2F"/>
              </a:buClr>
            </a:pPr>
            <a:r>
              <a:rPr lang="en-US" sz="1400" dirty="0">
                <a:solidFill>
                  <a:srgbClr val="000000">
                    <a:lumMod val="75000"/>
                    <a:lumOff val="25000"/>
                  </a:srgbClr>
                </a:solidFill>
              </a:rPr>
              <a:t>In this example, BD has updated PGO from 80% to 100% and PWIN from 50% to 60%.</a:t>
            </a:r>
          </a:p>
          <a:p>
            <a:pPr lvl="1">
              <a:spcAft>
                <a:spcPts val="1200"/>
              </a:spcAft>
              <a:buClr>
                <a:srgbClr val="EB8A2F"/>
              </a:buClr>
            </a:pPr>
            <a:r>
              <a:rPr lang="en-US" sz="1400" dirty="0">
                <a:solidFill>
                  <a:srgbClr val="000000">
                    <a:lumMod val="75000"/>
                    <a:lumOff val="25000"/>
                  </a:srgbClr>
                </a:solidFill>
              </a:rPr>
              <a:t>We would review this with BD/Bus and if it all checks out, we’ll update the financial forecast for this pursuit</a:t>
            </a:r>
          </a:p>
        </p:txBody>
      </p:sp>
      <p:sp>
        <p:nvSpPr>
          <p:cNvPr id="17" name="Rectangle 16">
            <a:extLst>
              <a:ext uri="{FF2B5EF4-FFF2-40B4-BE49-F238E27FC236}">
                <a16:creationId xmlns:a16="http://schemas.microsoft.com/office/drawing/2014/main" id="{2616FADF-1E8B-491B-AF42-9F0989D1C313}"/>
              </a:ext>
            </a:extLst>
          </p:cNvPr>
          <p:cNvSpPr/>
          <p:nvPr/>
        </p:nvSpPr>
        <p:spPr>
          <a:xfrm>
            <a:off x="620633" y="1915509"/>
            <a:ext cx="3064558" cy="370491"/>
          </a:xfrm>
          <a:prstGeom prst="rect">
            <a:avLst/>
          </a:prstGeom>
          <a:noFill/>
          <a:ln w="317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8" name="Speech Bubble: Rectangle with Corners Rounded 17">
            <a:extLst>
              <a:ext uri="{FF2B5EF4-FFF2-40B4-BE49-F238E27FC236}">
                <a16:creationId xmlns:a16="http://schemas.microsoft.com/office/drawing/2014/main" id="{B3C66405-A630-4253-A251-D423A5605EE8}"/>
              </a:ext>
            </a:extLst>
          </p:cNvPr>
          <p:cNvSpPr/>
          <p:nvPr/>
        </p:nvSpPr>
        <p:spPr>
          <a:xfrm>
            <a:off x="9469320" y="1859254"/>
            <a:ext cx="2216870" cy="1120205"/>
          </a:xfrm>
          <a:prstGeom prst="wedgeRoundRectCallout">
            <a:avLst>
              <a:gd name="adj1" fmla="val -54155"/>
              <a:gd name="adj2" fmla="val 111024"/>
              <a:gd name="adj3" fmla="val 16667"/>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dirty="0"/>
              <a:t>The change in POA equated to an increase to the forecast of +$9M or 50%.  </a:t>
            </a:r>
          </a:p>
          <a:p>
            <a:pPr algn="ctr"/>
            <a:r>
              <a:rPr lang="en-US" sz="1200" dirty="0"/>
              <a:t>“I would double check!”</a:t>
            </a:r>
          </a:p>
        </p:txBody>
      </p:sp>
      <p:pic>
        <p:nvPicPr>
          <p:cNvPr id="21" name="Picture 20">
            <a:extLst>
              <a:ext uri="{FF2B5EF4-FFF2-40B4-BE49-F238E27FC236}">
                <a16:creationId xmlns:a16="http://schemas.microsoft.com/office/drawing/2014/main" id="{AE379E26-AEB0-4AC8-9473-D94D13827B92}"/>
              </a:ext>
            </a:extLst>
          </p:cNvPr>
          <p:cNvPicPr>
            <a:picLocks noChangeAspect="1"/>
          </p:cNvPicPr>
          <p:nvPr/>
        </p:nvPicPr>
        <p:blipFill>
          <a:blip r:embed="rId4"/>
          <a:stretch>
            <a:fillRect/>
          </a:stretch>
        </p:blipFill>
        <p:spPr>
          <a:xfrm>
            <a:off x="8774435" y="2212804"/>
            <a:ext cx="523875" cy="1419225"/>
          </a:xfrm>
          <a:prstGeom prst="rect">
            <a:avLst/>
          </a:prstGeom>
        </p:spPr>
        <p:style>
          <a:lnRef idx="2">
            <a:schemeClr val="accent1"/>
          </a:lnRef>
          <a:fillRef idx="1">
            <a:schemeClr val="lt1"/>
          </a:fillRef>
          <a:effectRef idx="0">
            <a:schemeClr val="accent1"/>
          </a:effectRef>
          <a:fontRef idx="minor">
            <a:schemeClr val="dk1"/>
          </a:fontRef>
        </p:style>
      </p:pic>
      <p:sp>
        <p:nvSpPr>
          <p:cNvPr id="23" name="Rectangle 22">
            <a:extLst>
              <a:ext uri="{FF2B5EF4-FFF2-40B4-BE49-F238E27FC236}">
                <a16:creationId xmlns:a16="http://schemas.microsoft.com/office/drawing/2014/main" id="{2619A030-909B-47F8-BBC8-ADB9F146EF41}"/>
              </a:ext>
            </a:extLst>
          </p:cNvPr>
          <p:cNvSpPr/>
          <p:nvPr/>
        </p:nvSpPr>
        <p:spPr>
          <a:xfrm>
            <a:off x="8774434" y="3854670"/>
            <a:ext cx="523875" cy="1238741"/>
          </a:xfrm>
          <a:prstGeom prst="rect">
            <a:avLst/>
          </a:prstGeom>
          <a:noFill/>
          <a:ln w="317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pic>
        <p:nvPicPr>
          <p:cNvPr id="24" name="Graphic 23" descr="Factory outline">
            <a:extLst>
              <a:ext uri="{FF2B5EF4-FFF2-40B4-BE49-F238E27FC236}">
                <a16:creationId xmlns:a16="http://schemas.microsoft.com/office/drawing/2014/main" id="{D1BB159E-033A-433A-A0E0-F964583331A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076582" y="127717"/>
            <a:ext cx="796208" cy="796208"/>
          </a:xfrm>
          <a:prstGeom prst="rect">
            <a:avLst/>
          </a:prstGeom>
        </p:spPr>
      </p:pic>
    </p:spTree>
    <p:extLst>
      <p:ext uri="{BB962C8B-B14F-4D97-AF65-F5344CB8AC3E}">
        <p14:creationId xmlns:p14="http://schemas.microsoft.com/office/powerpoint/2010/main" val="12105862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2579DAE-C141-48DB-810E-C070C3008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5" name="Rectangle 14">
            <a:extLst>
              <a:ext uri="{FF2B5EF4-FFF2-40B4-BE49-F238E27FC236}">
                <a16:creationId xmlns:a16="http://schemas.microsoft.com/office/drawing/2014/main" id="{02FD90C3-6350-4D5B-9738-6E94EDF30F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5" name="Content Placeholder 4" descr="A poster of a business meeting">
            <a:extLst>
              <a:ext uri="{FF2B5EF4-FFF2-40B4-BE49-F238E27FC236}">
                <a16:creationId xmlns:a16="http://schemas.microsoft.com/office/drawing/2014/main" id="{7DFB98E9-C89C-E857-0361-E4D7EE1BE32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46980" y="81898"/>
            <a:ext cx="7358333" cy="6162603"/>
          </a:xfrm>
          <a:prstGeom prst="rect">
            <a:avLst/>
          </a:prstGeom>
        </p:spPr>
      </p:pic>
      <p:sp>
        <p:nvSpPr>
          <p:cNvPr id="4" name="Slide Number Placeholder 3">
            <a:extLst>
              <a:ext uri="{FF2B5EF4-FFF2-40B4-BE49-F238E27FC236}">
                <a16:creationId xmlns:a16="http://schemas.microsoft.com/office/drawing/2014/main" id="{3AE804F9-2731-C046-BDE5-5DC7A0FA73C7}"/>
              </a:ext>
            </a:extLst>
          </p:cNvPr>
          <p:cNvSpPr>
            <a:spLocks noGrp="1"/>
          </p:cNvSpPr>
          <p:nvPr>
            <p:ph type="sldNum" sz="quarter" idx="12"/>
          </p:nvPr>
        </p:nvSpPr>
        <p:spPr>
          <a:xfrm>
            <a:off x="9900458" y="6459785"/>
            <a:ext cx="1312025" cy="365125"/>
          </a:xfrm>
        </p:spPr>
        <p:txBody>
          <a:bodyPr vert="horz" lIns="91440" tIns="45720" rIns="91440" bIns="45720" rtlCol="0" anchor="ctr">
            <a:normAutofit/>
          </a:bodyPr>
          <a:lstStyle/>
          <a:p>
            <a:pPr algn="r">
              <a:spcAft>
                <a:spcPts val="600"/>
              </a:spcAft>
            </a:pPr>
            <a:fld id="{B66A45A0-4AD1-4694-A07F-B3BA13B983E2}" type="slidenum">
              <a:rPr lang="en-US" sz="1050" smtClean="0">
                <a:latin typeface="+mn-lt"/>
                <a:ea typeface="+mn-ea"/>
              </a:rPr>
              <a:pPr algn="r">
                <a:spcAft>
                  <a:spcPts val="600"/>
                </a:spcAft>
              </a:pPr>
              <a:t>3</a:t>
            </a:fld>
            <a:endParaRPr lang="en-US" sz="1050">
              <a:latin typeface="+mn-lt"/>
              <a:ea typeface="+mn-ea"/>
            </a:endParaRPr>
          </a:p>
        </p:txBody>
      </p:sp>
    </p:spTree>
    <p:extLst>
      <p:ext uri="{BB962C8B-B14F-4D97-AF65-F5344CB8AC3E}">
        <p14:creationId xmlns:p14="http://schemas.microsoft.com/office/powerpoint/2010/main" val="10580950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DD5DB77-FD81-4E76-9A80-BDDE9B0BBBCB}"/>
              </a:ext>
            </a:extLst>
          </p:cNvPr>
          <p:cNvPicPr>
            <a:picLocks noChangeAspect="1"/>
          </p:cNvPicPr>
          <p:nvPr/>
        </p:nvPicPr>
        <p:blipFill>
          <a:blip r:embed="rId3"/>
          <a:stretch>
            <a:fillRect/>
          </a:stretch>
        </p:blipFill>
        <p:spPr>
          <a:xfrm>
            <a:off x="839278" y="1607046"/>
            <a:ext cx="10734675" cy="3533775"/>
          </a:xfrm>
          <a:prstGeom prst="rect">
            <a:avLst/>
          </a:prstGeom>
        </p:spPr>
      </p:pic>
      <p:sp>
        <p:nvSpPr>
          <p:cNvPr id="2" name="Title 1"/>
          <p:cNvSpPr>
            <a:spLocks noGrp="1"/>
          </p:cNvSpPr>
          <p:nvPr>
            <p:ph type="title"/>
          </p:nvPr>
        </p:nvSpPr>
        <p:spPr/>
        <p:txBody>
          <a:bodyPr>
            <a:normAutofit fontScale="90000"/>
          </a:bodyPr>
          <a:lstStyle/>
          <a:p>
            <a:r>
              <a:rPr lang="en-US" dirty="0"/>
              <a:t>Example: New Business Pursuit </a:t>
            </a:r>
            <a:br>
              <a:rPr lang="en-US" dirty="0"/>
            </a:br>
            <a:r>
              <a:rPr lang="en-US" dirty="0"/>
              <a:t>(Post Award/Execution Phase)</a:t>
            </a:r>
          </a:p>
        </p:txBody>
      </p:sp>
      <p:sp>
        <p:nvSpPr>
          <p:cNvPr id="3" name="Slide Number Placeholder 2">
            <a:extLst>
              <a:ext uri="{FF2B5EF4-FFF2-40B4-BE49-F238E27FC236}">
                <a16:creationId xmlns:a16="http://schemas.microsoft.com/office/drawing/2014/main" id="{2BBA76E3-40AA-C74D-A8B7-C27488FF688C}"/>
              </a:ext>
            </a:extLst>
          </p:cNvPr>
          <p:cNvSpPr>
            <a:spLocks noGrp="1"/>
          </p:cNvSpPr>
          <p:nvPr>
            <p:ph type="sldNum" sz="quarter" idx="12"/>
          </p:nvPr>
        </p:nvSpPr>
        <p:spPr/>
        <p:txBody>
          <a:bodyPr/>
          <a:lstStyle/>
          <a:p>
            <a:fld id="{B66A45A0-4AD1-4694-A07F-B3BA13B983E2}" type="slidenum">
              <a:rPr lang="en-US" smtClean="0"/>
              <a:t>30</a:t>
            </a:fld>
            <a:endParaRPr lang="en-US" dirty="0"/>
          </a:p>
        </p:txBody>
      </p:sp>
      <p:sp>
        <p:nvSpPr>
          <p:cNvPr id="15" name="Content Placeholder 8">
            <a:extLst>
              <a:ext uri="{FF2B5EF4-FFF2-40B4-BE49-F238E27FC236}">
                <a16:creationId xmlns:a16="http://schemas.microsoft.com/office/drawing/2014/main" id="{DE9A09E3-2877-4EA8-A737-C0857127512A}"/>
              </a:ext>
            </a:extLst>
          </p:cNvPr>
          <p:cNvSpPr txBox="1">
            <a:spLocks/>
          </p:cNvSpPr>
          <p:nvPr/>
        </p:nvSpPr>
        <p:spPr>
          <a:xfrm>
            <a:off x="4159127" y="1607046"/>
            <a:ext cx="3988759" cy="1904107"/>
          </a:xfrm>
          <a:prstGeom prst="rect">
            <a:avLst/>
          </a:prstGeom>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600" kern="1200">
                <a:solidFill>
                  <a:schemeClr val="tx1">
                    <a:lumMod val="75000"/>
                    <a:lumOff val="25000"/>
                  </a:schemeClr>
                </a:solidFill>
                <a:latin typeface="Roboto" panose="02000000000000000000" pitchFamily="2" charset="0"/>
                <a:ea typeface="Roboto" panose="02000000000000000000" pitchFamily="2" charset="0"/>
                <a:cs typeface="+mn-cs"/>
              </a:defRPr>
            </a:lvl1pPr>
            <a:lvl2pPr marL="48691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600" kern="1200">
                <a:solidFill>
                  <a:schemeClr val="tx1">
                    <a:lumMod val="75000"/>
                    <a:lumOff val="25000"/>
                  </a:schemeClr>
                </a:solidFill>
                <a:latin typeface="Roboto" panose="02000000000000000000" pitchFamily="2" charset="0"/>
                <a:ea typeface="Roboto" panose="02000000000000000000" pitchFamily="2" charset="0"/>
                <a:cs typeface="+mn-cs"/>
              </a:defRPr>
            </a:lvl2pPr>
            <a:lvl3pPr marL="66979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400" kern="1200">
                <a:solidFill>
                  <a:schemeClr val="tx1">
                    <a:lumMod val="75000"/>
                    <a:lumOff val="25000"/>
                  </a:schemeClr>
                </a:solidFill>
                <a:latin typeface="Roboto" panose="02000000000000000000" pitchFamily="2" charset="0"/>
                <a:ea typeface="Roboto" panose="02000000000000000000" pitchFamily="2" charset="0"/>
                <a:cs typeface="+mn-cs"/>
              </a:defRPr>
            </a:lvl3pPr>
            <a:lvl4pPr marL="91440" marR="0" indent="0" algn="l" defTabSz="914400" rtl="0" eaLnBrk="1" fontAlgn="auto" latinLnBrk="0" hangingPunct="1">
              <a:lnSpc>
                <a:spcPct val="90000"/>
              </a:lnSpc>
              <a:spcBef>
                <a:spcPts val="1200"/>
              </a:spcBef>
              <a:spcAft>
                <a:spcPts val="200"/>
              </a:spcAft>
              <a:buClr>
                <a:srgbClr val="EB8B30"/>
              </a:buClr>
              <a:buSzPct val="100000"/>
              <a:buFont typeface="Arial" panose="020B0604020202020204" pitchFamily="34" charset="0"/>
              <a:buNone/>
              <a:tabLst/>
              <a:defRPr sz="2000" b="1" i="0" kern="1200">
                <a:solidFill>
                  <a:srgbClr val="074356"/>
                </a:solidFill>
                <a:latin typeface="Roboto" panose="02000000000000000000" pitchFamily="2" charset="0"/>
                <a:ea typeface="Roboto" panose="02000000000000000000" pitchFamily="2" charset="0"/>
                <a:cs typeface="+mn-cs"/>
              </a:defRPr>
            </a:lvl4pPr>
            <a:lvl5pPr marL="91440" marR="0" indent="0" algn="l" defTabSz="914400" rtl="0" eaLnBrk="1" fontAlgn="auto" latinLnBrk="0" hangingPunct="1">
              <a:lnSpc>
                <a:spcPct val="90000"/>
              </a:lnSpc>
              <a:spcBef>
                <a:spcPts val="300"/>
              </a:spcBef>
              <a:spcAft>
                <a:spcPts val="400"/>
              </a:spcAft>
              <a:buClr>
                <a:srgbClr val="EB8B30"/>
              </a:buClr>
              <a:buSzPct val="100000"/>
              <a:buFont typeface="Arial" panose="020B0604020202020204" pitchFamily="34" charset="0"/>
              <a:buNone/>
              <a:tabLst/>
              <a:defRPr sz="1400" b="1" i="0" kern="1200">
                <a:solidFill>
                  <a:srgbClr val="F7931D"/>
                </a:solidFill>
                <a:latin typeface="Antonio" panose="02000503000000000000" pitchFamily="2" charset="77"/>
                <a:ea typeface="Roboto" panose="02000000000000000000" pitchFamily="2" charset="0"/>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1">
              <a:spcAft>
                <a:spcPts val="1200"/>
              </a:spcAft>
              <a:buClr>
                <a:srgbClr val="EB8A2F"/>
              </a:buClr>
            </a:pPr>
            <a:r>
              <a:rPr lang="en-US" sz="1400" dirty="0">
                <a:solidFill>
                  <a:srgbClr val="000000">
                    <a:lumMod val="75000"/>
                    <a:lumOff val="25000"/>
                  </a:srgbClr>
                </a:solidFill>
              </a:rPr>
              <a:t>Great news we won!</a:t>
            </a:r>
          </a:p>
          <a:p>
            <a:pPr lvl="1">
              <a:spcAft>
                <a:spcPts val="1200"/>
              </a:spcAft>
              <a:buClr>
                <a:srgbClr val="EB8A2F"/>
              </a:buClr>
            </a:pPr>
            <a:r>
              <a:rPr lang="en-US" sz="1400" dirty="0">
                <a:solidFill>
                  <a:srgbClr val="000000">
                    <a:lumMod val="75000"/>
                    <a:lumOff val="25000"/>
                  </a:srgbClr>
                </a:solidFill>
              </a:rPr>
              <a:t>We now set the PGO/PWIN to 100%</a:t>
            </a:r>
          </a:p>
          <a:p>
            <a:pPr lvl="1">
              <a:spcAft>
                <a:spcPts val="1200"/>
              </a:spcAft>
              <a:buClr>
                <a:srgbClr val="EB8A2F"/>
              </a:buClr>
            </a:pPr>
            <a:r>
              <a:rPr lang="en-US" sz="1400" dirty="0">
                <a:solidFill>
                  <a:srgbClr val="000000">
                    <a:lumMod val="75000"/>
                    <a:lumOff val="25000"/>
                  </a:srgbClr>
                </a:solidFill>
              </a:rPr>
              <a:t>And flow through the changes into the backlog forecast</a:t>
            </a:r>
          </a:p>
          <a:p>
            <a:pPr lvl="1">
              <a:spcAft>
                <a:spcPts val="1200"/>
              </a:spcAft>
              <a:buClr>
                <a:srgbClr val="EB8A2F"/>
              </a:buClr>
            </a:pPr>
            <a:r>
              <a:rPr lang="en-US" sz="1400" b="1" dirty="0">
                <a:solidFill>
                  <a:srgbClr val="000000">
                    <a:lumMod val="75000"/>
                    <a:lumOff val="25000"/>
                  </a:srgbClr>
                </a:solidFill>
              </a:rPr>
              <a:t>Pay attention to time phasing and be sure to review/update your R&amp;Os according.</a:t>
            </a:r>
          </a:p>
        </p:txBody>
      </p:sp>
      <p:sp>
        <p:nvSpPr>
          <p:cNvPr id="16" name="Rectangle 15">
            <a:extLst>
              <a:ext uri="{FF2B5EF4-FFF2-40B4-BE49-F238E27FC236}">
                <a16:creationId xmlns:a16="http://schemas.microsoft.com/office/drawing/2014/main" id="{D6C78792-6866-473B-BA4A-00B4C638C140}"/>
              </a:ext>
            </a:extLst>
          </p:cNvPr>
          <p:cNvSpPr/>
          <p:nvPr/>
        </p:nvSpPr>
        <p:spPr>
          <a:xfrm>
            <a:off x="839277" y="1962807"/>
            <a:ext cx="3090278" cy="370490"/>
          </a:xfrm>
          <a:prstGeom prst="rect">
            <a:avLst/>
          </a:prstGeom>
          <a:noFill/>
          <a:ln w="317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pic>
        <p:nvPicPr>
          <p:cNvPr id="17" name="Graphic 16" descr="Lightbulb with solid fill">
            <a:extLst>
              <a:ext uri="{FF2B5EF4-FFF2-40B4-BE49-F238E27FC236}">
                <a16:creationId xmlns:a16="http://schemas.microsoft.com/office/drawing/2014/main" id="{42D2D0D5-1496-4BB9-ADDC-915EEAFCCE4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1284" y="5609861"/>
            <a:ext cx="424301" cy="424301"/>
          </a:xfrm>
          <a:prstGeom prst="rect">
            <a:avLst/>
          </a:prstGeom>
        </p:spPr>
      </p:pic>
      <p:sp>
        <p:nvSpPr>
          <p:cNvPr id="18" name="Content Placeholder 8">
            <a:extLst>
              <a:ext uri="{FF2B5EF4-FFF2-40B4-BE49-F238E27FC236}">
                <a16:creationId xmlns:a16="http://schemas.microsoft.com/office/drawing/2014/main" id="{9F77687F-C9C5-48E0-899D-176F337457AC}"/>
              </a:ext>
            </a:extLst>
          </p:cNvPr>
          <p:cNvSpPr txBox="1">
            <a:spLocks/>
          </p:cNvSpPr>
          <p:nvPr/>
        </p:nvSpPr>
        <p:spPr>
          <a:xfrm>
            <a:off x="1167451" y="5609861"/>
            <a:ext cx="9972109" cy="457590"/>
          </a:xfrm>
          <a:prstGeom prst="rect">
            <a:avLst/>
          </a:prstGeom>
        </p:spPr>
        <p:txBody>
          <a:bodyPr vert="horz" lIns="0" tIns="45720" rIns="0" bIns="45720" rtlCol="0">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600" kern="1200">
                <a:solidFill>
                  <a:schemeClr val="tx1">
                    <a:lumMod val="75000"/>
                    <a:lumOff val="25000"/>
                  </a:schemeClr>
                </a:solidFill>
                <a:latin typeface="Roboto" panose="02000000000000000000" pitchFamily="2" charset="0"/>
                <a:ea typeface="Roboto" panose="02000000000000000000" pitchFamily="2" charset="0"/>
                <a:cs typeface="+mn-cs"/>
              </a:defRPr>
            </a:lvl1pPr>
            <a:lvl2pPr marL="48691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600" kern="1200">
                <a:solidFill>
                  <a:schemeClr val="tx1">
                    <a:lumMod val="75000"/>
                    <a:lumOff val="25000"/>
                  </a:schemeClr>
                </a:solidFill>
                <a:latin typeface="Roboto" panose="02000000000000000000" pitchFamily="2" charset="0"/>
                <a:ea typeface="Roboto" panose="02000000000000000000" pitchFamily="2" charset="0"/>
                <a:cs typeface="+mn-cs"/>
              </a:defRPr>
            </a:lvl2pPr>
            <a:lvl3pPr marL="66979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400" kern="1200">
                <a:solidFill>
                  <a:schemeClr val="tx1">
                    <a:lumMod val="75000"/>
                    <a:lumOff val="25000"/>
                  </a:schemeClr>
                </a:solidFill>
                <a:latin typeface="Roboto" panose="02000000000000000000" pitchFamily="2" charset="0"/>
                <a:ea typeface="Roboto" panose="02000000000000000000" pitchFamily="2" charset="0"/>
                <a:cs typeface="+mn-cs"/>
              </a:defRPr>
            </a:lvl3pPr>
            <a:lvl4pPr marL="91440" marR="0" indent="0" algn="l" defTabSz="914400" rtl="0" eaLnBrk="1" fontAlgn="auto" latinLnBrk="0" hangingPunct="1">
              <a:lnSpc>
                <a:spcPct val="90000"/>
              </a:lnSpc>
              <a:spcBef>
                <a:spcPts val="1200"/>
              </a:spcBef>
              <a:spcAft>
                <a:spcPts val="200"/>
              </a:spcAft>
              <a:buClr>
                <a:srgbClr val="EB8B30"/>
              </a:buClr>
              <a:buSzPct val="100000"/>
              <a:buFont typeface="Arial" panose="020B0604020202020204" pitchFamily="34" charset="0"/>
              <a:buNone/>
              <a:tabLst/>
              <a:defRPr sz="2000" b="1" i="0" kern="1200">
                <a:solidFill>
                  <a:srgbClr val="074356"/>
                </a:solidFill>
                <a:latin typeface="Roboto" panose="02000000000000000000" pitchFamily="2" charset="0"/>
                <a:ea typeface="Roboto" panose="02000000000000000000" pitchFamily="2" charset="0"/>
                <a:cs typeface="+mn-cs"/>
              </a:defRPr>
            </a:lvl4pPr>
            <a:lvl5pPr marL="91440" marR="0" indent="0" algn="l" defTabSz="914400" rtl="0" eaLnBrk="1" fontAlgn="auto" latinLnBrk="0" hangingPunct="1">
              <a:lnSpc>
                <a:spcPct val="90000"/>
              </a:lnSpc>
              <a:spcBef>
                <a:spcPts val="300"/>
              </a:spcBef>
              <a:spcAft>
                <a:spcPts val="400"/>
              </a:spcAft>
              <a:buClr>
                <a:srgbClr val="EB8B30"/>
              </a:buClr>
              <a:buSzPct val="100000"/>
              <a:buFont typeface="Arial" panose="020B0604020202020204" pitchFamily="34" charset="0"/>
              <a:buNone/>
              <a:tabLst/>
              <a:defRPr sz="1400" b="1" i="0" kern="1200">
                <a:solidFill>
                  <a:srgbClr val="F7931D"/>
                </a:solidFill>
                <a:latin typeface="Antonio" panose="02000503000000000000" pitchFamily="2" charset="77"/>
                <a:ea typeface="Roboto" panose="02000000000000000000" pitchFamily="2" charset="0"/>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Clr>
                <a:srgbClr val="EB8A2F"/>
              </a:buClr>
              <a:buFont typeface="Calibri" panose="020F0502020204030204" pitchFamily="34" charset="0"/>
              <a:buNone/>
            </a:pPr>
            <a:r>
              <a:rPr lang="en-US" sz="1400" b="1" dirty="0">
                <a:solidFill>
                  <a:srgbClr val="EB8B30"/>
                </a:solidFill>
              </a:rPr>
              <a:t>Many companies use a single probability for new business/capture handicapping.  PWIN is most common.  Using a two-factor probability system adds a bit more conservatism to the forecasting process and may or may not be the right approach for your business.  </a:t>
            </a:r>
          </a:p>
          <a:p>
            <a:pPr marL="0" indent="0">
              <a:buClr>
                <a:srgbClr val="EB8A2F"/>
              </a:buClr>
              <a:buFont typeface="Calibri" panose="020F0502020204030204" pitchFamily="34" charset="0"/>
              <a:buNone/>
            </a:pPr>
            <a:endParaRPr lang="en-US" sz="1200" b="1" dirty="0">
              <a:solidFill>
                <a:srgbClr val="EB8B30"/>
              </a:solidFill>
            </a:endParaRPr>
          </a:p>
        </p:txBody>
      </p:sp>
      <p:pic>
        <p:nvPicPr>
          <p:cNvPr id="19" name="Graphic 18" descr="Factory outline">
            <a:extLst>
              <a:ext uri="{FF2B5EF4-FFF2-40B4-BE49-F238E27FC236}">
                <a16:creationId xmlns:a16="http://schemas.microsoft.com/office/drawing/2014/main" id="{DDC55744-08B5-4759-9AEB-05ADC9A9056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076582" y="127717"/>
            <a:ext cx="796208" cy="796208"/>
          </a:xfrm>
          <a:prstGeom prst="rect">
            <a:avLst/>
          </a:prstGeom>
        </p:spPr>
      </p:pic>
    </p:spTree>
    <p:extLst>
      <p:ext uri="{BB962C8B-B14F-4D97-AF65-F5344CB8AC3E}">
        <p14:creationId xmlns:p14="http://schemas.microsoft.com/office/powerpoint/2010/main" val="19436811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4452" y="488973"/>
            <a:ext cx="10194981" cy="828418"/>
          </a:xfrm>
        </p:spPr>
        <p:txBody>
          <a:bodyPr>
            <a:normAutofit/>
          </a:bodyPr>
          <a:lstStyle/>
          <a:p>
            <a:r>
              <a:rPr lang="en-US" dirty="0"/>
              <a:t>Best Practice:  Risks &amp; Opportunities (R&amp;Os)</a:t>
            </a:r>
          </a:p>
        </p:txBody>
      </p:sp>
      <p:sp>
        <p:nvSpPr>
          <p:cNvPr id="3" name="Slide Number Placeholder 2">
            <a:extLst>
              <a:ext uri="{FF2B5EF4-FFF2-40B4-BE49-F238E27FC236}">
                <a16:creationId xmlns:a16="http://schemas.microsoft.com/office/drawing/2014/main" id="{2BBA76E3-40AA-C74D-A8B7-C27488FF688C}"/>
              </a:ext>
            </a:extLst>
          </p:cNvPr>
          <p:cNvSpPr>
            <a:spLocks noGrp="1"/>
          </p:cNvSpPr>
          <p:nvPr>
            <p:ph type="sldNum" sz="quarter" idx="12"/>
          </p:nvPr>
        </p:nvSpPr>
        <p:spPr/>
        <p:txBody>
          <a:bodyPr/>
          <a:lstStyle/>
          <a:p>
            <a:fld id="{B66A45A0-4AD1-4694-A07F-B3BA13B983E2}" type="slidenum">
              <a:rPr lang="en-US" smtClean="0"/>
              <a:t>31</a:t>
            </a:fld>
            <a:endParaRPr lang="en-US" dirty="0"/>
          </a:p>
        </p:txBody>
      </p:sp>
      <p:pic>
        <p:nvPicPr>
          <p:cNvPr id="4" name="Picture 3">
            <a:extLst>
              <a:ext uri="{FF2B5EF4-FFF2-40B4-BE49-F238E27FC236}">
                <a16:creationId xmlns:a16="http://schemas.microsoft.com/office/drawing/2014/main" id="{FA58BF8D-1782-4B4E-9326-D30D06F75CBF}"/>
              </a:ext>
            </a:extLst>
          </p:cNvPr>
          <p:cNvPicPr>
            <a:picLocks noChangeAspect="1"/>
          </p:cNvPicPr>
          <p:nvPr/>
        </p:nvPicPr>
        <p:blipFill>
          <a:blip r:embed="rId3"/>
          <a:stretch>
            <a:fillRect/>
          </a:stretch>
        </p:blipFill>
        <p:spPr>
          <a:xfrm>
            <a:off x="1425403" y="2401893"/>
            <a:ext cx="9341194" cy="3388619"/>
          </a:xfrm>
          <a:prstGeom prst="rect">
            <a:avLst/>
          </a:prstGeom>
        </p:spPr>
        <p:style>
          <a:lnRef idx="2">
            <a:schemeClr val="accent1"/>
          </a:lnRef>
          <a:fillRef idx="1">
            <a:schemeClr val="lt1"/>
          </a:fillRef>
          <a:effectRef idx="0">
            <a:schemeClr val="accent1"/>
          </a:effectRef>
          <a:fontRef idx="minor">
            <a:schemeClr val="dk1"/>
          </a:fontRef>
        </p:style>
      </p:pic>
      <p:sp>
        <p:nvSpPr>
          <p:cNvPr id="16" name="Content Placeholder 8">
            <a:extLst>
              <a:ext uri="{FF2B5EF4-FFF2-40B4-BE49-F238E27FC236}">
                <a16:creationId xmlns:a16="http://schemas.microsoft.com/office/drawing/2014/main" id="{6AF889D3-993C-4653-BFA4-C582518E8037}"/>
              </a:ext>
            </a:extLst>
          </p:cNvPr>
          <p:cNvSpPr txBox="1">
            <a:spLocks/>
          </p:cNvSpPr>
          <p:nvPr/>
        </p:nvSpPr>
        <p:spPr>
          <a:xfrm>
            <a:off x="253014" y="1402752"/>
            <a:ext cx="11587888" cy="1214323"/>
          </a:xfrm>
          <a:prstGeom prst="rect">
            <a:avLst/>
          </a:prstGeom>
        </p:spPr>
        <p:txBody>
          <a:bodyPr vert="horz" lIns="0" tIns="45720" rIns="0" bIns="45720" rtlCol="0">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600" kern="1200">
                <a:solidFill>
                  <a:schemeClr val="tx1">
                    <a:lumMod val="75000"/>
                    <a:lumOff val="25000"/>
                  </a:schemeClr>
                </a:solidFill>
                <a:latin typeface="Roboto" panose="02000000000000000000" pitchFamily="2" charset="0"/>
                <a:ea typeface="Roboto" panose="02000000000000000000" pitchFamily="2" charset="0"/>
                <a:cs typeface="+mn-cs"/>
              </a:defRPr>
            </a:lvl1pPr>
            <a:lvl2pPr marL="48691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600" kern="1200">
                <a:solidFill>
                  <a:schemeClr val="tx1">
                    <a:lumMod val="75000"/>
                    <a:lumOff val="25000"/>
                  </a:schemeClr>
                </a:solidFill>
                <a:latin typeface="Roboto" panose="02000000000000000000" pitchFamily="2" charset="0"/>
                <a:ea typeface="Roboto" panose="02000000000000000000" pitchFamily="2" charset="0"/>
                <a:cs typeface="+mn-cs"/>
              </a:defRPr>
            </a:lvl2pPr>
            <a:lvl3pPr marL="66979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400" kern="1200">
                <a:solidFill>
                  <a:schemeClr val="tx1">
                    <a:lumMod val="75000"/>
                    <a:lumOff val="25000"/>
                  </a:schemeClr>
                </a:solidFill>
                <a:latin typeface="Roboto" panose="02000000000000000000" pitchFamily="2" charset="0"/>
                <a:ea typeface="Roboto" panose="02000000000000000000" pitchFamily="2" charset="0"/>
                <a:cs typeface="+mn-cs"/>
              </a:defRPr>
            </a:lvl3pPr>
            <a:lvl4pPr marL="91440" marR="0" indent="0" algn="l" defTabSz="914400" rtl="0" eaLnBrk="1" fontAlgn="auto" latinLnBrk="0" hangingPunct="1">
              <a:lnSpc>
                <a:spcPct val="90000"/>
              </a:lnSpc>
              <a:spcBef>
                <a:spcPts val="1200"/>
              </a:spcBef>
              <a:spcAft>
                <a:spcPts val="200"/>
              </a:spcAft>
              <a:buClr>
                <a:srgbClr val="EB8B30"/>
              </a:buClr>
              <a:buSzPct val="100000"/>
              <a:buFont typeface="Arial" panose="020B0604020202020204" pitchFamily="34" charset="0"/>
              <a:buNone/>
              <a:tabLst/>
              <a:defRPr sz="2000" b="1" i="0" kern="1200">
                <a:solidFill>
                  <a:srgbClr val="074356"/>
                </a:solidFill>
                <a:latin typeface="Roboto" panose="02000000000000000000" pitchFamily="2" charset="0"/>
                <a:ea typeface="Roboto" panose="02000000000000000000" pitchFamily="2" charset="0"/>
                <a:cs typeface="+mn-cs"/>
              </a:defRPr>
            </a:lvl4pPr>
            <a:lvl5pPr marL="91440" marR="0" indent="0" algn="l" defTabSz="914400" rtl="0" eaLnBrk="1" fontAlgn="auto" latinLnBrk="0" hangingPunct="1">
              <a:lnSpc>
                <a:spcPct val="90000"/>
              </a:lnSpc>
              <a:spcBef>
                <a:spcPts val="300"/>
              </a:spcBef>
              <a:spcAft>
                <a:spcPts val="400"/>
              </a:spcAft>
              <a:buClr>
                <a:srgbClr val="EB8B30"/>
              </a:buClr>
              <a:buSzPct val="100000"/>
              <a:buFont typeface="Arial" panose="020B0604020202020204" pitchFamily="34" charset="0"/>
              <a:buNone/>
              <a:tabLst/>
              <a:defRPr sz="1400" b="1" i="0" kern="1200">
                <a:solidFill>
                  <a:srgbClr val="F7931D"/>
                </a:solidFill>
                <a:latin typeface="Antonio" panose="02000503000000000000" pitchFamily="2" charset="77"/>
                <a:ea typeface="Roboto" panose="02000000000000000000" pitchFamily="2" charset="0"/>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1">
              <a:spcBef>
                <a:spcPts val="0"/>
              </a:spcBef>
              <a:spcAft>
                <a:spcPts val="600"/>
              </a:spcAft>
            </a:pPr>
            <a:r>
              <a:rPr lang="en-US" dirty="0">
                <a:solidFill>
                  <a:schemeClr val="tx1"/>
                </a:solidFill>
                <a:cs typeface="Arial" panose="020B0604020202020204" pitchFamily="34" charset="0"/>
              </a:rPr>
              <a:t>R&amp;Os are an especially useful concept and are considered an industry best practice</a:t>
            </a:r>
          </a:p>
          <a:p>
            <a:pPr lvl="1">
              <a:spcBef>
                <a:spcPts val="0"/>
              </a:spcBef>
              <a:spcAft>
                <a:spcPts val="600"/>
              </a:spcAft>
            </a:pPr>
            <a:r>
              <a:rPr lang="en-US" dirty="0">
                <a:solidFill>
                  <a:schemeClr val="tx1"/>
                </a:solidFill>
                <a:cs typeface="Arial" panose="020B0604020202020204" pitchFamily="34" charset="0"/>
              </a:rPr>
              <a:t>They are typically planned by event and are utilized to mitigate risks, capture opportunities, and drive management actions</a:t>
            </a:r>
          </a:p>
          <a:p>
            <a:pPr lvl="1">
              <a:spcBef>
                <a:spcPts val="0"/>
              </a:spcBef>
              <a:spcAft>
                <a:spcPts val="600"/>
              </a:spcAft>
            </a:pPr>
            <a:r>
              <a:rPr lang="en-US" dirty="0">
                <a:solidFill>
                  <a:schemeClr val="tx1"/>
                </a:solidFill>
                <a:cs typeface="Arial" panose="020B0604020202020204" pitchFamily="34" charset="0"/>
              </a:rPr>
              <a:t>We also use the R&amp;Os to bound the financial forecast range via a High/Low Case perspective</a:t>
            </a:r>
          </a:p>
          <a:p>
            <a:pPr lvl="1">
              <a:spcBef>
                <a:spcPts val="0"/>
              </a:spcBef>
              <a:spcAft>
                <a:spcPts val="600"/>
              </a:spcAft>
            </a:pPr>
            <a:endParaRPr lang="en-US" dirty="0">
              <a:solidFill>
                <a:schemeClr val="tx1"/>
              </a:solidFill>
              <a:cs typeface="Arial" panose="020B0604020202020204" pitchFamily="34" charset="0"/>
            </a:endParaRPr>
          </a:p>
        </p:txBody>
      </p:sp>
      <p:pic>
        <p:nvPicPr>
          <p:cNvPr id="17" name="Graphic 16" descr="Lightbulb with solid fill">
            <a:extLst>
              <a:ext uri="{FF2B5EF4-FFF2-40B4-BE49-F238E27FC236}">
                <a16:creationId xmlns:a16="http://schemas.microsoft.com/office/drawing/2014/main" id="{79F9E51B-D4B4-4861-8913-A3761541DDB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74925" y="5838656"/>
            <a:ext cx="424301" cy="424301"/>
          </a:xfrm>
          <a:prstGeom prst="rect">
            <a:avLst/>
          </a:prstGeom>
        </p:spPr>
      </p:pic>
      <p:sp>
        <p:nvSpPr>
          <p:cNvPr id="18" name="Content Placeholder 8">
            <a:extLst>
              <a:ext uri="{FF2B5EF4-FFF2-40B4-BE49-F238E27FC236}">
                <a16:creationId xmlns:a16="http://schemas.microsoft.com/office/drawing/2014/main" id="{A128A339-2967-4D42-90A0-46C5C83F4F4F}"/>
              </a:ext>
            </a:extLst>
          </p:cNvPr>
          <p:cNvSpPr txBox="1">
            <a:spLocks/>
          </p:cNvSpPr>
          <p:nvPr/>
        </p:nvSpPr>
        <p:spPr>
          <a:xfrm>
            <a:off x="1201701" y="5838656"/>
            <a:ext cx="9972109" cy="457590"/>
          </a:xfrm>
          <a:prstGeom prst="rect">
            <a:avLst/>
          </a:prstGeom>
        </p:spPr>
        <p:txBody>
          <a:bodyPr vert="horz" lIns="0" tIns="45720" rIns="0" bIns="45720" rtlCol="0">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600" kern="1200">
                <a:solidFill>
                  <a:schemeClr val="tx1">
                    <a:lumMod val="75000"/>
                    <a:lumOff val="25000"/>
                  </a:schemeClr>
                </a:solidFill>
                <a:latin typeface="Roboto" panose="02000000000000000000" pitchFamily="2" charset="0"/>
                <a:ea typeface="Roboto" panose="02000000000000000000" pitchFamily="2" charset="0"/>
                <a:cs typeface="+mn-cs"/>
              </a:defRPr>
            </a:lvl1pPr>
            <a:lvl2pPr marL="48691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600" kern="1200">
                <a:solidFill>
                  <a:schemeClr val="tx1">
                    <a:lumMod val="75000"/>
                    <a:lumOff val="25000"/>
                  </a:schemeClr>
                </a:solidFill>
                <a:latin typeface="Roboto" panose="02000000000000000000" pitchFamily="2" charset="0"/>
                <a:ea typeface="Roboto" panose="02000000000000000000" pitchFamily="2" charset="0"/>
                <a:cs typeface="+mn-cs"/>
              </a:defRPr>
            </a:lvl2pPr>
            <a:lvl3pPr marL="66979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400" kern="1200">
                <a:solidFill>
                  <a:schemeClr val="tx1">
                    <a:lumMod val="75000"/>
                    <a:lumOff val="25000"/>
                  </a:schemeClr>
                </a:solidFill>
                <a:latin typeface="Roboto" panose="02000000000000000000" pitchFamily="2" charset="0"/>
                <a:ea typeface="Roboto" panose="02000000000000000000" pitchFamily="2" charset="0"/>
                <a:cs typeface="+mn-cs"/>
              </a:defRPr>
            </a:lvl3pPr>
            <a:lvl4pPr marL="91440" marR="0" indent="0" algn="l" defTabSz="914400" rtl="0" eaLnBrk="1" fontAlgn="auto" latinLnBrk="0" hangingPunct="1">
              <a:lnSpc>
                <a:spcPct val="90000"/>
              </a:lnSpc>
              <a:spcBef>
                <a:spcPts val="1200"/>
              </a:spcBef>
              <a:spcAft>
                <a:spcPts val="200"/>
              </a:spcAft>
              <a:buClr>
                <a:srgbClr val="EB8B30"/>
              </a:buClr>
              <a:buSzPct val="100000"/>
              <a:buFont typeface="Arial" panose="020B0604020202020204" pitchFamily="34" charset="0"/>
              <a:buNone/>
              <a:tabLst/>
              <a:defRPr sz="2000" b="1" i="0" kern="1200">
                <a:solidFill>
                  <a:srgbClr val="074356"/>
                </a:solidFill>
                <a:latin typeface="Roboto" panose="02000000000000000000" pitchFamily="2" charset="0"/>
                <a:ea typeface="Roboto" panose="02000000000000000000" pitchFamily="2" charset="0"/>
                <a:cs typeface="+mn-cs"/>
              </a:defRPr>
            </a:lvl4pPr>
            <a:lvl5pPr marL="91440" marR="0" indent="0" algn="l" defTabSz="914400" rtl="0" eaLnBrk="1" fontAlgn="auto" latinLnBrk="0" hangingPunct="1">
              <a:lnSpc>
                <a:spcPct val="90000"/>
              </a:lnSpc>
              <a:spcBef>
                <a:spcPts val="300"/>
              </a:spcBef>
              <a:spcAft>
                <a:spcPts val="400"/>
              </a:spcAft>
              <a:buClr>
                <a:srgbClr val="EB8B30"/>
              </a:buClr>
              <a:buSzPct val="100000"/>
              <a:buFont typeface="Arial" panose="020B0604020202020204" pitchFamily="34" charset="0"/>
              <a:buNone/>
              <a:tabLst/>
              <a:defRPr sz="1400" b="1" i="0" kern="1200">
                <a:solidFill>
                  <a:srgbClr val="F7931D"/>
                </a:solidFill>
                <a:latin typeface="Antonio" panose="02000503000000000000" pitchFamily="2" charset="77"/>
                <a:ea typeface="Roboto" panose="02000000000000000000" pitchFamily="2" charset="0"/>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Clr>
                <a:srgbClr val="EB8A2F"/>
              </a:buClr>
              <a:buFont typeface="Calibri" panose="020F0502020204030204" pitchFamily="34" charset="0"/>
              <a:buNone/>
            </a:pPr>
            <a:r>
              <a:rPr lang="en-US" sz="1400" b="1" dirty="0">
                <a:solidFill>
                  <a:srgbClr val="EB8B30"/>
                </a:solidFill>
              </a:rPr>
              <a:t>Financial Analysts, Program Managers, and Business Unit Leaders are on the front line of the R&amp;O process.  The more they are involved in the creation and maintenance of R&amp;O’s the better!  Successful R&amp;O management leads to better business performance, improved operational metrics, and tighter forecasting.</a:t>
            </a:r>
            <a:endParaRPr lang="en-US" sz="1200" b="1" dirty="0">
              <a:solidFill>
                <a:srgbClr val="EB8B30"/>
              </a:solidFill>
            </a:endParaRPr>
          </a:p>
        </p:txBody>
      </p:sp>
      <p:pic>
        <p:nvPicPr>
          <p:cNvPr id="19" name="Graphic 18" descr="Factory outline">
            <a:extLst>
              <a:ext uri="{FF2B5EF4-FFF2-40B4-BE49-F238E27FC236}">
                <a16:creationId xmlns:a16="http://schemas.microsoft.com/office/drawing/2014/main" id="{3C1546C7-08C5-4BF8-BBB5-0C2E0993536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076582" y="127717"/>
            <a:ext cx="796208" cy="796208"/>
          </a:xfrm>
          <a:prstGeom prst="rect">
            <a:avLst/>
          </a:prstGeom>
        </p:spPr>
      </p:pic>
    </p:spTree>
    <p:extLst>
      <p:ext uri="{BB962C8B-B14F-4D97-AF65-F5344CB8AC3E}">
        <p14:creationId xmlns:p14="http://schemas.microsoft.com/office/powerpoint/2010/main" val="5408548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40C03-1C49-4387-8821-11540F8DE383}"/>
              </a:ext>
            </a:extLst>
          </p:cNvPr>
          <p:cNvSpPr>
            <a:spLocks noGrp="1"/>
          </p:cNvSpPr>
          <p:nvPr>
            <p:ph type="title"/>
          </p:nvPr>
        </p:nvSpPr>
        <p:spPr>
          <a:xfrm>
            <a:off x="526367" y="515102"/>
            <a:ext cx="10194981" cy="828418"/>
          </a:xfrm>
        </p:spPr>
        <p:txBody>
          <a:bodyPr>
            <a:normAutofit/>
          </a:bodyPr>
          <a:lstStyle/>
          <a:p>
            <a:r>
              <a:rPr lang="en-US" sz="3600" dirty="0"/>
              <a:t>“Shortsighted, False Confidence”  </a:t>
            </a:r>
          </a:p>
        </p:txBody>
      </p:sp>
      <p:sp>
        <p:nvSpPr>
          <p:cNvPr id="3" name="Content Placeholder 2">
            <a:extLst>
              <a:ext uri="{FF2B5EF4-FFF2-40B4-BE49-F238E27FC236}">
                <a16:creationId xmlns:a16="http://schemas.microsoft.com/office/drawing/2014/main" id="{C1AEF80C-9E2B-42AF-A679-C00B81A04616}"/>
              </a:ext>
            </a:extLst>
          </p:cNvPr>
          <p:cNvSpPr>
            <a:spLocks noGrp="1"/>
          </p:cNvSpPr>
          <p:nvPr>
            <p:ph idx="1"/>
          </p:nvPr>
        </p:nvSpPr>
        <p:spPr>
          <a:xfrm>
            <a:off x="288258" y="1457400"/>
            <a:ext cx="8171041" cy="5035475"/>
          </a:xfrm>
        </p:spPr>
        <p:txBody>
          <a:bodyPr>
            <a:normAutofit fontScale="70000" lnSpcReduction="20000"/>
          </a:bodyPr>
          <a:lstStyle/>
          <a:p>
            <a:pPr lvl="1">
              <a:lnSpc>
                <a:spcPct val="100000"/>
              </a:lnSpc>
              <a:spcAft>
                <a:spcPts val="600"/>
              </a:spcAft>
            </a:pPr>
            <a:r>
              <a:rPr lang="en-US" sz="2000" u="sng" dirty="0"/>
              <a:t>Background:  </a:t>
            </a:r>
          </a:p>
          <a:p>
            <a:pPr lvl="2">
              <a:lnSpc>
                <a:spcPct val="100000"/>
              </a:lnSpc>
              <a:spcAft>
                <a:spcPts val="600"/>
              </a:spcAft>
            </a:pPr>
            <a:r>
              <a:rPr lang="en-US" sz="1800" dirty="0"/>
              <a:t>GovCon Company with predominantly FFP portfolio: no program control, no long-term forecasting, revenue recognition: revenue = billings</a:t>
            </a:r>
          </a:p>
          <a:p>
            <a:pPr lvl="2">
              <a:lnSpc>
                <a:spcPct val="100000"/>
              </a:lnSpc>
              <a:spcAft>
                <a:spcPts val="600"/>
              </a:spcAft>
            </a:pPr>
            <a:r>
              <a:rPr lang="en-US" sz="1800" dirty="0"/>
              <a:t>Experiencing fast growth – heavy ramp up of staffing on FFP</a:t>
            </a:r>
          </a:p>
          <a:p>
            <a:pPr lvl="2">
              <a:lnSpc>
                <a:spcPct val="100000"/>
              </a:lnSpc>
              <a:spcAft>
                <a:spcPts val="600"/>
              </a:spcAft>
            </a:pPr>
            <a:r>
              <a:rPr lang="en-US" sz="1800" dirty="0"/>
              <a:t>Purchased by larger company, implemented percentage of completion revenue recognition</a:t>
            </a:r>
          </a:p>
          <a:p>
            <a:pPr lvl="1">
              <a:lnSpc>
                <a:spcPct val="100000"/>
              </a:lnSpc>
              <a:spcAft>
                <a:spcPts val="600"/>
              </a:spcAft>
            </a:pPr>
            <a:r>
              <a:rPr lang="en-US" sz="2200" u="sng" dirty="0"/>
              <a:t>Issue(s):</a:t>
            </a:r>
          </a:p>
          <a:p>
            <a:pPr lvl="2">
              <a:lnSpc>
                <a:spcPct val="100000"/>
              </a:lnSpc>
              <a:spcAft>
                <a:spcPts val="600"/>
              </a:spcAft>
            </a:pPr>
            <a:r>
              <a:rPr lang="en-US" sz="1800" dirty="0"/>
              <a:t>Prior to acquisition: no long-term forecasting, revenue recognition: revenue = billings / fixed monthly </a:t>
            </a:r>
          </a:p>
          <a:p>
            <a:pPr lvl="2">
              <a:lnSpc>
                <a:spcPct val="100000"/>
              </a:lnSpc>
              <a:spcAft>
                <a:spcPts val="600"/>
              </a:spcAft>
            </a:pPr>
            <a:r>
              <a:rPr lang="en-US" sz="1800" dirty="0"/>
              <a:t>No long-term forecast, only analysis on current option year and, in some cases, only current month</a:t>
            </a:r>
          </a:p>
          <a:p>
            <a:pPr lvl="2">
              <a:lnSpc>
                <a:spcPct val="100000"/>
              </a:lnSpc>
              <a:spcAft>
                <a:spcPts val="600"/>
              </a:spcAft>
            </a:pPr>
            <a:r>
              <a:rPr lang="en-US" sz="1800" dirty="0"/>
              <a:t>Program managers asked to do financial analysis exclusively on their own</a:t>
            </a:r>
          </a:p>
          <a:p>
            <a:pPr lvl="2">
              <a:lnSpc>
                <a:spcPct val="100000"/>
              </a:lnSpc>
              <a:spcAft>
                <a:spcPts val="600"/>
              </a:spcAft>
            </a:pPr>
            <a:r>
              <a:rPr lang="en-US" sz="1800" dirty="0"/>
              <a:t>Hiring decisions are not data driven, recruiters and hiring managers disconnected from financial impact and target salaries</a:t>
            </a:r>
          </a:p>
          <a:p>
            <a:pPr lvl="1">
              <a:lnSpc>
                <a:spcPct val="100000"/>
              </a:lnSpc>
              <a:spcAft>
                <a:spcPts val="600"/>
              </a:spcAft>
            </a:pPr>
            <a:r>
              <a:rPr lang="en-US" sz="2000" u="sng" dirty="0"/>
              <a:t>Solution(s) &amp; Outcome:</a:t>
            </a:r>
          </a:p>
          <a:p>
            <a:pPr lvl="2">
              <a:lnSpc>
                <a:spcPct val="100000"/>
              </a:lnSpc>
              <a:spcAft>
                <a:spcPts val="600"/>
              </a:spcAft>
            </a:pPr>
            <a:r>
              <a:rPr lang="en-US" sz="1800" dirty="0"/>
              <a:t>Implement long-term forecasting (at least two years to cover future option periods)</a:t>
            </a:r>
          </a:p>
          <a:p>
            <a:pPr lvl="2">
              <a:lnSpc>
                <a:spcPct val="100000"/>
              </a:lnSpc>
              <a:spcAft>
                <a:spcPts val="600"/>
              </a:spcAft>
            </a:pPr>
            <a:r>
              <a:rPr lang="en-US" sz="1800" dirty="0"/>
              <a:t>Teach program managers about the revenue recognition methodology, especially how it differs from invoicing/cash</a:t>
            </a:r>
          </a:p>
          <a:p>
            <a:pPr lvl="2">
              <a:lnSpc>
                <a:spcPct val="100000"/>
              </a:lnSpc>
              <a:spcAft>
                <a:spcPts val="600"/>
              </a:spcAft>
            </a:pPr>
            <a:r>
              <a:rPr lang="en-US" sz="1800" dirty="0"/>
              <a:t>Involve recruiting in the desired outcomes and drive discipline into authorized DL/salary thresholds</a:t>
            </a:r>
          </a:p>
          <a:p>
            <a:pPr lvl="2">
              <a:lnSpc>
                <a:spcPct val="100000"/>
              </a:lnSpc>
              <a:spcAft>
                <a:spcPts val="600"/>
              </a:spcAft>
            </a:pPr>
            <a:r>
              <a:rPr lang="en-US" sz="1800" dirty="0"/>
              <a:t>Roll out reports and tools to simplify the data and make it easy to access</a:t>
            </a:r>
          </a:p>
          <a:p>
            <a:pPr lvl="2">
              <a:lnSpc>
                <a:spcPct val="100000"/>
              </a:lnSpc>
              <a:spcAft>
                <a:spcPts val="600"/>
              </a:spcAft>
            </a:pPr>
            <a:r>
              <a:rPr lang="en-US" sz="1800" i="1" u="sng" dirty="0"/>
              <a:t>Critical staffing and hiring decisions were able to be made before it was too late avoiding loss-contracts and potential employee terminations</a:t>
            </a:r>
          </a:p>
        </p:txBody>
      </p:sp>
      <p:sp>
        <p:nvSpPr>
          <p:cNvPr id="4" name="Slide Number Placeholder 3">
            <a:extLst>
              <a:ext uri="{FF2B5EF4-FFF2-40B4-BE49-F238E27FC236}">
                <a16:creationId xmlns:a16="http://schemas.microsoft.com/office/drawing/2014/main" id="{3AE804F9-2731-C046-BDE5-5DC7A0FA73C7}"/>
              </a:ext>
            </a:extLst>
          </p:cNvPr>
          <p:cNvSpPr>
            <a:spLocks noGrp="1"/>
          </p:cNvSpPr>
          <p:nvPr>
            <p:ph type="sldNum" sz="quarter" idx="12"/>
          </p:nvPr>
        </p:nvSpPr>
        <p:spPr/>
        <p:txBody>
          <a:bodyPr/>
          <a:lstStyle/>
          <a:p>
            <a:fld id="{B66A45A0-4AD1-4694-A07F-B3BA13B983E2}" type="slidenum">
              <a:rPr lang="en-US" smtClean="0"/>
              <a:t>32</a:t>
            </a:fld>
            <a:endParaRPr lang="en-US" dirty="0"/>
          </a:p>
        </p:txBody>
      </p:sp>
      <p:pic>
        <p:nvPicPr>
          <p:cNvPr id="12" name="Picture 11">
            <a:extLst>
              <a:ext uri="{FF2B5EF4-FFF2-40B4-BE49-F238E27FC236}">
                <a16:creationId xmlns:a16="http://schemas.microsoft.com/office/drawing/2014/main" id="{C5CAB127-9D98-4B85-A47C-248A16CE787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439630" y="593124"/>
            <a:ext cx="1772675" cy="2094979"/>
          </a:xfrm>
          <a:prstGeom prst="rect">
            <a:avLst/>
          </a:prstGeom>
        </p:spPr>
      </p:pic>
      <p:sp>
        <p:nvSpPr>
          <p:cNvPr id="7" name="Content Placeholder 8">
            <a:extLst>
              <a:ext uri="{FF2B5EF4-FFF2-40B4-BE49-F238E27FC236}">
                <a16:creationId xmlns:a16="http://schemas.microsoft.com/office/drawing/2014/main" id="{772AA262-5192-491E-B638-3A6AA49100A2}"/>
              </a:ext>
            </a:extLst>
          </p:cNvPr>
          <p:cNvSpPr txBox="1">
            <a:spLocks/>
          </p:cNvSpPr>
          <p:nvPr/>
        </p:nvSpPr>
        <p:spPr>
          <a:xfrm>
            <a:off x="8968479" y="2766125"/>
            <a:ext cx="3150496" cy="2538734"/>
          </a:xfrm>
          <a:prstGeom prst="rect">
            <a:avLst/>
          </a:prstGeom>
        </p:spPr>
        <p:txBody>
          <a:bodyPr vert="horz" lIns="0" tIns="45720" rIns="0" bIns="45720" rtlCol="0">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600" kern="1200">
                <a:solidFill>
                  <a:schemeClr val="tx1">
                    <a:lumMod val="75000"/>
                    <a:lumOff val="25000"/>
                  </a:schemeClr>
                </a:solidFill>
                <a:latin typeface="Roboto" panose="02000000000000000000" pitchFamily="2" charset="0"/>
                <a:ea typeface="Roboto" panose="02000000000000000000" pitchFamily="2" charset="0"/>
                <a:cs typeface="+mn-cs"/>
              </a:defRPr>
            </a:lvl1pPr>
            <a:lvl2pPr marL="48691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600" kern="1200">
                <a:solidFill>
                  <a:schemeClr val="tx1">
                    <a:lumMod val="75000"/>
                    <a:lumOff val="25000"/>
                  </a:schemeClr>
                </a:solidFill>
                <a:latin typeface="Roboto" panose="02000000000000000000" pitchFamily="2" charset="0"/>
                <a:ea typeface="Roboto" panose="02000000000000000000" pitchFamily="2" charset="0"/>
                <a:cs typeface="+mn-cs"/>
              </a:defRPr>
            </a:lvl2pPr>
            <a:lvl3pPr marL="66979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400" kern="1200">
                <a:solidFill>
                  <a:schemeClr val="tx1">
                    <a:lumMod val="75000"/>
                    <a:lumOff val="25000"/>
                  </a:schemeClr>
                </a:solidFill>
                <a:latin typeface="Roboto" panose="02000000000000000000" pitchFamily="2" charset="0"/>
                <a:ea typeface="Roboto" panose="02000000000000000000" pitchFamily="2" charset="0"/>
                <a:cs typeface="+mn-cs"/>
              </a:defRPr>
            </a:lvl3pPr>
            <a:lvl4pPr marL="91440" marR="0" indent="0" algn="l" defTabSz="914400" rtl="0" eaLnBrk="1" fontAlgn="auto" latinLnBrk="0" hangingPunct="1">
              <a:lnSpc>
                <a:spcPct val="90000"/>
              </a:lnSpc>
              <a:spcBef>
                <a:spcPts val="1200"/>
              </a:spcBef>
              <a:spcAft>
                <a:spcPts val="200"/>
              </a:spcAft>
              <a:buClr>
                <a:srgbClr val="EB8B30"/>
              </a:buClr>
              <a:buSzPct val="100000"/>
              <a:buFont typeface="Arial" panose="020B0604020202020204" pitchFamily="34" charset="0"/>
              <a:buNone/>
              <a:tabLst/>
              <a:defRPr sz="2000" b="1" i="0" kern="1200">
                <a:solidFill>
                  <a:srgbClr val="074356"/>
                </a:solidFill>
                <a:latin typeface="Roboto" panose="02000000000000000000" pitchFamily="2" charset="0"/>
                <a:ea typeface="Roboto" panose="02000000000000000000" pitchFamily="2" charset="0"/>
                <a:cs typeface="+mn-cs"/>
              </a:defRPr>
            </a:lvl4pPr>
            <a:lvl5pPr marL="91440" marR="0" indent="0" algn="l" defTabSz="914400" rtl="0" eaLnBrk="1" fontAlgn="auto" latinLnBrk="0" hangingPunct="1">
              <a:lnSpc>
                <a:spcPct val="90000"/>
              </a:lnSpc>
              <a:spcBef>
                <a:spcPts val="300"/>
              </a:spcBef>
              <a:spcAft>
                <a:spcPts val="400"/>
              </a:spcAft>
              <a:buClr>
                <a:srgbClr val="EB8B30"/>
              </a:buClr>
              <a:buSzPct val="100000"/>
              <a:buFont typeface="Arial" panose="020B0604020202020204" pitchFamily="34" charset="0"/>
              <a:buNone/>
              <a:tabLst/>
              <a:defRPr sz="1400" b="1" i="0" kern="1200">
                <a:solidFill>
                  <a:srgbClr val="F7931D"/>
                </a:solidFill>
                <a:latin typeface="Antonio" panose="02000503000000000000" pitchFamily="2" charset="77"/>
                <a:ea typeface="Roboto" panose="02000000000000000000" pitchFamily="2" charset="0"/>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spcBef>
                <a:spcPts val="0"/>
              </a:spcBef>
              <a:spcAft>
                <a:spcPts val="600"/>
              </a:spcAft>
              <a:buClr>
                <a:srgbClr val="EB8A2F"/>
              </a:buClr>
              <a:buFont typeface="Calibri" panose="020F0502020204030204" pitchFamily="34" charset="0"/>
              <a:buNone/>
            </a:pPr>
            <a:r>
              <a:rPr lang="en-US" sz="1400" b="1" dirty="0">
                <a:solidFill>
                  <a:srgbClr val="EB8B30"/>
                </a:solidFill>
              </a:rPr>
              <a:t>As a CFO, you are an educator – knowledge sharing will not put you out of a job, it will make you and your organization stronger.  Empower your teams to partner with operations and non-financial functions to teach key financial metrics and concepts to  drive financial mindedness throughout the organization.  </a:t>
            </a:r>
          </a:p>
          <a:p>
            <a:pPr marL="0" indent="0">
              <a:spcBef>
                <a:spcPts val="0"/>
              </a:spcBef>
              <a:spcAft>
                <a:spcPts val="600"/>
              </a:spcAft>
              <a:buClr>
                <a:srgbClr val="EB8A2F"/>
              </a:buClr>
              <a:buFont typeface="Calibri" panose="020F0502020204030204" pitchFamily="34" charset="0"/>
              <a:buNone/>
            </a:pPr>
            <a:endParaRPr lang="en-US" sz="1400" b="1" dirty="0">
              <a:solidFill>
                <a:srgbClr val="EB8B30"/>
              </a:solidFill>
            </a:endParaRPr>
          </a:p>
          <a:p>
            <a:pPr marL="0" indent="0">
              <a:spcBef>
                <a:spcPts val="0"/>
              </a:spcBef>
              <a:spcAft>
                <a:spcPts val="600"/>
              </a:spcAft>
              <a:buClr>
                <a:srgbClr val="EB8A2F"/>
              </a:buClr>
              <a:buFont typeface="Calibri" panose="020F0502020204030204" pitchFamily="34" charset="0"/>
              <a:buNone/>
            </a:pPr>
            <a:r>
              <a:rPr lang="en-US" sz="1400" b="1" dirty="0">
                <a:solidFill>
                  <a:srgbClr val="EB8B30"/>
                </a:solidFill>
              </a:rPr>
              <a:t>When analyzing the business case of an acquisition, re-calculate the historical and future revenue under your revenue recognition methodology and USGAAP.</a:t>
            </a:r>
          </a:p>
          <a:p>
            <a:pPr marL="0" indent="0">
              <a:spcBef>
                <a:spcPts val="0"/>
              </a:spcBef>
              <a:spcAft>
                <a:spcPts val="600"/>
              </a:spcAft>
              <a:buClr>
                <a:srgbClr val="EB8A2F"/>
              </a:buClr>
              <a:buFont typeface="Calibri" panose="020F0502020204030204" pitchFamily="34" charset="0"/>
              <a:buNone/>
            </a:pPr>
            <a:endParaRPr lang="en-US" sz="1400" b="1" dirty="0">
              <a:solidFill>
                <a:srgbClr val="EB8B30"/>
              </a:solidFill>
            </a:endParaRPr>
          </a:p>
          <a:p>
            <a:pPr marL="0" indent="0">
              <a:spcBef>
                <a:spcPts val="0"/>
              </a:spcBef>
              <a:spcAft>
                <a:spcPts val="600"/>
              </a:spcAft>
              <a:buClr>
                <a:srgbClr val="EB8A2F"/>
              </a:buClr>
              <a:buFont typeface="Calibri" panose="020F0502020204030204" pitchFamily="34" charset="0"/>
              <a:buNone/>
            </a:pPr>
            <a:endParaRPr lang="en-US" sz="1200" b="1" dirty="0">
              <a:solidFill>
                <a:srgbClr val="EB8B30"/>
              </a:solidFill>
            </a:endParaRPr>
          </a:p>
        </p:txBody>
      </p:sp>
      <p:pic>
        <p:nvPicPr>
          <p:cNvPr id="8" name="Graphic 7" descr="Lightbulb with solid fill">
            <a:extLst>
              <a:ext uri="{FF2B5EF4-FFF2-40B4-BE49-F238E27FC236}">
                <a16:creationId xmlns:a16="http://schemas.microsoft.com/office/drawing/2014/main" id="{C2C3F878-3C32-424C-B29B-3C8A1DB934A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58617" y="2775858"/>
            <a:ext cx="409862" cy="409862"/>
          </a:xfrm>
          <a:prstGeom prst="rect">
            <a:avLst/>
          </a:prstGeom>
        </p:spPr>
      </p:pic>
      <p:pic>
        <p:nvPicPr>
          <p:cNvPr id="9" name="Graphic 8" descr="Factory outline">
            <a:extLst>
              <a:ext uri="{FF2B5EF4-FFF2-40B4-BE49-F238E27FC236}">
                <a16:creationId xmlns:a16="http://schemas.microsoft.com/office/drawing/2014/main" id="{65A761F6-7116-47A7-8283-42F6E467A3E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076582" y="127717"/>
            <a:ext cx="796208" cy="796208"/>
          </a:xfrm>
          <a:prstGeom prst="rect">
            <a:avLst/>
          </a:prstGeom>
        </p:spPr>
      </p:pic>
    </p:spTree>
    <p:extLst>
      <p:ext uri="{BB962C8B-B14F-4D97-AF65-F5344CB8AC3E}">
        <p14:creationId xmlns:p14="http://schemas.microsoft.com/office/powerpoint/2010/main" val="21191600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2E145C4-73D5-C84F-9E8F-B177852920E1}"/>
              </a:ext>
            </a:extLst>
          </p:cNvPr>
          <p:cNvSpPr>
            <a:spLocks noGrp="1"/>
          </p:cNvSpPr>
          <p:nvPr>
            <p:ph type="title"/>
          </p:nvPr>
        </p:nvSpPr>
        <p:spPr>
          <a:xfrm>
            <a:off x="668459" y="266907"/>
            <a:ext cx="10194981" cy="828418"/>
          </a:xfrm>
        </p:spPr>
        <p:txBody>
          <a:bodyPr/>
          <a:lstStyle/>
          <a:p>
            <a:r>
              <a:rPr lang="en-US" dirty="0"/>
              <a:t>What is an EAC?</a:t>
            </a:r>
          </a:p>
        </p:txBody>
      </p:sp>
      <p:sp>
        <p:nvSpPr>
          <p:cNvPr id="4" name="Slide Number Placeholder 3">
            <a:extLst>
              <a:ext uri="{FF2B5EF4-FFF2-40B4-BE49-F238E27FC236}">
                <a16:creationId xmlns:a16="http://schemas.microsoft.com/office/drawing/2014/main" id="{9F57017C-D066-E646-8686-435EFB55CD75}"/>
              </a:ext>
            </a:extLst>
          </p:cNvPr>
          <p:cNvSpPr>
            <a:spLocks noGrp="1"/>
          </p:cNvSpPr>
          <p:nvPr>
            <p:ph type="sldNum" sz="quarter" idx="12"/>
          </p:nvPr>
        </p:nvSpPr>
        <p:spPr/>
        <p:txBody>
          <a:bodyPr/>
          <a:lstStyle/>
          <a:p>
            <a:fld id="{B66A45A0-4AD1-4694-A07F-B3BA13B983E2}" type="slidenum">
              <a:rPr lang="en-US" smtClean="0"/>
              <a:t>33</a:t>
            </a:fld>
            <a:endParaRPr lang="en-US" dirty="0"/>
          </a:p>
        </p:txBody>
      </p:sp>
      <p:sp>
        <p:nvSpPr>
          <p:cNvPr id="6" name="Content Placeholder 8">
            <a:extLst>
              <a:ext uri="{FF2B5EF4-FFF2-40B4-BE49-F238E27FC236}">
                <a16:creationId xmlns:a16="http://schemas.microsoft.com/office/drawing/2014/main" id="{9C11076B-D6B7-4BFD-B2D8-B97621DC4F54}"/>
              </a:ext>
            </a:extLst>
          </p:cNvPr>
          <p:cNvSpPr txBox="1">
            <a:spLocks/>
          </p:cNvSpPr>
          <p:nvPr/>
        </p:nvSpPr>
        <p:spPr>
          <a:xfrm>
            <a:off x="253014" y="1260863"/>
            <a:ext cx="6938361" cy="4988087"/>
          </a:xfrm>
          <a:prstGeom prst="rect">
            <a:avLst/>
          </a:prstGeom>
        </p:spPr>
        <p:txBody>
          <a:bodyPr vert="horz" lIns="0" tIns="45720" rIns="0" bIns="45720" rtlCol="0">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600" kern="1200">
                <a:solidFill>
                  <a:schemeClr val="tx1">
                    <a:lumMod val="75000"/>
                    <a:lumOff val="25000"/>
                  </a:schemeClr>
                </a:solidFill>
                <a:latin typeface="Roboto" panose="02000000000000000000" pitchFamily="2" charset="0"/>
                <a:ea typeface="Roboto" panose="02000000000000000000" pitchFamily="2" charset="0"/>
                <a:cs typeface="+mn-cs"/>
              </a:defRPr>
            </a:lvl1pPr>
            <a:lvl2pPr marL="48691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600" kern="1200">
                <a:solidFill>
                  <a:schemeClr val="tx1">
                    <a:lumMod val="75000"/>
                    <a:lumOff val="25000"/>
                  </a:schemeClr>
                </a:solidFill>
                <a:latin typeface="Roboto" panose="02000000000000000000" pitchFamily="2" charset="0"/>
                <a:ea typeface="Roboto" panose="02000000000000000000" pitchFamily="2" charset="0"/>
                <a:cs typeface="+mn-cs"/>
              </a:defRPr>
            </a:lvl2pPr>
            <a:lvl3pPr marL="66979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400" kern="1200">
                <a:solidFill>
                  <a:schemeClr val="tx1">
                    <a:lumMod val="75000"/>
                    <a:lumOff val="25000"/>
                  </a:schemeClr>
                </a:solidFill>
                <a:latin typeface="Roboto" panose="02000000000000000000" pitchFamily="2" charset="0"/>
                <a:ea typeface="Roboto" panose="02000000000000000000" pitchFamily="2" charset="0"/>
                <a:cs typeface="+mn-cs"/>
              </a:defRPr>
            </a:lvl3pPr>
            <a:lvl4pPr marL="91440" marR="0" indent="0" algn="l" defTabSz="914400" rtl="0" eaLnBrk="1" fontAlgn="auto" latinLnBrk="0" hangingPunct="1">
              <a:lnSpc>
                <a:spcPct val="90000"/>
              </a:lnSpc>
              <a:spcBef>
                <a:spcPts val="1200"/>
              </a:spcBef>
              <a:spcAft>
                <a:spcPts val="200"/>
              </a:spcAft>
              <a:buClr>
                <a:srgbClr val="EB8B30"/>
              </a:buClr>
              <a:buSzPct val="100000"/>
              <a:buFont typeface="Arial" panose="020B0604020202020204" pitchFamily="34" charset="0"/>
              <a:buNone/>
              <a:tabLst/>
              <a:defRPr sz="2000" b="1" i="0" kern="1200">
                <a:solidFill>
                  <a:srgbClr val="074356"/>
                </a:solidFill>
                <a:latin typeface="Roboto" panose="02000000000000000000" pitchFamily="2" charset="0"/>
                <a:ea typeface="Roboto" panose="02000000000000000000" pitchFamily="2" charset="0"/>
                <a:cs typeface="+mn-cs"/>
              </a:defRPr>
            </a:lvl4pPr>
            <a:lvl5pPr marL="91440" marR="0" indent="0" algn="l" defTabSz="914400" rtl="0" eaLnBrk="1" fontAlgn="auto" latinLnBrk="0" hangingPunct="1">
              <a:lnSpc>
                <a:spcPct val="90000"/>
              </a:lnSpc>
              <a:spcBef>
                <a:spcPts val="300"/>
              </a:spcBef>
              <a:spcAft>
                <a:spcPts val="400"/>
              </a:spcAft>
              <a:buClr>
                <a:srgbClr val="EB8B30"/>
              </a:buClr>
              <a:buSzPct val="100000"/>
              <a:buFont typeface="Arial" panose="020B0604020202020204" pitchFamily="34" charset="0"/>
              <a:buNone/>
              <a:tabLst/>
              <a:defRPr sz="1400" b="1" i="0" kern="1200">
                <a:solidFill>
                  <a:srgbClr val="F7931D"/>
                </a:solidFill>
                <a:latin typeface="Antonio" panose="02000503000000000000" pitchFamily="2" charset="77"/>
                <a:ea typeface="Roboto" panose="02000000000000000000" pitchFamily="2" charset="0"/>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1">
              <a:spcBef>
                <a:spcPts val="0"/>
              </a:spcBef>
              <a:spcAft>
                <a:spcPts val="600"/>
              </a:spcAft>
            </a:pPr>
            <a:r>
              <a:rPr lang="en-US" sz="1800" dirty="0">
                <a:solidFill>
                  <a:schemeClr val="tx1"/>
                </a:solidFill>
                <a:cs typeface="Arial" panose="020B0604020202020204" pitchFamily="34" charset="0"/>
              </a:rPr>
              <a:t>EAC (Estimate at Complete)</a:t>
            </a:r>
          </a:p>
          <a:p>
            <a:pPr marL="201168" lvl="1" indent="0">
              <a:spcBef>
                <a:spcPts val="0"/>
              </a:spcBef>
              <a:spcAft>
                <a:spcPts val="600"/>
              </a:spcAft>
              <a:buNone/>
            </a:pPr>
            <a:endParaRPr lang="en-US" sz="1800" dirty="0">
              <a:solidFill>
                <a:schemeClr val="tx1"/>
              </a:solidFill>
              <a:cs typeface="Arial" panose="020B0604020202020204" pitchFamily="34" charset="0"/>
            </a:endParaRPr>
          </a:p>
          <a:p>
            <a:pPr lvl="1">
              <a:spcBef>
                <a:spcPts val="0"/>
              </a:spcBef>
              <a:spcAft>
                <a:spcPts val="600"/>
              </a:spcAft>
            </a:pPr>
            <a:r>
              <a:rPr lang="en-US" sz="1800" dirty="0"/>
              <a:t>EAC is a forecasting term asking the question of what the estimated revenue, cost and profit will be for a program at the end of a defined period (e.g., option year or total life of the contract).</a:t>
            </a:r>
          </a:p>
          <a:p>
            <a:pPr marL="201168" lvl="1" indent="0">
              <a:spcBef>
                <a:spcPts val="0"/>
              </a:spcBef>
              <a:spcAft>
                <a:spcPts val="600"/>
              </a:spcAft>
              <a:buNone/>
            </a:pPr>
            <a:endParaRPr lang="en-US" sz="1800" dirty="0"/>
          </a:p>
          <a:p>
            <a:pPr lvl="1">
              <a:spcBef>
                <a:spcPts val="0"/>
              </a:spcBef>
              <a:spcAft>
                <a:spcPts val="600"/>
              </a:spcAft>
            </a:pPr>
            <a:r>
              <a:rPr lang="en-US" sz="1800" dirty="0"/>
              <a:t>EACs are our primary tool to establish a “Booking Rate”.  A booking rate is the amount of Profit at the end of the defined period, divided by the total cost on the program.</a:t>
            </a:r>
          </a:p>
          <a:p>
            <a:pPr lvl="2">
              <a:spcBef>
                <a:spcPts val="0"/>
              </a:spcBef>
              <a:spcAft>
                <a:spcPts val="600"/>
              </a:spcAft>
            </a:pPr>
            <a:r>
              <a:rPr lang="en-US" sz="1600" dirty="0"/>
              <a:t>A booking rate drives the revenue recognition of the program – in literal terms it applies the booking rate percentage to every dollar of cost to establish revenue.</a:t>
            </a:r>
          </a:p>
          <a:p>
            <a:pPr lvl="2">
              <a:spcBef>
                <a:spcPts val="0"/>
              </a:spcBef>
              <a:spcAft>
                <a:spcPts val="600"/>
              </a:spcAft>
            </a:pPr>
            <a:r>
              <a:rPr lang="en-US" sz="1600" dirty="0"/>
              <a:t>For example, if you have a 5% booking rate, and $100 of cost, the system will multiple the 5% x $100 to arrive at $5 of profit and, the total cost, plus the total profit, equals the revenue of $105.  See the example on the next slide.</a:t>
            </a:r>
          </a:p>
        </p:txBody>
      </p:sp>
      <p:pic>
        <p:nvPicPr>
          <p:cNvPr id="11" name="Graphic 10" descr="Factory outline">
            <a:extLst>
              <a:ext uri="{FF2B5EF4-FFF2-40B4-BE49-F238E27FC236}">
                <a16:creationId xmlns:a16="http://schemas.microsoft.com/office/drawing/2014/main" id="{D4E4B4F1-A550-42A3-857C-9C7B7576613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76582" y="127717"/>
            <a:ext cx="796208" cy="796208"/>
          </a:xfrm>
          <a:prstGeom prst="rect">
            <a:avLst/>
          </a:prstGeom>
        </p:spPr>
      </p:pic>
      <p:pic>
        <p:nvPicPr>
          <p:cNvPr id="7" name="Picture 10" descr="See the source image">
            <a:extLst>
              <a:ext uri="{FF2B5EF4-FFF2-40B4-BE49-F238E27FC236}">
                <a16:creationId xmlns:a16="http://schemas.microsoft.com/office/drawing/2014/main" id="{59819F50-1F87-D80C-4B44-F7177FEF594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103" r="18397"/>
          <a:stretch/>
        </p:blipFill>
        <p:spPr bwMode="auto">
          <a:xfrm>
            <a:off x="7524953" y="1260863"/>
            <a:ext cx="3949733" cy="3949733"/>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15655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2E145C4-73D5-C84F-9E8F-B177852920E1}"/>
              </a:ext>
            </a:extLst>
          </p:cNvPr>
          <p:cNvSpPr>
            <a:spLocks noGrp="1"/>
          </p:cNvSpPr>
          <p:nvPr>
            <p:ph type="title"/>
          </p:nvPr>
        </p:nvSpPr>
        <p:spPr>
          <a:xfrm>
            <a:off x="668459" y="266907"/>
            <a:ext cx="10194981" cy="828418"/>
          </a:xfrm>
        </p:spPr>
        <p:txBody>
          <a:bodyPr>
            <a:normAutofit fontScale="90000"/>
          </a:bodyPr>
          <a:lstStyle/>
          <a:p>
            <a:r>
              <a:rPr lang="en-US" dirty="0"/>
              <a:t>EAC Example</a:t>
            </a:r>
            <a:br>
              <a:rPr lang="en-US" dirty="0"/>
            </a:br>
            <a:r>
              <a:rPr lang="en-US" sz="3100" i="1" dirty="0"/>
              <a:t>The Downside of Shortsightedness</a:t>
            </a:r>
          </a:p>
        </p:txBody>
      </p:sp>
      <p:sp>
        <p:nvSpPr>
          <p:cNvPr id="4" name="Slide Number Placeholder 3">
            <a:extLst>
              <a:ext uri="{FF2B5EF4-FFF2-40B4-BE49-F238E27FC236}">
                <a16:creationId xmlns:a16="http://schemas.microsoft.com/office/drawing/2014/main" id="{9F57017C-D066-E646-8686-435EFB55CD75}"/>
              </a:ext>
            </a:extLst>
          </p:cNvPr>
          <p:cNvSpPr>
            <a:spLocks noGrp="1"/>
          </p:cNvSpPr>
          <p:nvPr>
            <p:ph type="sldNum" sz="quarter" idx="12"/>
          </p:nvPr>
        </p:nvSpPr>
        <p:spPr/>
        <p:txBody>
          <a:bodyPr/>
          <a:lstStyle/>
          <a:p>
            <a:fld id="{B66A45A0-4AD1-4694-A07F-B3BA13B983E2}" type="slidenum">
              <a:rPr lang="en-US" smtClean="0"/>
              <a:t>34</a:t>
            </a:fld>
            <a:endParaRPr lang="en-US" dirty="0"/>
          </a:p>
        </p:txBody>
      </p:sp>
      <p:pic>
        <p:nvPicPr>
          <p:cNvPr id="11" name="Graphic 10" descr="Factory outline">
            <a:extLst>
              <a:ext uri="{FF2B5EF4-FFF2-40B4-BE49-F238E27FC236}">
                <a16:creationId xmlns:a16="http://schemas.microsoft.com/office/drawing/2014/main" id="{D4E4B4F1-A550-42A3-857C-9C7B7576613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76582" y="127717"/>
            <a:ext cx="796208" cy="796208"/>
          </a:xfrm>
          <a:prstGeom prst="rect">
            <a:avLst/>
          </a:prstGeom>
        </p:spPr>
      </p:pic>
      <p:pic>
        <p:nvPicPr>
          <p:cNvPr id="3" name="Picture 2">
            <a:extLst>
              <a:ext uri="{FF2B5EF4-FFF2-40B4-BE49-F238E27FC236}">
                <a16:creationId xmlns:a16="http://schemas.microsoft.com/office/drawing/2014/main" id="{5AF9ABEC-03FA-BE06-68BA-850D5A462AC2}"/>
              </a:ext>
            </a:extLst>
          </p:cNvPr>
          <p:cNvPicPr>
            <a:picLocks noChangeAspect="1"/>
          </p:cNvPicPr>
          <p:nvPr/>
        </p:nvPicPr>
        <p:blipFill>
          <a:blip r:embed="rId4"/>
          <a:stretch>
            <a:fillRect/>
          </a:stretch>
        </p:blipFill>
        <p:spPr>
          <a:xfrm>
            <a:off x="2143125" y="1167520"/>
            <a:ext cx="8067675" cy="51402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645302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a:extLst>
              <a:ext uri="{FF2B5EF4-FFF2-40B4-BE49-F238E27FC236}">
                <a16:creationId xmlns:a16="http://schemas.microsoft.com/office/drawing/2014/main" id="{0BB2E50F-2CFC-5142-9282-18B4CC638C90}"/>
              </a:ext>
            </a:extLst>
          </p:cNvPr>
          <p:cNvSpPr/>
          <p:nvPr/>
        </p:nvSpPr>
        <p:spPr>
          <a:xfrm>
            <a:off x="1190342" y="1520921"/>
            <a:ext cx="2560564" cy="461665"/>
          </a:xfrm>
          <a:prstGeom prst="roundRect">
            <a:avLst>
              <a:gd name="adj" fmla="val 10065"/>
            </a:avLst>
          </a:prstGeom>
          <a:solidFill>
            <a:srgbClr val="EB8B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ubtitle 12">
            <a:extLst>
              <a:ext uri="{FF2B5EF4-FFF2-40B4-BE49-F238E27FC236}">
                <a16:creationId xmlns:a16="http://schemas.microsoft.com/office/drawing/2014/main" id="{E8D8D2E4-9A06-6F4E-AA96-EE352FD5D532}"/>
              </a:ext>
            </a:extLst>
          </p:cNvPr>
          <p:cNvSpPr>
            <a:spLocks noGrp="1"/>
          </p:cNvSpPr>
          <p:nvPr>
            <p:ph type="subTitle" idx="1"/>
          </p:nvPr>
        </p:nvSpPr>
        <p:spPr/>
        <p:txBody>
          <a:bodyPr/>
          <a:lstStyle/>
          <a:p>
            <a:r>
              <a:rPr lang="en-US" dirty="0"/>
              <a:t>Working session</a:t>
            </a:r>
          </a:p>
        </p:txBody>
      </p:sp>
      <p:sp>
        <p:nvSpPr>
          <p:cNvPr id="2" name="Title 7">
            <a:extLst>
              <a:ext uri="{FF2B5EF4-FFF2-40B4-BE49-F238E27FC236}">
                <a16:creationId xmlns:a16="http://schemas.microsoft.com/office/drawing/2014/main" id="{10A829DF-FFAD-40F4-66B9-9BBF99A64C53}"/>
              </a:ext>
            </a:extLst>
          </p:cNvPr>
          <p:cNvSpPr>
            <a:spLocks noGrp="1"/>
          </p:cNvSpPr>
          <p:nvPr>
            <p:ph type="ctrTitle"/>
          </p:nvPr>
        </p:nvSpPr>
        <p:spPr>
          <a:xfrm>
            <a:off x="1093068" y="2338085"/>
            <a:ext cx="9057929" cy="2877382"/>
          </a:xfrm>
        </p:spPr>
        <p:txBody>
          <a:bodyPr>
            <a:normAutofit/>
          </a:bodyPr>
          <a:lstStyle/>
          <a:p>
            <a:r>
              <a:rPr lang="en-US" dirty="0"/>
              <a:t>Budgeting and Forecasting in Different Business Structures and Scenarios</a:t>
            </a:r>
          </a:p>
        </p:txBody>
      </p:sp>
    </p:spTree>
    <p:extLst>
      <p:ext uri="{BB962C8B-B14F-4D97-AF65-F5344CB8AC3E}">
        <p14:creationId xmlns:p14="http://schemas.microsoft.com/office/powerpoint/2010/main" val="32516352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2605B1-2A09-9024-44C7-13D6F263DE7E}"/>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DB71C8BD-6383-A80C-EA6F-E2084C4596E7}"/>
              </a:ext>
            </a:extLst>
          </p:cNvPr>
          <p:cNvSpPr>
            <a:spLocks noGrp="1"/>
          </p:cNvSpPr>
          <p:nvPr>
            <p:ph type="title"/>
          </p:nvPr>
        </p:nvSpPr>
        <p:spPr>
          <a:xfrm>
            <a:off x="668459" y="266907"/>
            <a:ext cx="10194981" cy="828418"/>
          </a:xfrm>
        </p:spPr>
        <p:txBody>
          <a:bodyPr/>
          <a:lstStyle/>
          <a:p>
            <a:r>
              <a:rPr lang="en-US" dirty="0"/>
              <a:t>Breakout Session</a:t>
            </a:r>
          </a:p>
        </p:txBody>
      </p:sp>
      <p:sp>
        <p:nvSpPr>
          <p:cNvPr id="4" name="Slide Number Placeholder 3">
            <a:extLst>
              <a:ext uri="{FF2B5EF4-FFF2-40B4-BE49-F238E27FC236}">
                <a16:creationId xmlns:a16="http://schemas.microsoft.com/office/drawing/2014/main" id="{1B0A2D95-36AE-0770-5EAB-1517AB12EEB3}"/>
              </a:ext>
            </a:extLst>
          </p:cNvPr>
          <p:cNvSpPr>
            <a:spLocks noGrp="1"/>
          </p:cNvSpPr>
          <p:nvPr>
            <p:ph type="sldNum" sz="quarter" idx="12"/>
          </p:nvPr>
        </p:nvSpPr>
        <p:spPr/>
        <p:txBody>
          <a:bodyPr/>
          <a:lstStyle/>
          <a:p>
            <a:fld id="{B66A45A0-4AD1-4694-A07F-B3BA13B983E2}" type="slidenum">
              <a:rPr lang="en-US" smtClean="0"/>
              <a:t>36</a:t>
            </a:fld>
            <a:endParaRPr lang="en-US" dirty="0"/>
          </a:p>
        </p:txBody>
      </p:sp>
      <p:pic>
        <p:nvPicPr>
          <p:cNvPr id="11" name="Graphic 10" descr="Factory outline">
            <a:extLst>
              <a:ext uri="{FF2B5EF4-FFF2-40B4-BE49-F238E27FC236}">
                <a16:creationId xmlns:a16="http://schemas.microsoft.com/office/drawing/2014/main" id="{A565624A-3A8B-3C7E-FA1E-D037272382A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76582" y="127717"/>
            <a:ext cx="796208" cy="796208"/>
          </a:xfrm>
          <a:prstGeom prst="rect">
            <a:avLst/>
          </a:prstGeom>
        </p:spPr>
      </p:pic>
      <p:graphicFrame>
        <p:nvGraphicFramePr>
          <p:cNvPr id="2" name="Diagram 1">
            <a:extLst>
              <a:ext uri="{FF2B5EF4-FFF2-40B4-BE49-F238E27FC236}">
                <a16:creationId xmlns:a16="http://schemas.microsoft.com/office/drawing/2014/main" id="{2125AF28-4F5A-02E1-1C8F-1797AC2559D7}"/>
              </a:ext>
            </a:extLst>
          </p:cNvPr>
          <p:cNvGraphicFramePr/>
          <p:nvPr>
            <p:extLst>
              <p:ext uri="{D42A27DB-BD31-4B8C-83A1-F6EECF244321}">
                <p14:modId xmlns:p14="http://schemas.microsoft.com/office/powerpoint/2010/main" val="3091687813"/>
              </p:ext>
            </p:extLst>
          </p:nvPr>
        </p:nvGraphicFramePr>
        <p:xfrm>
          <a:off x="668459" y="1095326"/>
          <a:ext cx="11139610" cy="183613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Content Placeholder 8">
            <a:extLst>
              <a:ext uri="{FF2B5EF4-FFF2-40B4-BE49-F238E27FC236}">
                <a16:creationId xmlns:a16="http://schemas.microsoft.com/office/drawing/2014/main" id="{7CD8F2AD-21E7-58F3-5D4C-77FDA016F7BA}"/>
              </a:ext>
            </a:extLst>
          </p:cNvPr>
          <p:cNvSpPr txBox="1">
            <a:spLocks/>
          </p:cNvSpPr>
          <p:nvPr/>
        </p:nvSpPr>
        <p:spPr>
          <a:xfrm>
            <a:off x="317735" y="3102861"/>
            <a:ext cx="11712900" cy="2446844"/>
          </a:xfrm>
          <a:prstGeom prst="rect">
            <a:avLst/>
          </a:prstGeom>
        </p:spPr>
        <p:txBody>
          <a:bodyPr vert="horz" lIns="0" tIns="45720" rIns="0" bIns="45720" rtlCol="0">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600" kern="1200">
                <a:solidFill>
                  <a:schemeClr val="tx1">
                    <a:lumMod val="75000"/>
                    <a:lumOff val="25000"/>
                  </a:schemeClr>
                </a:solidFill>
                <a:latin typeface="Roboto" panose="02000000000000000000" pitchFamily="2" charset="0"/>
                <a:ea typeface="Roboto" panose="02000000000000000000" pitchFamily="2" charset="0"/>
                <a:cs typeface="+mn-cs"/>
              </a:defRPr>
            </a:lvl1pPr>
            <a:lvl2pPr marL="48691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600" kern="1200">
                <a:solidFill>
                  <a:schemeClr val="tx1">
                    <a:lumMod val="75000"/>
                    <a:lumOff val="25000"/>
                  </a:schemeClr>
                </a:solidFill>
                <a:latin typeface="Roboto" panose="02000000000000000000" pitchFamily="2" charset="0"/>
                <a:ea typeface="Roboto" panose="02000000000000000000" pitchFamily="2" charset="0"/>
                <a:cs typeface="+mn-cs"/>
              </a:defRPr>
            </a:lvl2pPr>
            <a:lvl3pPr marL="66979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400" kern="1200">
                <a:solidFill>
                  <a:schemeClr val="tx1">
                    <a:lumMod val="75000"/>
                    <a:lumOff val="25000"/>
                  </a:schemeClr>
                </a:solidFill>
                <a:latin typeface="Roboto" panose="02000000000000000000" pitchFamily="2" charset="0"/>
                <a:ea typeface="Roboto" panose="02000000000000000000" pitchFamily="2" charset="0"/>
                <a:cs typeface="+mn-cs"/>
              </a:defRPr>
            </a:lvl3pPr>
            <a:lvl4pPr marL="91440" marR="0" indent="0" algn="l" defTabSz="914400" rtl="0" eaLnBrk="1" fontAlgn="auto" latinLnBrk="0" hangingPunct="1">
              <a:lnSpc>
                <a:spcPct val="90000"/>
              </a:lnSpc>
              <a:spcBef>
                <a:spcPts val="1200"/>
              </a:spcBef>
              <a:spcAft>
                <a:spcPts val="200"/>
              </a:spcAft>
              <a:buClr>
                <a:srgbClr val="EB8B30"/>
              </a:buClr>
              <a:buSzPct val="100000"/>
              <a:buFont typeface="Arial" panose="020B0604020202020204" pitchFamily="34" charset="0"/>
              <a:buNone/>
              <a:tabLst/>
              <a:defRPr sz="2000" b="1" i="0" kern="1200">
                <a:solidFill>
                  <a:srgbClr val="074356"/>
                </a:solidFill>
                <a:latin typeface="Roboto" panose="02000000000000000000" pitchFamily="2" charset="0"/>
                <a:ea typeface="Roboto" panose="02000000000000000000" pitchFamily="2" charset="0"/>
                <a:cs typeface="+mn-cs"/>
              </a:defRPr>
            </a:lvl4pPr>
            <a:lvl5pPr marL="91440" marR="0" indent="0" algn="l" defTabSz="914400" rtl="0" eaLnBrk="1" fontAlgn="auto" latinLnBrk="0" hangingPunct="1">
              <a:lnSpc>
                <a:spcPct val="90000"/>
              </a:lnSpc>
              <a:spcBef>
                <a:spcPts val="300"/>
              </a:spcBef>
              <a:spcAft>
                <a:spcPts val="400"/>
              </a:spcAft>
              <a:buClr>
                <a:srgbClr val="EB8B30"/>
              </a:buClr>
              <a:buSzPct val="100000"/>
              <a:buFont typeface="Arial" panose="020B0604020202020204" pitchFamily="34" charset="0"/>
              <a:buNone/>
              <a:tabLst/>
              <a:defRPr sz="1400" b="1" i="0" kern="1200">
                <a:solidFill>
                  <a:srgbClr val="F7931D"/>
                </a:solidFill>
                <a:latin typeface="Antonio" panose="02000503000000000000" pitchFamily="2" charset="77"/>
                <a:ea typeface="Roboto" panose="02000000000000000000" pitchFamily="2" charset="0"/>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1">
              <a:spcBef>
                <a:spcPts val="0"/>
              </a:spcBef>
              <a:spcAft>
                <a:spcPts val="600"/>
              </a:spcAft>
            </a:pPr>
            <a:r>
              <a:rPr lang="en-US" dirty="0">
                <a:solidFill>
                  <a:schemeClr val="tx1"/>
                </a:solidFill>
                <a:cs typeface="Arial" panose="020B0604020202020204" pitchFamily="34" charset="0"/>
              </a:rPr>
              <a:t>Group Exercise – Answer the Following Questions:</a:t>
            </a:r>
          </a:p>
          <a:p>
            <a:pPr lvl="2">
              <a:spcBef>
                <a:spcPts val="0"/>
              </a:spcBef>
              <a:spcAft>
                <a:spcPts val="600"/>
              </a:spcAft>
            </a:pPr>
            <a:r>
              <a:rPr lang="en-US" sz="1200" dirty="0"/>
              <a:t>Assume there was zero Financial Reporting, Budgeting/Planning, and Forecasting or your company last year:</a:t>
            </a:r>
          </a:p>
          <a:p>
            <a:pPr lvl="5">
              <a:spcBef>
                <a:spcPts val="0"/>
              </a:spcBef>
              <a:spcAft>
                <a:spcPts val="600"/>
              </a:spcAft>
            </a:pPr>
            <a:r>
              <a:rPr lang="en-US" sz="1200" dirty="0"/>
              <a:t>What would you implement as a CFO for each of the three areas?</a:t>
            </a:r>
          </a:p>
          <a:p>
            <a:pPr lvl="5">
              <a:spcBef>
                <a:spcPts val="0"/>
              </a:spcBef>
              <a:spcAft>
                <a:spcPts val="600"/>
              </a:spcAft>
            </a:pPr>
            <a:r>
              <a:rPr lang="en-US" sz="1200" dirty="0"/>
              <a:t>What financial metrics and/or reports do you think will be most valuable to your owner(s)?</a:t>
            </a:r>
          </a:p>
          <a:p>
            <a:pPr lvl="5">
              <a:spcBef>
                <a:spcPts val="0"/>
              </a:spcBef>
              <a:spcAft>
                <a:spcPts val="600"/>
              </a:spcAft>
            </a:pPr>
            <a:r>
              <a:rPr lang="en-US" sz="1200" dirty="0"/>
              <a:t>Understanding all stakeholders are important – who do you think are the top 3 stakeholders of your quarterly and annual financial reporting?</a:t>
            </a:r>
          </a:p>
          <a:p>
            <a:pPr lvl="2">
              <a:spcBef>
                <a:spcPts val="0"/>
              </a:spcBef>
              <a:spcAft>
                <a:spcPts val="600"/>
              </a:spcAft>
            </a:pPr>
            <a:r>
              <a:rPr lang="en-US" sz="1200" dirty="0"/>
              <a:t>New Business </a:t>
            </a:r>
          </a:p>
          <a:p>
            <a:pPr lvl="5">
              <a:spcBef>
                <a:spcPts val="0"/>
              </a:spcBef>
              <a:spcAft>
                <a:spcPts val="600"/>
              </a:spcAft>
            </a:pPr>
            <a:r>
              <a:rPr lang="en-US" sz="1200" dirty="0"/>
              <a:t>Assume 100% of your revenue growth is derived from new business and you have 10 equal size opportunities, if you applied a 20% PWIN to each:</a:t>
            </a:r>
          </a:p>
          <a:p>
            <a:pPr lvl="6">
              <a:spcBef>
                <a:spcPts val="0"/>
              </a:spcBef>
              <a:spcAft>
                <a:spcPts val="600"/>
              </a:spcAft>
            </a:pPr>
            <a:r>
              <a:rPr lang="en-US" sz="1200" dirty="0"/>
              <a:t>What is the size of each new business opportunity to achieve your revenue goal? </a:t>
            </a:r>
          </a:p>
          <a:p>
            <a:pPr lvl="6">
              <a:spcBef>
                <a:spcPts val="0"/>
              </a:spcBef>
              <a:spcAft>
                <a:spcPts val="600"/>
              </a:spcAft>
            </a:pPr>
            <a:r>
              <a:rPr lang="en-US" sz="1200" dirty="0"/>
              <a:t>How many of the above new business opportunities do you need to win to achieve your YOY revenue expectation (assuming your backlog / existing is flat)?</a:t>
            </a:r>
          </a:p>
          <a:p>
            <a:pPr lvl="5">
              <a:spcBef>
                <a:spcPts val="0"/>
              </a:spcBef>
              <a:spcAft>
                <a:spcPts val="600"/>
              </a:spcAft>
            </a:pPr>
            <a:r>
              <a:rPr lang="en-US" sz="1200" dirty="0"/>
              <a:t>If you only had one new business opportunity in plan, how large would it need to be at 20% to generate your YOY revenue expectation?</a:t>
            </a:r>
          </a:p>
          <a:p>
            <a:pPr lvl="2">
              <a:spcBef>
                <a:spcPts val="0"/>
              </a:spcBef>
              <a:spcAft>
                <a:spcPts val="600"/>
              </a:spcAft>
            </a:pPr>
            <a:r>
              <a:rPr lang="en-US" sz="1200" dirty="0"/>
              <a:t>BOD Questions Received While Presenting the AOP:</a:t>
            </a:r>
          </a:p>
          <a:p>
            <a:pPr lvl="5">
              <a:spcBef>
                <a:spcPts val="0"/>
              </a:spcBef>
              <a:spcAft>
                <a:spcPts val="600"/>
              </a:spcAft>
            </a:pPr>
            <a:r>
              <a:rPr lang="en-US" sz="1200" dirty="0"/>
              <a:t>You are asked by an investor / board member to deliver a cost cutting plan to arrive at your YOY EBITDA expectation – how do you respond to this request?  What are some of the ways you’d recommend to achieve the desired outcome?</a:t>
            </a:r>
          </a:p>
          <a:p>
            <a:pPr lvl="5">
              <a:spcBef>
                <a:spcPts val="0"/>
              </a:spcBef>
              <a:spcAft>
                <a:spcPts val="600"/>
              </a:spcAft>
            </a:pPr>
            <a:r>
              <a:rPr lang="en-US" sz="1200" dirty="0"/>
              <a:t>Why do you care about indirect rates in the forecasting for your portfolio/company?</a:t>
            </a:r>
          </a:p>
          <a:p>
            <a:pPr lvl="5">
              <a:spcBef>
                <a:spcPts val="0"/>
              </a:spcBef>
              <a:spcAft>
                <a:spcPts val="600"/>
              </a:spcAft>
            </a:pPr>
            <a:endParaRPr lang="en-US" sz="1200" dirty="0"/>
          </a:p>
          <a:p>
            <a:pPr marL="384048" lvl="2" indent="0">
              <a:spcBef>
                <a:spcPts val="0"/>
              </a:spcBef>
              <a:spcAft>
                <a:spcPts val="600"/>
              </a:spcAft>
              <a:buNone/>
            </a:pPr>
            <a:endParaRPr lang="en-US" sz="1200" dirty="0"/>
          </a:p>
        </p:txBody>
      </p:sp>
    </p:spTree>
    <p:extLst>
      <p:ext uri="{BB962C8B-B14F-4D97-AF65-F5344CB8AC3E}">
        <p14:creationId xmlns:p14="http://schemas.microsoft.com/office/powerpoint/2010/main" val="7120364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a:extLst>
              <a:ext uri="{FF2B5EF4-FFF2-40B4-BE49-F238E27FC236}">
                <a16:creationId xmlns:a16="http://schemas.microsoft.com/office/drawing/2014/main" id="{0BB2E50F-2CFC-5142-9282-18B4CC638C90}"/>
              </a:ext>
            </a:extLst>
          </p:cNvPr>
          <p:cNvSpPr/>
          <p:nvPr/>
        </p:nvSpPr>
        <p:spPr>
          <a:xfrm>
            <a:off x="1190342" y="1520921"/>
            <a:ext cx="2560564" cy="461665"/>
          </a:xfrm>
          <a:prstGeom prst="roundRect">
            <a:avLst>
              <a:gd name="adj" fmla="val 10065"/>
            </a:avLst>
          </a:prstGeom>
          <a:solidFill>
            <a:srgbClr val="EB8B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ubtitle 12">
            <a:extLst>
              <a:ext uri="{FF2B5EF4-FFF2-40B4-BE49-F238E27FC236}">
                <a16:creationId xmlns:a16="http://schemas.microsoft.com/office/drawing/2014/main" id="{E8D8D2E4-9A06-6F4E-AA96-EE352FD5D532}"/>
              </a:ext>
            </a:extLst>
          </p:cNvPr>
          <p:cNvSpPr>
            <a:spLocks noGrp="1"/>
          </p:cNvSpPr>
          <p:nvPr>
            <p:ph type="subTitle" idx="1"/>
          </p:nvPr>
        </p:nvSpPr>
        <p:spPr/>
        <p:txBody>
          <a:bodyPr/>
          <a:lstStyle/>
          <a:p>
            <a:r>
              <a:rPr lang="en-US" dirty="0"/>
              <a:t>Financial Reporting</a:t>
            </a:r>
          </a:p>
        </p:txBody>
      </p:sp>
      <p:sp>
        <p:nvSpPr>
          <p:cNvPr id="4" name="Title 7">
            <a:extLst>
              <a:ext uri="{FF2B5EF4-FFF2-40B4-BE49-F238E27FC236}">
                <a16:creationId xmlns:a16="http://schemas.microsoft.com/office/drawing/2014/main" id="{8641C793-1C11-1A45-BFA1-C900E1F39E78}"/>
              </a:ext>
            </a:extLst>
          </p:cNvPr>
          <p:cNvSpPr>
            <a:spLocks noGrp="1"/>
          </p:cNvSpPr>
          <p:nvPr>
            <p:ph type="ctrTitle"/>
          </p:nvPr>
        </p:nvSpPr>
        <p:spPr>
          <a:xfrm>
            <a:off x="1093068" y="2338085"/>
            <a:ext cx="9057929" cy="2158189"/>
          </a:xfrm>
        </p:spPr>
        <p:txBody>
          <a:bodyPr>
            <a:normAutofit fontScale="90000"/>
          </a:bodyPr>
          <a:lstStyle/>
          <a:p>
            <a:r>
              <a:rPr lang="en-US" dirty="0"/>
              <a:t>‘Analyze the Results’</a:t>
            </a:r>
            <a:br>
              <a:rPr lang="en-US" dirty="0"/>
            </a:br>
            <a:r>
              <a:rPr lang="en-US" dirty="0"/>
              <a:t>‘Share the Success’</a:t>
            </a:r>
            <a:br>
              <a:rPr lang="en-US" dirty="0"/>
            </a:br>
            <a:br>
              <a:rPr lang="en-US" dirty="0"/>
            </a:br>
            <a:endParaRPr lang="en-US" dirty="0"/>
          </a:p>
        </p:txBody>
      </p:sp>
    </p:spTree>
    <p:extLst>
      <p:ext uri="{BB962C8B-B14F-4D97-AF65-F5344CB8AC3E}">
        <p14:creationId xmlns:p14="http://schemas.microsoft.com/office/powerpoint/2010/main" val="26919090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0A955529-DD11-4FD8-8B74-93C3EBDB8B81}"/>
              </a:ext>
            </a:extLst>
          </p:cNvPr>
          <p:cNvGraphicFramePr/>
          <p:nvPr>
            <p:extLst>
              <p:ext uri="{D42A27DB-BD31-4B8C-83A1-F6EECF244321}">
                <p14:modId xmlns:p14="http://schemas.microsoft.com/office/powerpoint/2010/main" val="3482461284"/>
              </p:ext>
            </p:extLst>
          </p:nvPr>
        </p:nvGraphicFramePr>
        <p:xfrm>
          <a:off x="333333" y="2191459"/>
          <a:ext cx="11525333" cy="38098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a:xfrm>
            <a:off x="710256" y="392758"/>
            <a:ext cx="10194981" cy="828418"/>
          </a:xfrm>
        </p:spPr>
        <p:txBody>
          <a:bodyPr>
            <a:normAutofit/>
          </a:bodyPr>
          <a:lstStyle/>
          <a:p>
            <a:r>
              <a:rPr lang="en-US" dirty="0"/>
              <a:t>The Financial Statements:  An Introduction</a:t>
            </a:r>
          </a:p>
        </p:txBody>
      </p:sp>
      <p:sp>
        <p:nvSpPr>
          <p:cNvPr id="3" name="Slide Number Placeholder 2">
            <a:extLst>
              <a:ext uri="{FF2B5EF4-FFF2-40B4-BE49-F238E27FC236}">
                <a16:creationId xmlns:a16="http://schemas.microsoft.com/office/drawing/2014/main" id="{2BBA76E3-40AA-C74D-A8B7-C27488FF688C}"/>
              </a:ext>
            </a:extLst>
          </p:cNvPr>
          <p:cNvSpPr>
            <a:spLocks noGrp="1"/>
          </p:cNvSpPr>
          <p:nvPr>
            <p:ph type="sldNum" sz="quarter" idx="12"/>
          </p:nvPr>
        </p:nvSpPr>
        <p:spPr/>
        <p:txBody>
          <a:bodyPr/>
          <a:lstStyle/>
          <a:p>
            <a:fld id="{B66A45A0-4AD1-4694-A07F-B3BA13B983E2}" type="slidenum">
              <a:rPr lang="en-US" smtClean="0"/>
              <a:t>38</a:t>
            </a:fld>
            <a:endParaRPr lang="en-US" dirty="0"/>
          </a:p>
        </p:txBody>
      </p:sp>
      <p:sp>
        <p:nvSpPr>
          <p:cNvPr id="9" name="TextBox 8">
            <a:extLst>
              <a:ext uri="{FF2B5EF4-FFF2-40B4-BE49-F238E27FC236}">
                <a16:creationId xmlns:a16="http://schemas.microsoft.com/office/drawing/2014/main" id="{0F07A8AB-150C-40F3-A9FD-1FE81B4F057F}"/>
              </a:ext>
            </a:extLst>
          </p:cNvPr>
          <p:cNvSpPr txBox="1"/>
          <p:nvPr/>
        </p:nvSpPr>
        <p:spPr>
          <a:xfrm>
            <a:off x="372141" y="6465242"/>
            <a:ext cx="5209953" cy="261610"/>
          </a:xfrm>
          <a:prstGeom prst="rect">
            <a:avLst/>
          </a:prstGeom>
          <a:noFill/>
        </p:spPr>
        <p:txBody>
          <a:bodyPr wrap="square">
            <a:spAutoFit/>
          </a:bodyPr>
          <a:lstStyle/>
          <a:p>
            <a:r>
              <a:rPr lang="en-US" sz="1050" i="1" dirty="0">
                <a:solidFill>
                  <a:schemeClr val="tx2"/>
                </a:solidFill>
              </a:rPr>
              <a:t>Source:  https://thinkingcapital.ca/wp-content/uploads/2018/05/3-financial-statements.png</a:t>
            </a:r>
          </a:p>
        </p:txBody>
      </p:sp>
    </p:spTree>
    <p:extLst>
      <p:ext uri="{BB962C8B-B14F-4D97-AF65-F5344CB8AC3E}">
        <p14:creationId xmlns:p14="http://schemas.microsoft.com/office/powerpoint/2010/main" val="235372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D574F5CE-6FD7-B44D-BF8B-F9BC1AD7A64B}"/>
              </a:ext>
            </a:extLst>
          </p:cNvPr>
          <p:cNvSpPr/>
          <p:nvPr/>
        </p:nvSpPr>
        <p:spPr>
          <a:xfrm>
            <a:off x="925337" y="768734"/>
            <a:ext cx="4212301" cy="461665"/>
          </a:xfrm>
          <a:prstGeom prst="roundRect">
            <a:avLst>
              <a:gd name="adj" fmla="val 10065"/>
            </a:avLst>
          </a:prstGeom>
          <a:solidFill>
            <a:srgbClr val="0743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335CD376-EBBB-2243-9BCC-8E4288766E0D}"/>
              </a:ext>
            </a:extLst>
          </p:cNvPr>
          <p:cNvSpPr>
            <a:spLocks noGrp="1"/>
          </p:cNvSpPr>
          <p:nvPr>
            <p:ph type="title"/>
          </p:nvPr>
        </p:nvSpPr>
        <p:spPr>
          <a:xfrm>
            <a:off x="915656" y="-204314"/>
            <a:ext cx="3248967" cy="1450757"/>
          </a:xfrm>
        </p:spPr>
        <p:txBody>
          <a:bodyPr/>
          <a:lstStyle/>
          <a:p>
            <a:r>
              <a:rPr lang="en-US" dirty="0"/>
              <a:t>Balance Sheet</a:t>
            </a:r>
          </a:p>
        </p:txBody>
      </p:sp>
      <p:sp>
        <p:nvSpPr>
          <p:cNvPr id="10" name="Content Placeholder 9">
            <a:extLst>
              <a:ext uri="{FF2B5EF4-FFF2-40B4-BE49-F238E27FC236}">
                <a16:creationId xmlns:a16="http://schemas.microsoft.com/office/drawing/2014/main" id="{5E17A345-E957-48F8-BDC3-8B38936EF54B}"/>
              </a:ext>
            </a:extLst>
          </p:cNvPr>
          <p:cNvSpPr txBox="1">
            <a:spLocks/>
          </p:cNvSpPr>
          <p:nvPr/>
        </p:nvSpPr>
        <p:spPr>
          <a:xfrm>
            <a:off x="879619" y="1638174"/>
            <a:ext cx="4948980" cy="4023360"/>
          </a:xfrm>
          <a:prstGeom prst="rect">
            <a:avLst/>
          </a:prstGeom>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600" b="0" i="0" kern="1200">
                <a:solidFill>
                  <a:schemeClr val="bg1"/>
                </a:solidFill>
                <a:latin typeface="Roboto Medium" panose="02000000000000000000" pitchFamily="2" charset="0"/>
                <a:ea typeface="Roboto Medium" panose="02000000000000000000" pitchFamily="2" charset="0"/>
                <a:cs typeface="+mn-cs"/>
              </a:defRPr>
            </a:lvl1pPr>
            <a:lvl2pPr marL="91440" indent="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None/>
              <a:defRPr sz="1600" kern="1200">
                <a:solidFill>
                  <a:schemeClr val="bg1"/>
                </a:solidFill>
                <a:latin typeface="Roboto" panose="02000000000000000000" pitchFamily="2" charset="0"/>
                <a:ea typeface="Roboto" panose="02000000000000000000" pitchFamily="2" charset="0"/>
                <a:cs typeface="+mn-cs"/>
              </a:defRPr>
            </a:lvl2pPr>
            <a:lvl3pPr marL="395478" indent="-194310" algn="l" defTabSz="914400" rtl="0" eaLnBrk="1" latinLnBrk="0" hangingPunct="1">
              <a:lnSpc>
                <a:spcPct val="90000"/>
              </a:lnSpc>
              <a:spcBef>
                <a:spcPts val="200"/>
              </a:spcBef>
              <a:spcAft>
                <a:spcPts val="400"/>
              </a:spcAft>
              <a:buClr>
                <a:schemeClr val="bg1"/>
              </a:buClr>
              <a:buSzPct val="100000"/>
              <a:buFont typeface="Arial" panose="020B0604020202020204" pitchFamily="34" charset="0"/>
              <a:buChar char="•"/>
              <a:defRPr sz="1400" kern="1200">
                <a:solidFill>
                  <a:schemeClr val="bg1"/>
                </a:solidFill>
                <a:latin typeface="Roboto" panose="02000000000000000000" pitchFamily="2" charset="0"/>
                <a:ea typeface="Roboto" panose="02000000000000000000" pitchFamily="2" charset="0"/>
                <a:cs typeface="+mn-cs"/>
              </a:defRPr>
            </a:lvl3pPr>
            <a:lvl4pPr marL="91440" marR="0" indent="0" algn="l" defTabSz="914400" rtl="0" eaLnBrk="1" fontAlgn="auto" latinLnBrk="0" hangingPunct="1">
              <a:lnSpc>
                <a:spcPct val="90000"/>
              </a:lnSpc>
              <a:spcBef>
                <a:spcPts val="1200"/>
              </a:spcBef>
              <a:spcAft>
                <a:spcPts val="0"/>
              </a:spcAft>
              <a:buClr>
                <a:schemeClr val="bg1"/>
              </a:buClr>
              <a:buSzPct val="100000"/>
              <a:buFont typeface="Arial" panose="020B0604020202020204" pitchFamily="34" charset="0"/>
              <a:buNone/>
              <a:tabLst/>
              <a:defRPr sz="2000" b="1" i="0" kern="1200">
                <a:solidFill>
                  <a:schemeClr val="bg1"/>
                </a:solidFill>
                <a:latin typeface="Roboto" panose="02000000000000000000" pitchFamily="2" charset="0"/>
                <a:ea typeface="Roboto" panose="02000000000000000000" pitchFamily="2" charset="0"/>
                <a:cs typeface="+mn-cs"/>
              </a:defRPr>
            </a:lvl4pPr>
            <a:lvl5pPr marL="91440" marR="0" indent="0" algn="l" defTabSz="914400" rtl="0" eaLnBrk="1" fontAlgn="auto" latinLnBrk="0" hangingPunct="1">
              <a:lnSpc>
                <a:spcPct val="90000"/>
              </a:lnSpc>
              <a:spcBef>
                <a:spcPts val="300"/>
              </a:spcBef>
              <a:spcAft>
                <a:spcPts val="400"/>
              </a:spcAft>
              <a:buClr>
                <a:schemeClr val="bg1"/>
              </a:buClr>
              <a:buSzPct val="100000"/>
              <a:buFont typeface="Arial" panose="020B0604020202020204" pitchFamily="34" charset="0"/>
              <a:buNone/>
              <a:tabLst/>
              <a:defRPr sz="1400" b="1" i="0" kern="1200">
                <a:solidFill>
                  <a:schemeClr val="bg1"/>
                </a:solidFill>
                <a:latin typeface="Antonio" panose="02000503000000000000" pitchFamily="2" charset="77"/>
                <a:ea typeface="Roboto" panose="02000000000000000000" pitchFamily="2" charset="0"/>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endParaRPr lang="en-US" dirty="0"/>
          </a:p>
          <a:p>
            <a:r>
              <a:rPr lang="en-US" dirty="0"/>
              <a:t>A quick look at the balance sheet of the largest U.S. Government Contractor:</a:t>
            </a:r>
          </a:p>
          <a:p>
            <a:endParaRPr lang="en-US" dirty="0"/>
          </a:p>
          <a:p>
            <a:r>
              <a:rPr lang="en-US" dirty="0"/>
              <a:t>Lockheed Martin Corporation </a:t>
            </a:r>
            <a:r>
              <a:rPr lang="en-US" baseline="30000" dirty="0"/>
              <a:t>14</a:t>
            </a:r>
          </a:p>
        </p:txBody>
      </p:sp>
      <p:pic>
        <p:nvPicPr>
          <p:cNvPr id="3" name="Picture 2">
            <a:extLst>
              <a:ext uri="{FF2B5EF4-FFF2-40B4-BE49-F238E27FC236}">
                <a16:creationId xmlns:a16="http://schemas.microsoft.com/office/drawing/2014/main" id="{7402010D-C9A7-EFAF-5DA8-B772F9A3A540}"/>
              </a:ext>
            </a:extLst>
          </p:cNvPr>
          <p:cNvPicPr>
            <a:picLocks noChangeAspect="1"/>
          </p:cNvPicPr>
          <p:nvPr/>
        </p:nvPicPr>
        <p:blipFill>
          <a:blip r:embed="rId2"/>
          <a:stretch>
            <a:fillRect/>
          </a:stretch>
        </p:blipFill>
        <p:spPr>
          <a:xfrm>
            <a:off x="6959456" y="999566"/>
            <a:ext cx="4352925" cy="42481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186866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00B5AE2-C5CC-499C-8F2D-249888BE2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7" name="Rectangle 16">
            <a:extLst>
              <a:ext uri="{FF2B5EF4-FFF2-40B4-BE49-F238E27FC236}">
                <a16:creationId xmlns:a16="http://schemas.microsoft.com/office/drawing/2014/main" id="{BA7A3698-B350-40E5-8475-9BCC41A08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9" name="Straight Connector 18">
            <a:extLst>
              <a:ext uri="{FF2B5EF4-FFF2-40B4-BE49-F238E27FC236}">
                <a16:creationId xmlns:a16="http://schemas.microsoft.com/office/drawing/2014/main" id="{0AC655C7-EC94-4BE6-84C8-2F9EFBBB278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1" name="Rectangle 20">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F40C03-1C49-4387-8821-11540F8DE383}"/>
              </a:ext>
            </a:extLst>
          </p:cNvPr>
          <p:cNvSpPr>
            <a:spLocks noGrp="1"/>
          </p:cNvSpPr>
          <p:nvPr>
            <p:ph type="title"/>
          </p:nvPr>
        </p:nvSpPr>
        <p:spPr>
          <a:xfrm>
            <a:off x="477078" y="516835"/>
            <a:ext cx="3100136" cy="2103875"/>
          </a:xfrm>
        </p:spPr>
        <p:txBody>
          <a:bodyPr vert="horz" lIns="91440" tIns="45720" rIns="91440" bIns="45720" rtlCol="0" anchor="b">
            <a:normAutofit/>
          </a:bodyPr>
          <a:lstStyle/>
          <a:p>
            <a:r>
              <a:rPr lang="en-US" sz="3600" kern="1200" spc="-50" baseline="0" dirty="0">
                <a:solidFill>
                  <a:srgbClr val="074356"/>
                </a:solidFill>
                <a:latin typeface="+mj-lt"/>
                <a:ea typeface="+mj-ea"/>
                <a:cs typeface="+mj-cs"/>
              </a:rPr>
              <a:t>Members on the RISE…</a:t>
            </a:r>
            <a:br>
              <a:rPr lang="en-US" sz="3600" kern="1200" spc="-50" baseline="0" dirty="0">
                <a:solidFill>
                  <a:srgbClr val="074356"/>
                </a:solidFill>
                <a:latin typeface="+mj-lt"/>
                <a:ea typeface="+mj-ea"/>
                <a:cs typeface="+mj-cs"/>
              </a:rPr>
            </a:br>
            <a:r>
              <a:rPr lang="en-US" sz="3600" kern="1200" spc="-50" baseline="0" dirty="0">
                <a:solidFill>
                  <a:srgbClr val="EB8B30"/>
                </a:solidFill>
                <a:latin typeface="+mj-lt"/>
                <a:ea typeface="+mj-ea"/>
                <a:cs typeface="+mj-cs"/>
              </a:rPr>
              <a:t>Let’s celebrate!</a:t>
            </a:r>
          </a:p>
        </p:txBody>
      </p:sp>
      <p:cxnSp>
        <p:nvCxnSpPr>
          <p:cNvPr id="23" name="Straight Connector 22">
            <a:extLst>
              <a:ext uri="{FF2B5EF4-FFF2-40B4-BE49-F238E27FC236}">
                <a16:creationId xmlns:a16="http://schemas.microsoft.com/office/drawing/2014/main" id="{5A0A5CF6-407C-4691-8122-49DF69D002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0927" y="2633962"/>
            <a:ext cx="274320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pic>
        <p:nvPicPr>
          <p:cNvPr id="12" name="Content Placeholder 11">
            <a:extLst>
              <a:ext uri="{FF2B5EF4-FFF2-40B4-BE49-F238E27FC236}">
                <a16:creationId xmlns:a16="http://schemas.microsoft.com/office/drawing/2014/main" id="{3F17B6D3-4D50-F5C1-080B-306A66CE6759}"/>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09031" y="2736850"/>
            <a:ext cx="2850700" cy="3365500"/>
          </a:xfrm>
        </p:spPr>
      </p:pic>
      <p:pic>
        <p:nvPicPr>
          <p:cNvPr id="9" name="Content Placeholder 8">
            <a:extLst>
              <a:ext uri="{FF2B5EF4-FFF2-40B4-BE49-F238E27FC236}">
                <a16:creationId xmlns:a16="http://schemas.microsoft.com/office/drawing/2014/main" id="{5C1FC9B2-AB89-6676-660A-AD83558B97E9}"/>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rcRect l="425" r="425"/>
          <a:stretch/>
        </p:blipFill>
        <p:spPr>
          <a:xfrm>
            <a:off x="4075043" y="10"/>
            <a:ext cx="8111272" cy="6857990"/>
          </a:xfrm>
          <a:prstGeom prst="rect">
            <a:avLst/>
          </a:prstGeom>
        </p:spPr>
      </p:pic>
      <p:sp>
        <p:nvSpPr>
          <p:cNvPr id="4" name="Slide Number Placeholder 3">
            <a:extLst>
              <a:ext uri="{FF2B5EF4-FFF2-40B4-BE49-F238E27FC236}">
                <a16:creationId xmlns:a16="http://schemas.microsoft.com/office/drawing/2014/main" id="{3AE804F9-2731-C046-BDE5-5DC7A0FA73C7}"/>
              </a:ext>
            </a:extLst>
          </p:cNvPr>
          <p:cNvSpPr>
            <a:spLocks noGrp="1"/>
          </p:cNvSpPr>
          <p:nvPr>
            <p:ph type="sldNum" sz="quarter" idx="12"/>
          </p:nvPr>
        </p:nvSpPr>
        <p:spPr>
          <a:xfrm>
            <a:off x="10609742" y="6459785"/>
            <a:ext cx="602741" cy="365125"/>
          </a:xfrm>
        </p:spPr>
        <p:txBody>
          <a:bodyPr vert="horz" lIns="91440" tIns="45720" rIns="91440" bIns="45720" rtlCol="0" anchor="ctr">
            <a:normAutofit/>
          </a:bodyPr>
          <a:lstStyle/>
          <a:p>
            <a:pPr defTabSz="914400">
              <a:spcAft>
                <a:spcPts val="600"/>
              </a:spcAft>
            </a:pPr>
            <a:fld id="{B66A45A0-4AD1-4694-A07F-B3BA13B983E2}" type="slidenum">
              <a:rPr lang="en-US" smtClean="0"/>
              <a:pPr defTabSz="914400">
                <a:spcAft>
                  <a:spcPts val="600"/>
                </a:spcAft>
              </a:pPr>
              <a:t>4</a:t>
            </a:fld>
            <a:endParaRPr lang="en-US"/>
          </a:p>
        </p:txBody>
      </p:sp>
    </p:spTree>
    <p:extLst>
      <p:ext uri="{BB962C8B-B14F-4D97-AF65-F5344CB8AC3E}">
        <p14:creationId xmlns:p14="http://schemas.microsoft.com/office/powerpoint/2010/main" val="26742753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a:extLst>
              <a:ext uri="{FF2B5EF4-FFF2-40B4-BE49-F238E27FC236}">
                <a16:creationId xmlns:a16="http://schemas.microsoft.com/office/drawing/2014/main" id="{49B31AAF-7D31-D34F-9540-122E7BFB305E}"/>
              </a:ext>
            </a:extLst>
          </p:cNvPr>
          <p:cNvSpPr/>
          <p:nvPr/>
        </p:nvSpPr>
        <p:spPr>
          <a:xfrm>
            <a:off x="913909" y="771665"/>
            <a:ext cx="4230292" cy="461665"/>
          </a:xfrm>
          <a:prstGeom prst="roundRect">
            <a:avLst>
              <a:gd name="adj" fmla="val 10065"/>
            </a:avLst>
          </a:prstGeom>
          <a:solidFill>
            <a:srgbClr val="0743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AA6EA48-56DA-F54C-B401-919E3C2BAC44}"/>
              </a:ext>
            </a:extLst>
          </p:cNvPr>
          <p:cNvSpPr>
            <a:spLocks noGrp="1"/>
          </p:cNvSpPr>
          <p:nvPr>
            <p:ph type="title"/>
          </p:nvPr>
        </p:nvSpPr>
        <p:spPr/>
        <p:txBody>
          <a:bodyPr/>
          <a:lstStyle/>
          <a:p>
            <a:r>
              <a:rPr lang="en-US" dirty="0"/>
              <a:t>Income Statement</a:t>
            </a:r>
          </a:p>
        </p:txBody>
      </p:sp>
      <p:sp>
        <p:nvSpPr>
          <p:cNvPr id="10" name="Content Placeholder 9">
            <a:extLst>
              <a:ext uri="{FF2B5EF4-FFF2-40B4-BE49-F238E27FC236}">
                <a16:creationId xmlns:a16="http://schemas.microsoft.com/office/drawing/2014/main" id="{148BB683-4788-8D42-B873-A6DB78AB93E7}"/>
              </a:ext>
            </a:extLst>
          </p:cNvPr>
          <p:cNvSpPr>
            <a:spLocks noGrp="1"/>
          </p:cNvSpPr>
          <p:nvPr>
            <p:ph sz="half" idx="1"/>
          </p:nvPr>
        </p:nvSpPr>
        <p:spPr>
          <a:xfrm>
            <a:off x="879619" y="1638174"/>
            <a:ext cx="4948980" cy="4023360"/>
          </a:xfrm>
        </p:spPr>
        <p:txBody>
          <a:bodyPr>
            <a:normAutofit/>
          </a:bodyPr>
          <a:lstStyle/>
          <a:p>
            <a:endParaRPr lang="en-US" dirty="0"/>
          </a:p>
          <a:p>
            <a:r>
              <a:rPr lang="en-US" dirty="0"/>
              <a:t>A quick look at the income statement of the largest U.S. Government Contractor:</a:t>
            </a:r>
          </a:p>
          <a:p>
            <a:endParaRPr lang="en-US" dirty="0"/>
          </a:p>
          <a:p>
            <a:r>
              <a:rPr lang="en-US" dirty="0"/>
              <a:t>Lockheed Martin Corporation </a:t>
            </a:r>
            <a:r>
              <a:rPr lang="en-US" baseline="30000" dirty="0"/>
              <a:t>13</a:t>
            </a:r>
          </a:p>
        </p:txBody>
      </p:sp>
      <p:pic>
        <p:nvPicPr>
          <p:cNvPr id="4" name="Picture 3">
            <a:extLst>
              <a:ext uri="{FF2B5EF4-FFF2-40B4-BE49-F238E27FC236}">
                <a16:creationId xmlns:a16="http://schemas.microsoft.com/office/drawing/2014/main" id="{A75E3502-2ABB-58B3-5B84-BC4B0BE69C86}"/>
              </a:ext>
            </a:extLst>
          </p:cNvPr>
          <p:cNvPicPr>
            <a:picLocks noChangeAspect="1"/>
          </p:cNvPicPr>
          <p:nvPr/>
        </p:nvPicPr>
        <p:blipFill>
          <a:blip r:embed="rId3"/>
          <a:stretch>
            <a:fillRect/>
          </a:stretch>
        </p:blipFill>
        <p:spPr>
          <a:xfrm>
            <a:off x="7248661" y="224117"/>
            <a:ext cx="3879473" cy="588084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418547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a:extLst>
              <a:ext uri="{FF2B5EF4-FFF2-40B4-BE49-F238E27FC236}">
                <a16:creationId xmlns:a16="http://schemas.microsoft.com/office/drawing/2014/main" id="{49B31AAF-7D31-D34F-9540-122E7BFB305E}"/>
              </a:ext>
            </a:extLst>
          </p:cNvPr>
          <p:cNvSpPr/>
          <p:nvPr/>
        </p:nvSpPr>
        <p:spPr>
          <a:xfrm>
            <a:off x="913909" y="771665"/>
            <a:ext cx="4230292" cy="461665"/>
          </a:xfrm>
          <a:prstGeom prst="roundRect">
            <a:avLst>
              <a:gd name="adj" fmla="val 10065"/>
            </a:avLst>
          </a:prstGeom>
          <a:solidFill>
            <a:srgbClr val="0743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AA6EA48-56DA-F54C-B401-919E3C2BAC44}"/>
              </a:ext>
            </a:extLst>
          </p:cNvPr>
          <p:cNvSpPr>
            <a:spLocks noGrp="1"/>
          </p:cNvSpPr>
          <p:nvPr>
            <p:ph type="title"/>
          </p:nvPr>
        </p:nvSpPr>
        <p:spPr/>
        <p:txBody>
          <a:bodyPr/>
          <a:lstStyle/>
          <a:p>
            <a:r>
              <a:rPr lang="en-US" dirty="0"/>
              <a:t>Cash Flow Statement</a:t>
            </a:r>
          </a:p>
        </p:txBody>
      </p:sp>
      <p:sp>
        <p:nvSpPr>
          <p:cNvPr id="14" name="Content Placeholder 9">
            <a:extLst>
              <a:ext uri="{FF2B5EF4-FFF2-40B4-BE49-F238E27FC236}">
                <a16:creationId xmlns:a16="http://schemas.microsoft.com/office/drawing/2014/main" id="{2FB60484-0F89-4557-A962-0EC9B98BA77C}"/>
              </a:ext>
            </a:extLst>
          </p:cNvPr>
          <p:cNvSpPr txBox="1">
            <a:spLocks/>
          </p:cNvSpPr>
          <p:nvPr/>
        </p:nvSpPr>
        <p:spPr>
          <a:xfrm>
            <a:off x="879619" y="1638174"/>
            <a:ext cx="4948980" cy="4023360"/>
          </a:xfrm>
          <a:prstGeom prst="rect">
            <a:avLst/>
          </a:prstGeom>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600" b="0" i="0" kern="1200">
                <a:solidFill>
                  <a:schemeClr val="bg1"/>
                </a:solidFill>
                <a:latin typeface="Roboto Medium" panose="02000000000000000000" pitchFamily="2" charset="0"/>
                <a:ea typeface="Roboto Medium" panose="02000000000000000000" pitchFamily="2" charset="0"/>
                <a:cs typeface="+mn-cs"/>
              </a:defRPr>
            </a:lvl1pPr>
            <a:lvl2pPr marL="91440" indent="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None/>
              <a:defRPr sz="1600" kern="1200">
                <a:solidFill>
                  <a:schemeClr val="bg1"/>
                </a:solidFill>
                <a:latin typeface="Roboto" panose="02000000000000000000" pitchFamily="2" charset="0"/>
                <a:ea typeface="Roboto" panose="02000000000000000000" pitchFamily="2" charset="0"/>
                <a:cs typeface="+mn-cs"/>
              </a:defRPr>
            </a:lvl2pPr>
            <a:lvl3pPr marL="395478" indent="-194310" algn="l" defTabSz="914400" rtl="0" eaLnBrk="1" latinLnBrk="0" hangingPunct="1">
              <a:lnSpc>
                <a:spcPct val="90000"/>
              </a:lnSpc>
              <a:spcBef>
                <a:spcPts val="200"/>
              </a:spcBef>
              <a:spcAft>
                <a:spcPts val="400"/>
              </a:spcAft>
              <a:buClr>
                <a:schemeClr val="bg1"/>
              </a:buClr>
              <a:buSzPct val="100000"/>
              <a:buFont typeface="Arial" panose="020B0604020202020204" pitchFamily="34" charset="0"/>
              <a:buChar char="•"/>
              <a:defRPr sz="1400" kern="1200">
                <a:solidFill>
                  <a:schemeClr val="bg1"/>
                </a:solidFill>
                <a:latin typeface="Roboto" panose="02000000000000000000" pitchFamily="2" charset="0"/>
                <a:ea typeface="Roboto" panose="02000000000000000000" pitchFamily="2" charset="0"/>
                <a:cs typeface="+mn-cs"/>
              </a:defRPr>
            </a:lvl3pPr>
            <a:lvl4pPr marL="91440" marR="0" indent="0" algn="l" defTabSz="914400" rtl="0" eaLnBrk="1" fontAlgn="auto" latinLnBrk="0" hangingPunct="1">
              <a:lnSpc>
                <a:spcPct val="90000"/>
              </a:lnSpc>
              <a:spcBef>
                <a:spcPts val="1200"/>
              </a:spcBef>
              <a:spcAft>
                <a:spcPts val="0"/>
              </a:spcAft>
              <a:buClr>
                <a:schemeClr val="bg1"/>
              </a:buClr>
              <a:buSzPct val="100000"/>
              <a:buFont typeface="Arial" panose="020B0604020202020204" pitchFamily="34" charset="0"/>
              <a:buNone/>
              <a:tabLst/>
              <a:defRPr sz="2000" b="1" i="0" kern="1200">
                <a:solidFill>
                  <a:schemeClr val="bg1"/>
                </a:solidFill>
                <a:latin typeface="Roboto" panose="02000000000000000000" pitchFamily="2" charset="0"/>
                <a:ea typeface="Roboto" panose="02000000000000000000" pitchFamily="2" charset="0"/>
                <a:cs typeface="+mn-cs"/>
              </a:defRPr>
            </a:lvl4pPr>
            <a:lvl5pPr marL="91440" marR="0" indent="0" algn="l" defTabSz="914400" rtl="0" eaLnBrk="1" fontAlgn="auto" latinLnBrk="0" hangingPunct="1">
              <a:lnSpc>
                <a:spcPct val="90000"/>
              </a:lnSpc>
              <a:spcBef>
                <a:spcPts val="300"/>
              </a:spcBef>
              <a:spcAft>
                <a:spcPts val="400"/>
              </a:spcAft>
              <a:buClr>
                <a:schemeClr val="bg1"/>
              </a:buClr>
              <a:buSzPct val="100000"/>
              <a:buFont typeface="Arial" panose="020B0604020202020204" pitchFamily="34" charset="0"/>
              <a:buNone/>
              <a:tabLst/>
              <a:defRPr sz="1400" b="1" i="0" kern="1200">
                <a:solidFill>
                  <a:schemeClr val="bg1"/>
                </a:solidFill>
                <a:latin typeface="Antonio" panose="02000503000000000000" pitchFamily="2" charset="77"/>
                <a:ea typeface="Roboto" panose="02000000000000000000" pitchFamily="2" charset="0"/>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endParaRPr lang="en-US" dirty="0"/>
          </a:p>
          <a:p>
            <a:r>
              <a:rPr lang="en-US" dirty="0"/>
              <a:t>A quick look at the cash flow statement of the largest U.S. Government Contractor:</a:t>
            </a:r>
          </a:p>
          <a:p>
            <a:endParaRPr lang="en-US" dirty="0"/>
          </a:p>
          <a:p>
            <a:r>
              <a:rPr lang="en-US" dirty="0"/>
              <a:t>Lockheed Martin Corporation </a:t>
            </a:r>
            <a:r>
              <a:rPr lang="en-US" baseline="30000" dirty="0"/>
              <a:t>15</a:t>
            </a:r>
          </a:p>
        </p:txBody>
      </p:sp>
      <p:pic>
        <p:nvPicPr>
          <p:cNvPr id="4" name="Picture 3">
            <a:extLst>
              <a:ext uri="{FF2B5EF4-FFF2-40B4-BE49-F238E27FC236}">
                <a16:creationId xmlns:a16="http://schemas.microsoft.com/office/drawing/2014/main" id="{20B77411-72A5-E065-807D-3A41905765C4}"/>
              </a:ext>
            </a:extLst>
          </p:cNvPr>
          <p:cNvPicPr>
            <a:picLocks noChangeAspect="1"/>
          </p:cNvPicPr>
          <p:nvPr/>
        </p:nvPicPr>
        <p:blipFill>
          <a:blip r:embed="rId3"/>
          <a:stretch>
            <a:fillRect/>
          </a:stretch>
        </p:blipFill>
        <p:spPr>
          <a:xfrm>
            <a:off x="6658255" y="1233330"/>
            <a:ext cx="5114925" cy="37528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748030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Financial Reporting Strategies for GovCon</a:t>
            </a:r>
          </a:p>
        </p:txBody>
      </p:sp>
      <p:sp>
        <p:nvSpPr>
          <p:cNvPr id="3" name="Slide Number Placeholder 2">
            <a:extLst>
              <a:ext uri="{FF2B5EF4-FFF2-40B4-BE49-F238E27FC236}">
                <a16:creationId xmlns:a16="http://schemas.microsoft.com/office/drawing/2014/main" id="{2BBA76E3-40AA-C74D-A8B7-C27488FF688C}"/>
              </a:ext>
            </a:extLst>
          </p:cNvPr>
          <p:cNvSpPr>
            <a:spLocks noGrp="1"/>
          </p:cNvSpPr>
          <p:nvPr>
            <p:ph type="sldNum" sz="quarter" idx="12"/>
          </p:nvPr>
        </p:nvSpPr>
        <p:spPr/>
        <p:txBody>
          <a:bodyPr/>
          <a:lstStyle/>
          <a:p>
            <a:fld id="{B66A45A0-4AD1-4694-A07F-B3BA13B983E2}" type="slidenum">
              <a:rPr lang="en-US" smtClean="0"/>
              <a:t>42</a:t>
            </a:fld>
            <a:endParaRPr lang="en-US" dirty="0"/>
          </a:p>
        </p:txBody>
      </p:sp>
      <p:sp>
        <p:nvSpPr>
          <p:cNvPr id="14" name="Content Placeholder 8">
            <a:extLst>
              <a:ext uri="{FF2B5EF4-FFF2-40B4-BE49-F238E27FC236}">
                <a16:creationId xmlns:a16="http://schemas.microsoft.com/office/drawing/2014/main" id="{C8B46F59-C10D-48D3-B1F9-67E4D4407E77}"/>
              </a:ext>
            </a:extLst>
          </p:cNvPr>
          <p:cNvSpPr>
            <a:spLocks noGrp="1"/>
          </p:cNvSpPr>
          <p:nvPr>
            <p:ph idx="1"/>
          </p:nvPr>
        </p:nvSpPr>
        <p:spPr>
          <a:xfrm>
            <a:off x="501331" y="1300360"/>
            <a:ext cx="11189338" cy="544653"/>
          </a:xfrm>
        </p:spPr>
        <p:txBody>
          <a:bodyPr>
            <a:normAutofit fontScale="92500"/>
          </a:bodyPr>
          <a:lstStyle/>
          <a:p>
            <a:pPr lvl="0">
              <a:spcAft>
                <a:spcPts val="1200"/>
              </a:spcAft>
              <a:buClr>
                <a:srgbClr val="EB8A2F"/>
              </a:buClr>
            </a:pPr>
            <a:r>
              <a:rPr lang="en-US" sz="2400" b="1" dirty="0">
                <a:solidFill>
                  <a:srgbClr val="000000">
                    <a:lumMod val="75000"/>
                    <a:lumOff val="25000"/>
                  </a:srgbClr>
                </a:solidFill>
              </a:rPr>
              <a:t>From a P/E CFO Standpoint, these are the two most important reports/deliverables:  </a:t>
            </a:r>
          </a:p>
        </p:txBody>
      </p:sp>
      <p:graphicFrame>
        <p:nvGraphicFramePr>
          <p:cNvPr id="15" name="Table 8">
            <a:extLst>
              <a:ext uri="{FF2B5EF4-FFF2-40B4-BE49-F238E27FC236}">
                <a16:creationId xmlns:a16="http://schemas.microsoft.com/office/drawing/2014/main" id="{958D527B-1EE5-494E-AAFD-A5ADAA919D64}"/>
              </a:ext>
            </a:extLst>
          </p:cNvPr>
          <p:cNvGraphicFramePr>
            <a:graphicFrameLocks/>
          </p:cNvGraphicFramePr>
          <p:nvPr>
            <p:extLst>
              <p:ext uri="{D42A27DB-BD31-4B8C-83A1-F6EECF244321}">
                <p14:modId xmlns:p14="http://schemas.microsoft.com/office/powerpoint/2010/main" val="3894861327"/>
              </p:ext>
            </p:extLst>
          </p:nvPr>
        </p:nvGraphicFramePr>
        <p:xfrm>
          <a:off x="1259914" y="4391491"/>
          <a:ext cx="3530319" cy="2298404"/>
        </p:xfrm>
        <a:graphic>
          <a:graphicData uri="http://schemas.openxmlformats.org/drawingml/2006/table">
            <a:tbl>
              <a:tblPr firstRow="1" bandRow="1">
                <a:tableStyleId>{5C22544A-7EE6-4342-B048-85BDC9FD1C3A}</a:tableStyleId>
              </a:tblPr>
              <a:tblGrid>
                <a:gridCol w="3530319">
                  <a:extLst>
                    <a:ext uri="{9D8B030D-6E8A-4147-A177-3AD203B41FA5}">
                      <a16:colId xmlns:a16="http://schemas.microsoft.com/office/drawing/2014/main" val="2173711918"/>
                    </a:ext>
                  </a:extLst>
                </a:gridCol>
              </a:tblGrid>
              <a:tr h="370840">
                <a:tc>
                  <a:txBody>
                    <a:bodyPr/>
                    <a:lstStyle/>
                    <a:p>
                      <a:pPr algn="ctr"/>
                      <a:r>
                        <a:rPr lang="en-US" sz="1200" dirty="0">
                          <a:latin typeface="Antonio" panose="020B0604020202020204" charset="0"/>
                          <a:ea typeface="Roboto" panose="02000000000000000000" pitchFamily="2" charset="0"/>
                        </a:rPr>
                        <a:t>Key Topics/Items of Interest</a:t>
                      </a:r>
                    </a:p>
                  </a:txBody>
                  <a:tcPr/>
                </a:tc>
                <a:extLst>
                  <a:ext uri="{0D108BD9-81ED-4DB2-BD59-A6C34878D82A}">
                    <a16:rowId xmlns:a16="http://schemas.microsoft.com/office/drawing/2014/main" val="2640273638"/>
                  </a:ext>
                </a:extLst>
              </a:tr>
              <a:tr h="370840">
                <a:tc>
                  <a:txBody>
                    <a:bodyPr/>
                    <a:lstStyle/>
                    <a:p>
                      <a:pPr algn="ctr"/>
                      <a:r>
                        <a:rPr lang="en-US" sz="1200" b="0" dirty="0">
                          <a:latin typeface="Roboto" panose="02000000000000000000" pitchFamily="2" charset="0"/>
                          <a:ea typeface="Roboto" panose="02000000000000000000" pitchFamily="2" charset="0"/>
                        </a:rPr>
                        <a:t>THE Playbook for running the business</a:t>
                      </a:r>
                    </a:p>
                  </a:txBody>
                  <a:tcPr/>
                </a:tc>
                <a:extLst>
                  <a:ext uri="{0D108BD9-81ED-4DB2-BD59-A6C34878D82A}">
                    <a16:rowId xmlns:a16="http://schemas.microsoft.com/office/drawing/2014/main" val="2826084591"/>
                  </a:ext>
                </a:extLst>
              </a:tr>
              <a:tr h="370840">
                <a:tc>
                  <a:txBody>
                    <a:bodyPr/>
                    <a:lstStyle/>
                    <a:p>
                      <a:pPr algn="ctr"/>
                      <a:r>
                        <a:rPr lang="en-US" sz="1200" b="0" dirty="0">
                          <a:latin typeface="Roboto" panose="02000000000000000000" pitchFamily="2" charset="0"/>
                          <a:ea typeface="Roboto" panose="02000000000000000000" pitchFamily="2" charset="0"/>
                        </a:rPr>
                        <a:t>~ 75 - 80 Slides with detailed operational focus</a:t>
                      </a:r>
                    </a:p>
                  </a:txBody>
                  <a:tcPr/>
                </a:tc>
                <a:extLst>
                  <a:ext uri="{0D108BD9-81ED-4DB2-BD59-A6C34878D82A}">
                    <a16:rowId xmlns:a16="http://schemas.microsoft.com/office/drawing/2014/main" val="4105474783"/>
                  </a:ext>
                </a:extLst>
              </a:tr>
              <a:tr h="357844">
                <a:tc>
                  <a:txBody>
                    <a:bodyPr/>
                    <a:lstStyle/>
                    <a:p>
                      <a:pPr algn="ctr"/>
                      <a:r>
                        <a:rPr lang="en-US" sz="1200" dirty="0">
                          <a:latin typeface="Roboto" panose="02000000000000000000" pitchFamily="2" charset="0"/>
                          <a:ea typeface="Roboto" panose="02000000000000000000" pitchFamily="2" charset="0"/>
                        </a:rPr>
                        <a:t> Monthly cadence, bottom’s up, heavily financial</a:t>
                      </a:r>
                    </a:p>
                  </a:txBody>
                  <a:tcPr/>
                </a:tc>
                <a:extLst>
                  <a:ext uri="{0D108BD9-81ED-4DB2-BD59-A6C34878D82A}">
                    <a16:rowId xmlns:a16="http://schemas.microsoft.com/office/drawing/2014/main" val="1480949815"/>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Roboto" panose="02000000000000000000" pitchFamily="2" charset="0"/>
                          <a:ea typeface="Roboto" panose="02000000000000000000" pitchFamily="2" charset="0"/>
                        </a:rPr>
                        <a:t>Corp/BUs/Functions all contribute and present</a:t>
                      </a:r>
                    </a:p>
                  </a:txBody>
                  <a:tcPr/>
                </a:tc>
                <a:extLst>
                  <a:ext uri="{0D108BD9-81ED-4DB2-BD59-A6C34878D82A}">
                    <a16:rowId xmlns:a16="http://schemas.microsoft.com/office/drawing/2014/main" val="4111765376"/>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Roboto" panose="02000000000000000000" pitchFamily="2" charset="0"/>
                          <a:ea typeface="Roboto" panose="02000000000000000000" pitchFamily="2" charset="0"/>
                        </a:rPr>
                        <a:t>Financial Supplement (FINSUP) adds ~60 pages of additional analysis; retained by ELT </a:t>
                      </a:r>
                    </a:p>
                  </a:txBody>
                  <a:tcPr/>
                </a:tc>
                <a:extLst>
                  <a:ext uri="{0D108BD9-81ED-4DB2-BD59-A6C34878D82A}">
                    <a16:rowId xmlns:a16="http://schemas.microsoft.com/office/drawing/2014/main" val="2841112190"/>
                  </a:ext>
                </a:extLst>
              </a:tr>
            </a:tbl>
          </a:graphicData>
        </a:graphic>
      </p:graphicFrame>
      <p:graphicFrame>
        <p:nvGraphicFramePr>
          <p:cNvPr id="16" name="Table 8">
            <a:extLst>
              <a:ext uri="{FF2B5EF4-FFF2-40B4-BE49-F238E27FC236}">
                <a16:creationId xmlns:a16="http://schemas.microsoft.com/office/drawing/2014/main" id="{7527F2AB-139C-436C-A9A4-791BABB1F677}"/>
              </a:ext>
            </a:extLst>
          </p:cNvPr>
          <p:cNvGraphicFramePr>
            <a:graphicFrameLocks/>
          </p:cNvGraphicFramePr>
          <p:nvPr>
            <p:extLst>
              <p:ext uri="{D42A27DB-BD31-4B8C-83A1-F6EECF244321}">
                <p14:modId xmlns:p14="http://schemas.microsoft.com/office/powerpoint/2010/main" val="585632141"/>
              </p:ext>
            </p:extLst>
          </p:nvPr>
        </p:nvGraphicFramePr>
        <p:xfrm>
          <a:off x="7272669" y="4349338"/>
          <a:ext cx="3530319" cy="1841204"/>
        </p:xfrm>
        <a:graphic>
          <a:graphicData uri="http://schemas.openxmlformats.org/drawingml/2006/table">
            <a:tbl>
              <a:tblPr firstRow="1" bandRow="1">
                <a:tableStyleId>{5C22544A-7EE6-4342-B048-85BDC9FD1C3A}</a:tableStyleId>
              </a:tblPr>
              <a:tblGrid>
                <a:gridCol w="3530319">
                  <a:extLst>
                    <a:ext uri="{9D8B030D-6E8A-4147-A177-3AD203B41FA5}">
                      <a16:colId xmlns:a16="http://schemas.microsoft.com/office/drawing/2014/main" val="2173711918"/>
                    </a:ext>
                  </a:extLst>
                </a:gridCol>
              </a:tblGrid>
              <a:tr h="370840">
                <a:tc>
                  <a:txBody>
                    <a:bodyPr/>
                    <a:lstStyle/>
                    <a:p>
                      <a:pPr algn="ctr"/>
                      <a:r>
                        <a:rPr lang="en-US" sz="1200" dirty="0">
                          <a:latin typeface="Antonio" panose="020B0604020202020204" charset="0"/>
                          <a:ea typeface="Roboto" panose="02000000000000000000" pitchFamily="2" charset="0"/>
                        </a:rPr>
                        <a:t>Key Topics/Items of Interest</a:t>
                      </a:r>
                    </a:p>
                  </a:txBody>
                  <a:tcPr/>
                </a:tc>
                <a:extLst>
                  <a:ext uri="{0D108BD9-81ED-4DB2-BD59-A6C34878D82A}">
                    <a16:rowId xmlns:a16="http://schemas.microsoft.com/office/drawing/2014/main" val="2640273638"/>
                  </a:ext>
                </a:extLst>
              </a:tr>
              <a:tr h="370840">
                <a:tc>
                  <a:txBody>
                    <a:bodyPr/>
                    <a:lstStyle/>
                    <a:p>
                      <a:pPr algn="ctr"/>
                      <a:r>
                        <a:rPr lang="en-US" sz="1200" b="0" dirty="0">
                          <a:latin typeface="Roboto" panose="02000000000000000000" pitchFamily="2" charset="0"/>
                          <a:ea typeface="Roboto" panose="02000000000000000000" pitchFamily="2" charset="0"/>
                        </a:rPr>
                        <a:t>Similar to the MBR, but adds more strategy</a:t>
                      </a:r>
                    </a:p>
                  </a:txBody>
                  <a:tcPr/>
                </a:tc>
                <a:extLst>
                  <a:ext uri="{0D108BD9-81ED-4DB2-BD59-A6C34878D82A}">
                    <a16:rowId xmlns:a16="http://schemas.microsoft.com/office/drawing/2014/main" val="2826084591"/>
                  </a:ext>
                </a:extLst>
              </a:tr>
              <a:tr h="370840">
                <a:tc>
                  <a:txBody>
                    <a:bodyPr/>
                    <a:lstStyle/>
                    <a:p>
                      <a:pPr algn="ctr"/>
                      <a:r>
                        <a:rPr lang="en-US" sz="1200" b="0" dirty="0">
                          <a:latin typeface="Roboto" panose="02000000000000000000" pitchFamily="2" charset="0"/>
                          <a:ea typeface="Roboto" panose="02000000000000000000" pitchFamily="2" charset="0"/>
                        </a:rPr>
                        <a:t>~ 75 - 80 Slides with operational/strategic focus</a:t>
                      </a:r>
                    </a:p>
                  </a:txBody>
                  <a:tcPr/>
                </a:tc>
                <a:extLst>
                  <a:ext uri="{0D108BD9-81ED-4DB2-BD59-A6C34878D82A}">
                    <a16:rowId xmlns:a16="http://schemas.microsoft.com/office/drawing/2014/main" val="4105474783"/>
                  </a:ext>
                </a:extLst>
              </a:tr>
              <a:tr h="357844">
                <a:tc>
                  <a:txBody>
                    <a:bodyPr/>
                    <a:lstStyle/>
                    <a:p>
                      <a:pPr algn="ctr"/>
                      <a:r>
                        <a:rPr lang="en-US" sz="1200" dirty="0">
                          <a:latin typeface="Roboto" panose="02000000000000000000" pitchFamily="2" charset="0"/>
                          <a:ea typeface="Roboto" panose="02000000000000000000" pitchFamily="2" charset="0"/>
                        </a:rPr>
                        <a:t> Quarterly focus, bottom’s up, heavily financial</a:t>
                      </a:r>
                    </a:p>
                  </a:txBody>
                  <a:tcPr/>
                </a:tc>
                <a:extLst>
                  <a:ext uri="{0D108BD9-81ED-4DB2-BD59-A6C34878D82A}">
                    <a16:rowId xmlns:a16="http://schemas.microsoft.com/office/drawing/2014/main" val="1480949815"/>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Roboto" panose="02000000000000000000" pitchFamily="2" charset="0"/>
                          <a:ea typeface="Roboto" panose="02000000000000000000" pitchFamily="2" charset="0"/>
                        </a:rPr>
                        <a:t>Corp/BUs all contribute and present</a:t>
                      </a:r>
                    </a:p>
                  </a:txBody>
                  <a:tcPr/>
                </a:tc>
                <a:extLst>
                  <a:ext uri="{0D108BD9-81ED-4DB2-BD59-A6C34878D82A}">
                    <a16:rowId xmlns:a16="http://schemas.microsoft.com/office/drawing/2014/main" val="4111765376"/>
                  </a:ext>
                </a:extLst>
              </a:tr>
            </a:tbl>
          </a:graphicData>
        </a:graphic>
      </p:graphicFrame>
      <p:pic>
        <p:nvPicPr>
          <p:cNvPr id="17" name="Graphic 16" descr="Factory outline">
            <a:extLst>
              <a:ext uri="{FF2B5EF4-FFF2-40B4-BE49-F238E27FC236}">
                <a16:creationId xmlns:a16="http://schemas.microsoft.com/office/drawing/2014/main" id="{03747A7D-0728-4E52-840B-F2E6363AF43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76582" y="127717"/>
            <a:ext cx="796208" cy="796208"/>
          </a:xfrm>
          <a:prstGeom prst="rect">
            <a:avLst/>
          </a:prstGeom>
        </p:spPr>
      </p:pic>
      <p:pic>
        <p:nvPicPr>
          <p:cNvPr id="8" name="Picture 7">
            <a:extLst>
              <a:ext uri="{FF2B5EF4-FFF2-40B4-BE49-F238E27FC236}">
                <a16:creationId xmlns:a16="http://schemas.microsoft.com/office/drawing/2014/main" id="{15A40DE7-41F9-3880-F33A-BD53FD90F637}"/>
              </a:ext>
            </a:extLst>
          </p:cNvPr>
          <p:cNvPicPr>
            <a:picLocks noChangeAspect="1"/>
          </p:cNvPicPr>
          <p:nvPr/>
        </p:nvPicPr>
        <p:blipFill>
          <a:blip r:embed="rId5"/>
          <a:stretch>
            <a:fillRect/>
          </a:stretch>
        </p:blipFill>
        <p:spPr>
          <a:xfrm>
            <a:off x="985659" y="1883377"/>
            <a:ext cx="4078828" cy="22911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0BC2D4BD-6E02-68F6-A6A7-A3EC3969C1D0}"/>
              </a:ext>
            </a:extLst>
          </p:cNvPr>
          <p:cNvPicPr>
            <a:picLocks noChangeAspect="1"/>
          </p:cNvPicPr>
          <p:nvPr/>
        </p:nvPicPr>
        <p:blipFill>
          <a:blip r:embed="rId6"/>
          <a:stretch>
            <a:fillRect/>
          </a:stretch>
        </p:blipFill>
        <p:spPr>
          <a:xfrm>
            <a:off x="6990623" y="1876093"/>
            <a:ext cx="4083572" cy="22984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896166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Financial Reporting Strategies for GovCon</a:t>
            </a:r>
          </a:p>
        </p:txBody>
      </p:sp>
      <p:sp>
        <p:nvSpPr>
          <p:cNvPr id="3" name="Slide Number Placeholder 2">
            <a:extLst>
              <a:ext uri="{FF2B5EF4-FFF2-40B4-BE49-F238E27FC236}">
                <a16:creationId xmlns:a16="http://schemas.microsoft.com/office/drawing/2014/main" id="{2BBA76E3-40AA-C74D-A8B7-C27488FF688C}"/>
              </a:ext>
            </a:extLst>
          </p:cNvPr>
          <p:cNvSpPr>
            <a:spLocks noGrp="1"/>
          </p:cNvSpPr>
          <p:nvPr>
            <p:ph type="sldNum" sz="quarter" idx="12"/>
          </p:nvPr>
        </p:nvSpPr>
        <p:spPr/>
        <p:txBody>
          <a:bodyPr/>
          <a:lstStyle/>
          <a:p>
            <a:fld id="{B66A45A0-4AD1-4694-A07F-B3BA13B983E2}" type="slidenum">
              <a:rPr lang="en-US" smtClean="0"/>
              <a:t>43</a:t>
            </a:fld>
            <a:endParaRPr lang="en-US" dirty="0"/>
          </a:p>
        </p:txBody>
      </p:sp>
      <p:sp>
        <p:nvSpPr>
          <p:cNvPr id="14" name="Content Placeholder 8">
            <a:extLst>
              <a:ext uri="{FF2B5EF4-FFF2-40B4-BE49-F238E27FC236}">
                <a16:creationId xmlns:a16="http://schemas.microsoft.com/office/drawing/2014/main" id="{C8B46F59-C10D-48D3-B1F9-67E4D4407E77}"/>
              </a:ext>
            </a:extLst>
          </p:cNvPr>
          <p:cNvSpPr>
            <a:spLocks noGrp="1"/>
          </p:cNvSpPr>
          <p:nvPr>
            <p:ph idx="1"/>
          </p:nvPr>
        </p:nvSpPr>
        <p:spPr>
          <a:xfrm>
            <a:off x="501331" y="1259711"/>
            <a:ext cx="11189338" cy="544653"/>
          </a:xfrm>
        </p:spPr>
        <p:txBody>
          <a:bodyPr>
            <a:normAutofit/>
          </a:bodyPr>
          <a:lstStyle/>
          <a:p>
            <a:pPr lvl="0">
              <a:spcAft>
                <a:spcPts val="1200"/>
              </a:spcAft>
              <a:buClr>
                <a:srgbClr val="EB8A2F"/>
              </a:buClr>
            </a:pPr>
            <a:r>
              <a:rPr lang="en-US" sz="2400" b="1" dirty="0">
                <a:solidFill>
                  <a:srgbClr val="000000">
                    <a:lumMod val="75000"/>
                    <a:lumOff val="25000"/>
                  </a:srgbClr>
                </a:solidFill>
              </a:rPr>
              <a:t>From a Finance Org standpoint, we produce a lot of content:  </a:t>
            </a:r>
          </a:p>
        </p:txBody>
      </p:sp>
      <p:sp>
        <p:nvSpPr>
          <p:cNvPr id="12" name="Content Placeholder 8">
            <a:extLst>
              <a:ext uri="{FF2B5EF4-FFF2-40B4-BE49-F238E27FC236}">
                <a16:creationId xmlns:a16="http://schemas.microsoft.com/office/drawing/2014/main" id="{30FC000E-DD20-4C7B-8F24-AF0D189722FA}"/>
              </a:ext>
            </a:extLst>
          </p:cNvPr>
          <p:cNvSpPr txBox="1">
            <a:spLocks/>
          </p:cNvSpPr>
          <p:nvPr/>
        </p:nvSpPr>
        <p:spPr>
          <a:xfrm>
            <a:off x="1446349" y="4738976"/>
            <a:ext cx="9915622" cy="457590"/>
          </a:xfrm>
          <a:prstGeom prst="rect">
            <a:avLst/>
          </a:prstGeom>
        </p:spPr>
        <p:txBody>
          <a:bodyPr vert="horz" lIns="0" tIns="45720" rIns="0" bIns="45720" rtlCol="0">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600" kern="1200">
                <a:solidFill>
                  <a:schemeClr val="tx1">
                    <a:lumMod val="75000"/>
                    <a:lumOff val="25000"/>
                  </a:schemeClr>
                </a:solidFill>
                <a:latin typeface="Roboto" panose="02000000000000000000" pitchFamily="2" charset="0"/>
                <a:ea typeface="Roboto" panose="02000000000000000000" pitchFamily="2" charset="0"/>
                <a:cs typeface="+mn-cs"/>
              </a:defRPr>
            </a:lvl1pPr>
            <a:lvl2pPr marL="48691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600" kern="1200">
                <a:solidFill>
                  <a:schemeClr val="tx1">
                    <a:lumMod val="75000"/>
                    <a:lumOff val="25000"/>
                  </a:schemeClr>
                </a:solidFill>
                <a:latin typeface="Roboto" panose="02000000000000000000" pitchFamily="2" charset="0"/>
                <a:ea typeface="Roboto" panose="02000000000000000000" pitchFamily="2" charset="0"/>
                <a:cs typeface="+mn-cs"/>
              </a:defRPr>
            </a:lvl2pPr>
            <a:lvl3pPr marL="66979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400" kern="1200">
                <a:solidFill>
                  <a:schemeClr val="tx1">
                    <a:lumMod val="75000"/>
                    <a:lumOff val="25000"/>
                  </a:schemeClr>
                </a:solidFill>
                <a:latin typeface="Roboto" panose="02000000000000000000" pitchFamily="2" charset="0"/>
                <a:ea typeface="Roboto" panose="02000000000000000000" pitchFamily="2" charset="0"/>
                <a:cs typeface="+mn-cs"/>
              </a:defRPr>
            </a:lvl3pPr>
            <a:lvl4pPr marL="91440" marR="0" indent="0" algn="l" defTabSz="914400" rtl="0" eaLnBrk="1" fontAlgn="auto" latinLnBrk="0" hangingPunct="1">
              <a:lnSpc>
                <a:spcPct val="90000"/>
              </a:lnSpc>
              <a:spcBef>
                <a:spcPts val="1200"/>
              </a:spcBef>
              <a:spcAft>
                <a:spcPts val="200"/>
              </a:spcAft>
              <a:buClr>
                <a:srgbClr val="EB8B30"/>
              </a:buClr>
              <a:buSzPct val="100000"/>
              <a:buFont typeface="Arial" panose="020B0604020202020204" pitchFamily="34" charset="0"/>
              <a:buNone/>
              <a:tabLst/>
              <a:defRPr sz="2000" b="1" i="0" kern="1200">
                <a:solidFill>
                  <a:srgbClr val="074356"/>
                </a:solidFill>
                <a:latin typeface="Roboto" panose="02000000000000000000" pitchFamily="2" charset="0"/>
                <a:ea typeface="Roboto" panose="02000000000000000000" pitchFamily="2" charset="0"/>
                <a:cs typeface="+mn-cs"/>
              </a:defRPr>
            </a:lvl4pPr>
            <a:lvl5pPr marL="91440" marR="0" indent="0" algn="l" defTabSz="914400" rtl="0" eaLnBrk="1" fontAlgn="auto" latinLnBrk="0" hangingPunct="1">
              <a:lnSpc>
                <a:spcPct val="90000"/>
              </a:lnSpc>
              <a:spcBef>
                <a:spcPts val="300"/>
              </a:spcBef>
              <a:spcAft>
                <a:spcPts val="400"/>
              </a:spcAft>
              <a:buClr>
                <a:srgbClr val="EB8B30"/>
              </a:buClr>
              <a:buSzPct val="100000"/>
              <a:buFont typeface="Arial" panose="020B0604020202020204" pitchFamily="34" charset="0"/>
              <a:buNone/>
              <a:tabLst/>
              <a:defRPr sz="1400" b="1" i="0" kern="1200">
                <a:solidFill>
                  <a:srgbClr val="F7931D"/>
                </a:solidFill>
                <a:latin typeface="Antonio" panose="02000503000000000000" pitchFamily="2" charset="77"/>
                <a:ea typeface="Roboto" panose="02000000000000000000" pitchFamily="2" charset="0"/>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Clr>
                <a:srgbClr val="EB8A2F"/>
              </a:buClr>
              <a:buFont typeface="Calibri" panose="020F0502020204030204" pitchFamily="34" charset="0"/>
              <a:buNone/>
            </a:pPr>
            <a:r>
              <a:rPr lang="en-US" sz="1400" b="1" dirty="0">
                <a:solidFill>
                  <a:srgbClr val="EB8B30"/>
                </a:solidFill>
              </a:rPr>
              <a:t>Controversy Alert!  Tip from a $1B+ CFO: If you can, don’t have a logon ID for our accounting system.  It will help you stay out of the weeds and focused on strategic focus and higher-level execution.  You should be able to derive all answers from the MOR, and, if not, add content. </a:t>
            </a:r>
            <a:endParaRPr lang="en-US" sz="1400" b="1" i="1" dirty="0">
              <a:solidFill>
                <a:srgbClr val="EB8B30"/>
              </a:solidFill>
            </a:endParaRPr>
          </a:p>
          <a:p>
            <a:pPr marL="0" indent="0">
              <a:buClr>
                <a:srgbClr val="EB8A2F"/>
              </a:buClr>
              <a:buFont typeface="Calibri" panose="020F0502020204030204" pitchFamily="34" charset="0"/>
              <a:buNone/>
            </a:pPr>
            <a:endParaRPr lang="en-US" sz="1200" b="1" dirty="0">
              <a:solidFill>
                <a:srgbClr val="EB8B30"/>
              </a:solidFill>
            </a:endParaRPr>
          </a:p>
        </p:txBody>
      </p:sp>
      <p:pic>
        <p:nvPicPr>
          <p:cNvPr id="17" name="Graphic 16" descr="Lightbulb with solid fill">
            <a:extLst>
              <a:ext uri="{FF2B5EF4-FFF2-40B4-BE49-F238E27FC236}">
                <a16:creationId xmlns:a16="http://schemas.microsoft.com/office/drawing/2014/main" id="{FB00AAD5-6204-4C4A-9440-7AFE68C748D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0029" y="4742837"/>
            <a:ext cx="449867" cy="449867"/>
          </a:xfrm>
          <a:prstGeom prst="rect">
            <a:avLst/>
          </a:prstGeom>
        </p:spPr>
      </p:pic>
      <p:graphicFrame>
        <p:nvGraphicFramePr>
          <p:cNvPr id="19" name="Table 8">
            <a:extLst>
              <a:ext uri="{FF2B5EF4-FFF2-40B4-BE49-F238E27FC236}">
                <a16:creationId xmlns:a16="http://schemas.microsoft.com/office/drawing/2014/main" id="{0CF443C2-73C9-4316-B98B-378B076312BC}"/>
              </a:ext>
            </a:extLst>
          </p:cNvPr>
          <p:cNvGraphicFramePr>
            <a:graphicFrameLocks/>
          </p:cNvGraphicFramePr>
          <p:nvPr>
            <p:extLst>
              <p:ext uri="{D42A27DB-BD31-4B8C-83A1-F6EECF244321}">
                <p14:modId xmlns:p14="http://schemas.microsoft.com/office/powerpoint/2010/main" val="3580926851"/>
              </p:ext>
            </p:extLst>
          </p:nvPr>
        </p:nvGraphicFramePr>
        <p:xfrm>
          <a:off x="501332" y="1695673"/>
          <a:ext cx="11358278" cy="2194560"/>
        </p:xfrm>
        <a:graphic>
          <a:graphicData uri="http://schemas.openxmlformats.org/drawingml/2006/table">
            <a:tbl>
              <a:tblPr firstRow="1" bandRow="1">
                <a:tableStyleId>{5C22544A-7EE6-4342-B048-85BDC9FD1C3A}</a:tableStyleId>
              </a:tblPr>
              <a:tblGrid>
                <a:gridCol w="5056471">
                  <a:extLst>
                    <a:ext uri="{9D8B030D-6E8A-4147-A177-3AD203B41FA5}">
                      <a16:colId xmlns:a16="http://schemas.microsoft.com/office/drawing/2014/main" val="2173711918"/>
                    </a:ext>
                  </a:extLst>
                </a:gridCol>
                <a:gridCol w="6301807">
                  <a:extLst>
                    <a:ext uri="{9D8B030D-6E8A-4147-A177-3AD203B41FA5}">
                      <a16:colId xmlns:a16="http://schemas.microsoft.com/office/drawing/2014/main" val="3990071685"/>
                    </a:ext>
                  </a:extLst>
                </a:gridCol>
              </a:tblGrid>
              <a:tr h="250175">
                <a:tc>
                  <a:txBody>
                    <a:bodyPr/>
                    <a:lstStyle/>
                    <a:p>
                      <a:pPr algn="ctr"/>
                      <a:r>
                        <a:rPr lang="en-US" sz="1200" dirty="0">
                          <a:latin typeface="Antonio" panose="020B0604020202020204" charset="0"/>
                          <a:ea typeface="Roboto" panose="02000000000000000000" pitchFamily="2" charset="0"/>
                        </a:rPr>
                        <a:t>Reports</a:t>
                      </a:r>
                    </a:p>
                  </a:txBody>
                  <a:tcPr/>
                </a:tc>
                <a:tc>
                  <a:txBody>
                    <a:bodyPr/>
                    <a:lstStyle/>
                    <a:p>
                      <a:pPr algn="ctr"/>
                      <a:r>
                        <a:rPr lang="en-US" sz="1200" dirty="0">
                          <a:latin typeface="Antonio" panose="020B0604020202020204" charset="0"/>
                          <a:ea typeface="Roboto" panose="02000000000000000000" pitchFamily="2" charset="0"/>
                        </a:rPr>
                        <a:t>Use Cases and Comments</a:t>
                      </a:r>
                    </a:p>
                  </a:txBody>
                  <a:tcPr/>
                </a:tc>
                <a:extLst>
                  <a:ext uri="{0D108BD9-81ED-4DB2-BD59-A6C34878D82A}">
                    <a16:rowId xmlns:a16="http://schemas.microsoft.com/office/drawing/2014/main" val="2640273638"/>
                  </a:ext>
                </a:extLst>
              </a:tr>
              <a:tr h="250175">
                <a:tc>
                  <a:txBody>
                    <a:bodyPr/>
                    <a:lstStyle/>
                    <a:p>
                      <a:pPr algn="ctr"/>
                      <a:r>
                        <a:rPr lang="en-US" sz="1200" b="1" dirty="0">
                          <a:latin typeface="Roboto" panose="02000000000000000000" pitchFamily="2" charset="0"/>
                          <a:ea typeface="Roboto" panose="02000000000000000000" pitchFamily="2" charset="0"/>
                        </a:rPr>
                        <a:t>3/5 Year Strategic Plan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Roboto" panose="02000000000000000000" pitchFamily="2" charset="0"/>
                          <a:ea typeface="Roboto" panose="02000000000000000000" pitchFamily="2" charset="0"/>
                        </a:rPr>
                        <a:t>‘Tops down’ review of the company’s strategic endeavors.  3- or 5-year outlook.</a:t>
                      </a:r>
                    </a:p>
                  </a:txBody>
                  <a:tcPr/>
                </a:tc>
                <a:extLst>
                  <a:ext uri="{0D108BD9-81ED-4DB2-BD59-A6C34878D82A}">
                    <a16:rowId xmlns:a16="http://schemas.microsoft.com/office/drawing/2014/main" val="1944809787"/>
                  </a:ext>
                </a:extLst>
              </a:tr>
              <a:tr h="250175">
                <a:tc>
                  <a:txBody>
                    <a:bodyPr/>
                    <a:lstStyle/>
                    <a:p>
                      <a:pPr algn="ctr"/>
                      <a:r>
                        <a:rPr lang="en-US" sz="1200" b="1" dirty="0">
                          <a:latin typeface="Roboto" panose="02000000000000000000" pitchFamily="2" charset="0"/>
                          <a:ea typeface="Roboto" panose="02000000000000000000" pitchFamily="2" charset="0"/>
                        </a:rPr>
                        <a:t>Annual Operating Plan (AOP)</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Roboto" panose="02000000000000000000" pitchFamily="2" charset="0"/>
                          <a:ea typeface="Roboto" panose="02000000000000000000" pitchFamily="2" charset="0"/>
                        </a:rPr>
                        <a:t>‘Bottoms up’ operational construct that guides the company to meet its goals.</a:t>
                      </a:r>
                    </a:p>
                  </a:txBody>
                  <a:tcPr/>
                </a:tc>
                <a:extLst>
                  <a:ext uri="{0D108BD9-81ED-4DB2-BD59-A6C34878D82A}">
                    <a16:rowId xmlns:a16="http://schemas.microsoft.com/office/drawing/2014/main" val="2826084591"/>
                  </a:ext>
                </a:extLst>
              </a:tr>
              <a:tr h="250175">
                <a:tc>
                  <a:txBody>
                    <a:bodyPr/>
                    <a:lstStyle/>
                    <a:p>
                      <a:pPr algn="ctr"/>
                      <a:r>
                        <a:rPr lang="en-US" sz="1200" b="1" dirty="0">
                          <a:latin typeface="Roboto" panose="02000000000000000000" pitchFamily="2" charset="0"/>
                          <a:ea typeface="Roboto" panose="02000000000000000000" pitchFamily="2" charset="0"/>
                        </a:rPr>
                        <a:t>Monthly Financial Forecast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Roboto" panose="02000000000000000000" pitchFamily="2" charset="0"/>
                          <a:ea typeface="Roboto" panose="02000000000000000000" pitchFamily="2" charset="0"/>
                        </a:rPr>
                        <a:t>Detailed progress reporting that tracks performance to the AOP.</a:t>
                      </a:r>
                    </a:p>
                  </a:txBody>
                  <a:tcPr/>
                </a:tc>
                <a:extLst>
                  <a:ext uri="{0D108BD9-81ED-4DB2-BD59-A6C34878D82A}">
                    <a16:rowId xmlns:a16="http://schemas.microsoft.com/office/drawing/2014/main" val="4105474783"/>
                  </a:ext>
                </a:extLst>
              </a:tr>
              <a:tr h="25017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latin typeface="Roboto" panose="02000000000000000000" pitchFamily="2" charset="0"/>
                          <a:ea typeface="Roboto" panose="02000000000000000000" pitchFamily="2" charset="0"/>
                        </a:rPr>
                        <a:t>Monthly Financial Reporting Model</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latin typeface="Roboto" panose="02000000000000000000" pitchFamily="2" charset="0"/>
                          <a:ea typeface="Roboto" panose="02000000000000000000" pitchFamily="2" charset="0"/>
                        </a:rPr>
                        <a:t>Detailed record of actual financial results.  (Full I/S, B/S, SCF).</a:t>
                      </a:r>
                    </a:p>
                  </a:txBody>
                  <a:tcPr/>
                </a:tc>
                <a:extLst>
                  <a:ext uri="{0D108BD9-81ED-4DB2-BD59-A6C34878D82A}">
                    <a16:rowId xmlns:a16="http://schemas.microsoft.com/office/drawing/2014/main" val="4111765376"/>
                  </a:ext>
                </a:extLst>
              </a:tr>
              <a:tr h="25017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latin typeface="Roboto" panose="02000000000000000000" pitchFamily="2" charset="0"/>
                          <a:ea typeface="Roboto" panose="02000000000000000000" pitchFamily="2" charset="0"/>
                        </a:rPr>
                        <a:t>Estimates at Completion (EAC)</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latin typeface="Roboto" panose="02000000000000000000" pitchFamily="2" charset="0"/>
                          <a:ea typeface="Roboto" panose="02000000000000000000" pitchFamily="2" charset="0"/>
                        </a:rPr>
                        <a:t>Detailed programmatic-level reporting that determines most likely costs and profits.</a:t>
                      </a:r>
                    </a:p>
                  </a:txBody>
                  <a:tcPr/>
                </a:tc>
                <a:extLst>
                  <a:ext uri="{0D108BD9-81ED-4DB2-BD59-A6C34878D82A}">
                    <a16:rowId xmlns:a16="http://schemas.microsoft.com/office/drawing/2014/main" val="2569212905"/>
                  </a:ext>
                </a:extLst>
              </a:tr>
              <a:tr h="25017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latin typeface="Roboto" panose="02000000000000000000" pitchFamily="2" charset="0"/>
                          <a:ea typeface="Roboto" panose="02000000000000000000" pitchFamily="2" charset="0"/>
                        </a:rPr>
                        <a:t>Risks and Opportunities (R&amp;Os) Reporting</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latin typeface="Roboto" panose="02000000000000000000" pitchFamily="2" charset="0"/>
                          <a:ea typeface="Roboto" panose="02000000000000000000" pitchFamily="2" charset="0"/>
                        </a:rPr>
                        <a:t>Bounds the forecast with a high/low case.  Helps mitigate risks and capture opportunities.</a:t>
                      </a:r>
                    </a:p>
                  </a:txBody>
                  <a:tcPr/>
                </a:tc>
                <a:extLst>
                  <a:ext uri="{0D108BD9-81ED-4DB2-BD59-A6C34878D82A}">
                    <a16:rowId xmlns:a16="http://schemas.microsoft.com/office/drawing/2014/main" val="3903971914"/>
                  </a:ext>
                </a:extLst>
              </a:tr>
              <a:tr h="25017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latin typeface="Roboto" panose="02000000000000000000" pitchFamily="2" charset="0"/>
                          <a:ea typeface="Roboto" panose="02000000000000000000" pitchFamily="2" charset="0"/>
                        </a:rPr>
                        <a:t>Daily/Weekly Cash Reporting</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latin typeface="Roboto" panose="02000000000000000000" pitchFamily="2" charset="0"/>
                          <a:ea typeface="Roboto" panose="02000000000000000000" pitchFamily="2" charset="0"/>
                        </a:rPr>
                        <a:t>Daily cash management tracking to ensure company liquidity and cash optimization.</a:t>
                      </a:r>
                    </a:p>
                  </a:txBody>
                  <a:tcPr/>
                </a:tc>
                <a:extLst>
                  <a:ext uri="{0D108BD9-81ED-4DB2-BD59-A6C34878D82A}">
                    <a16:rowId xmlns:a16="http://schemas.microsoft.com/office/drawing/2014/main" val="1214785325"/>
                  </a:ext>
                </a:extLst>
              </a:tr>
            </a:tbl>
          </a:graphicData>
        </a:graphic>
      </p:graphicFrame>
      <p:pic>
        <p:nvPicPr>
          <p:cNvPr id="24" name="Graphic 23" descr="Factory outline">
            <a:extLst>
              <a:ext uri="{FF2B5EF4-FFF2-40B4-BE49-F238E27FC236}">
                <a16:creationId xmlns:a16="http://schemas.microsoft.com/office/drawing/2014/main" id="{4C5844AC-F201-4F8D-886E-5AC2254DB40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076582" y="127717"/>
            <a:ext cx="796208" cy="796208"/>
          </a:xfrm>
          <a:prstGeom prst="rect">
            <a:avLst/>
          </a:prstGeom>
        </p:spPr>
      </p:pic>
    </p:spTree>
    <p:extLst>
      <p:ext uri="{BB962C8B-B14F-4D97-AF65-F5344CB8AC3E}">
        <p14:creationId xmlns:p14="http://schemas.microsoft.com/office/powerpoint/2010/main" val="6904566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a:extLst>
              <a:ext uri="{FF2B5EF4-FFF2-40B4-BE49-F238E27FC236}">
                <a16:creationId xmlns:a16="http://schemas.microsoft.com/office/drawing/2014/main" id="{0BB2E50F-2CFC-5142-9282-18B4CC638C90}"/>
              </a:ext>
            </a:extLst>
          </p:cNvPr>
          <p:cNvSpPr/>
          <p:nvPr/>
        </p:nvSpPr>
        <p:spPr>
          <a:xfrm>
            <a:off x="1190342" y="1520921"/>
            <a:ext cx="4828144" cy="461665"/>
          </a:xfrm>
          <a:prstGeom prst="roundRect">
            <a:avLst>
              <a:gd name="adj" fmla="val 10065"/>
            </a:avLst>
          </a:prstGeom>
          <a:solidFill>
            <a:srgbClr val="EB8B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ubtitle 12">
            <a:extLst>
              <a:ext uri="{FF2B5EF4-FFF2-40B4-BE49-F238E27FC236}">
                <a16:creationId xmlns:a16="http://schemas.microsoft.com/office/drawing/2014/main" id="{E8D8D2E4-9A06-6F4E-AA96-EE352FD5D532}"/>
              </a:ext>
            </a:extLst>
          </p:cNvPr>
          <p:cNvSpPr>
            <a:spLocks noGrp="1"/>
          </p:cNvSpPr>
          <p:nvPr>
            <p:ph type="subTitle" idx="1"/>
          </p:nvPr>
        </p:nvSpPr>
        <p:spPr/>
        <p:txBody>
          <a:bodyPr/>
          <a:lstStyle/>
          <a:p>
            <a:r>
              <a:rPr lang="en-US" dirty="0"/>
              <a:t>Part 3:  Open Q&amp;A and Forum</a:t>
            </a:r>
          </a:p>
        </p:txBody>
      </p:sp>
      <p:sp>
        <p:nvSpPr>
          <p:cNvPr id="8" name="Title 7">
            <a:extLst>
              <a:ext uri="{FF2B5EF4-FFF2-40B4-BE49-F238E27FC236}">
                <a16:creationId xmlns:a16="http://schemas.microsoft.com/office/drawing/2014/main" id="{9E57E18F-0A73-414F-9B31-DA908AFD24BF}"/>
              </a:ext>
            </a:extLst>
          </p:cNvPr>
          <p:cNvSpPr>
            <a:spLocks noGrp="1"/>
          </p:cNvSpPr>
          <p:nvPr>
            <p:ph type="ctrTitle"/>
          </p:nvPr>
        </p:nvSpPr>
        <p:spPr>
          <a:xfrm>
            <a:off x="1093068" y="2338085"/>
            <a:ext cx="9057929" cy="2158189"/>
          </a:xfrm>
        </p:spPr>
        <p:txBody>
          <a:bodyPr>
            <a:normAutofit fontScale="90000"/>
          </a:bodyPr>
          <a:lstStyle/>
          <a:p>
            <a:r>
              <a:rPr lang="en-US" dirty="0"/>
              <a:t>What’s On Your Mind?</a:t>
            </a:r>
            <a:br>
              <a:rPr lang="en-US" dirty="0"/>
            </a:br>
            <a:br>
              <a:rPr lang="en-US" dirty="0"/>
            </a:br>
            <a:br>
              <a:rPr lang="en-US" dirty="0"/>
            </a:br>
            <a:endParaRPr lang="en-US" dirty="0"/>
          </a:p>
        </p:txBody>
      </p:sp>
    </p:spTree>
    <p:extLst>
      <p:ext uri="{BB962C8B-B14F-4D97-AF65-F5344CB8AC3E}">
        <p14:creationId xmlns:p14="http://schemas.microsoft.com/office/powerpoint/2010/main" val="33368697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1C94DDE-33CC-4242-A641-ECFDC6748A04}"/>
              </a:ext>
            </a:extLst>
          </p:cNvPr>
          <p:cNvSpPr>
            <a:spLocks noGrp="1"/>
          </p:cNvSpPr>
          <p:nvPr>
            <p:ph type="sldNum" sz="quarter" idx="12"/>
          </p:nvPr>
        </p:nvSpPr>
        <p:spPr/>
        <p:txBody>
          <a:bodyPr/>
          <a:lstStyle/>
          <a:p>
            <a:fld id="{B66A45A0-4AD1-4694-A07F-B3BA13B983E2}" type="slidenum">
              <a:rPr lang="en-US" smtClean="0"/>
              <a:t>45</a:t>
            </a:fld>
            <a:endParaRPr lang="en-US" dirty="0"/>
          </a:p>
        </p:txBody>
      </p:sp>
      <p:sp>
        <p:nvSpPr>
          <p:cNvPr id="14" name="Content Placeholder 8">
            <a:extLst>
              <a:ext uri="{FF2B5EF4-FFF2-40B4-BE49-F238E27FC236}">
                <a16:creationId xmlns:a16="http://schemas.microsoft.com/office/drawing/2014/main" id="{F10302A1-A974-4641-B1DE-22BCDF4DAFEE}"/>
              </a:ext>
            </a:extLst>
          </p:cNvPr>
          <p:cNvSpPr txBox="1">
            <a:spLocks/>
          </p:cNvSpPr>
          <p:nvPr/>
        </p:nvSpPr>
        <p:spPr>
          <a:xfrm>
            <a:off x="69774" y="1057484"/>
            <a:ext cx="11993696" cy="4988087"/>
          </a:xfrm>
          <a:prstGeom prst="rect">
            <a:avLst/>
          </a:prstGeom>
        </p:spPr>
        <p:txBody>
          <a:bodyPr vert="horz" lIns="0" tIns="45720" rIns="0" bIns="45720" rtlCol="0">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600" kern="1200">
                <a:solidFill>
                  <a:schemeClr val="tx1">
                    <a:lumMod val="75000"/>
                    <a:lumOff val="25000"/>
                  </a:schemeClr>
                </a:solidFill>
                <a:latin typeface="Roboto" panose="02000000000000000000" pitchFamily="2" charset="0"/>
                <a:ea typeface="Roboto" panose="02000000000000000000" pitchFamily="2" charset="0"/>
                <a:cs typeface="+mn-cs"/>
              </a:defRPr>
            </a:lvl1pPr>
            <a:lvl2pPr marL="48691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600" kern="1200">
                <a:solidFill>
                  <a:schemeClr val="tx1">
                    <a:lumMod val="75000"/>
                    <a:lumOff val="25000"/>
                  </a:schemeClr>
                </a:solidFill>
                <a:latin typeface="Roboto" panose="02000000000000000000" pitchFamily="2" charset="0"/>
                <a:ea typeface="Roboto" panose="02000000000000000000" pitchFamily="2" charset="0"/>
                <a:cs typeface="+mn-cs"/>
              </a:defRPr>
            </a:lvl2pPr>
            <a:lvl3pPr marL="66979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400" kern="1200">
                <a:solidFill>
                  <a:schemeClr val="tx1">
                    <a:lumMod val="75000"/>
                    <a:lumOff val="25000"/>
                  </a:schemeClr>
                </a:solidFill>
                <a:latin typeface="Roboto" panose="02000000000000000000" pitchFamily="2" charset="0"/>
                <a:ea typeface="Roboto" panose="02000000000000000000" pitchFamily="2" charset="0"/>
                <a:cs typeface="+mn-cs"/>
              </a:defRPr>
            </a:lvl3pPr>
            <a:lvl4pPr marL="91440" marR="0" indent="0" algn="l" defTabSz="914400" rtl="0" eaLnBrk="1" fontAlgn="auto" latinLnBrk="0" hangingPunct="1">
              <a:lnSpc>
                <a:spcPct val="90000"/>
              </a:lnSpc>
              <a:spcBef>
                <a:spcPts val="1200"/>
              </a:spcBef>
              <a:spcAft>
                <a:spcPts val="200"/>
              </a:spcAft>
              <a:buClr>
                <a:srgbClr val="EB8B30"/>
              </a:buClr>
              <a:buSzPct val="100000"/>
              <a:buFont typeface="Arial" panose="020B0604020202020204" pitchFamily="34" charset="0"/>
              <a:buNone/>
              <a:tabLst/>
              <a:defRPr sz="2000" b="1" i="0" kern="1200">
                <a:solidFill>
                  <a:srgbClr val="074356"/>
                </a:solidFill>
                <a:latin typeface="Roboto" panose="02000000000000000000" pitchFamily="2" charset="0"/>
                <a:ea typeface="Roboto" panose="02000000000000000000" pitchFamily="2" charset="0"/>
                <a:cs typeface="+mn-cs"/>
              </a:defRPr>
            </a:lvl4pPr>
            <a:lvl5pPr marL="91440" marR="0" indent="0" algn="l" defTabSz="914400" rtl="0" eaLnBrk="1" fontAlgn="auto" latinLnBrk="0" hangingPunct="1">
              <a:lnSpc>
                <a:spcPct val="90000"/>
              </a:lnSpc>
              <a:spcBef>
                <a:spcPts val="300"/>
              </a:spcBef>
              <a:spcAft>
                <a:spcPts val="400"/>
              </a:spcAft>
              <a:buClr>
                <a:srgbClr val="EB8B30"/>
              </a:buClr>
              <a:buSzPct val="100000"/>
              <a:buFont typeface="Arial" panose="020B0604020202020204" pitchFamily="34" charset="0"/>
              <a:buNone/>
              <a:tabLst/>
              <a:defRPr sz="1400" b="1" i="0" kern="1200">
                <a:solidFill>
                  <a:srgbClr val="F7931D"/>
                </a:solidFill>
                <a:latin typeface="Antonio" panose="02000503000000000000" pitchFamily="2" charset="77"/>
                <a:ea typeface="Roboto" panose="02000000000000000000" pitchFamily="2" charset="0"/>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1">
              <a:spcBef>
                <a:spcPts val="0"/>
              </a:spcBef>
              <a:spcAft>
                <a:spcPts val="1200"/>
              </a:spcAft>
            </a:pPr>
            <a:r>
              <a:rPr lang="en-US" sz="2400" u="sng" dirty="0">
                <a:solidFill>
                  <a:schemeClr val="tx1"/>
                </a:solidFill>
                <a:cs typeface="Arial" panose="020B0604020202020204" pitchFamily="34" charset="0"/>
              </a:rPr>
              <a:t>Sourced from our ‘Lunch and Learns’, New Hire Orientations, and ‘All Hands’:  </a:t>
            </a:r>
          </a:p>
          <a:p>
            <a:pPr lvl="2">
              <a:spcBef>
                <a:spcPts val="0"/>
              </a:spcBef>
              <a:spcAft>
                <a:spcPts val="1200"/>
              </a:spcAft>
            </a:pPr>
            <a:r>
              <a:rPr lang="en-US" sz="2000" dirty="0">
                <a:solidFill>
                  <a:schemeClr val="tx1"/>
                </a:solidFill>
                <a:cs typeface="Arial" panose="020B0604020202020204" pitchFamily="34" charset="0"/>
              </a:rPr>
              <a:t>‘Understand the financial implications of your day-to-day decisions’.</a:t>
            </a:r>
          </a:p>
          <a:p>
            <a:pPr lvl="2">
              <a:spcBef>
                <a:spcPts val="0"/>
              </a:spcBef>
              <a:spcAft>
                <a:spcPts val="1200"/>
              </a:spcAft>
            </a:pPr>
            <a:r>
              <a:rPr lang="en-US" sz="2000" dirty="0">
                <a:solidFill>
                  <a:schemeClr val="tx1"/>
                </a:solidFill>
                <a:cs typeface="Arial" panose="020B0604020202020204" pitchFamily="34" charset="0"/>
              </a:rPr>
              <a:t>‘Closely manage your programs, cost spends, profit levels, revenue trends, R&amp;O’s and cash’</a:t>
            </a:r>
          </a:p>
          <a:p>
            <a:pPr lvl="2">
              <a:spcBef>
                <a:spcPts val="0"/>
              </a:spcBef>
              <a:spcAft>
                <a:spcPts val="1200"/>
              </a:spcAft>
            </a:pPr>
            <a:r>
              <a:rPr lang="en-US" sz="2000" dirty="0">
                <a:solidFill>
                  <a:schemeClr val="tx1"/>
                </a:solidFill>
                <a:cs typeface="Arial" panose="020B0604020202020204" pitchFamily="34" charset="0"/>
              </a:rPr>
              <a:t>‘Communicate early and often any material changes to your business/program/function’</a:t>
            </a:r>
          </a:p>
          <a:p>
            <a:pPr lvl="2">
              <a:spcBef>
                <a:spcPts val="0"/>
              </a:spcBef>
              <a:spcAft>
                <a:spcPts val="1200"/>
              </a:spcAft>
            </a:pPr>
            <a:r>
              <a:rPr lang="en-US" sz="2000" dirty="0">
                <a:solidFill>
                  <a:schemeClr val="tx1"/>
                </a:solidFill>
                <a:cs typeface="Arial" panose="020B0604020202020204" pitchFamily="34" charset="0"/>
              </a:rPr>
              <a:t>‘Remember that everyone can influence the cost of doing business.  Spend every dollar as it if were your own and consider that if this were your business would you still spend the money?’</a:t>
            </a:r>
          </a:p>
          <a:p>
            <a:pPr lvl="2">
              <a:spcBef>
                <a:spcPts val="0"/>
              </a:spcBef>
              <a:spcAft>
                <a:spcPts val="1200"/>
              </a:spcAft>
            </a:pPr>
            <a:r>
              <a:rPr lang="en-US" sz="2000" dirty="0">
                <a:solidFill>
                  <a:schemeClr val="tx1"/>
                </a:solidFill>
                <a:cs typeface="Arial" panose="020B0604020202020204" pitchFamily="34" charset="0"/>
              </a:rPr>
              <a:t>Always ask your key stakeholders ‘What keeps you up at night and how can I help?’  </a:t>
            </a:r>
          </a:p>
          <a:p>
            <a:pPr lvl="2">
              <a:spcBef>
                <a:spcPts val="0"/>
              </a:spcBef>
              <a:spcAft>
                <a:spcPts val="1200"/>
              </a:spcAft>
            </a:pPr>
            <a:r>
              <a:rPr lang="en-US" sz="2000" dirty="0">
                <a:solidFill>
                  <a:schemeClr val="tx1"/>
                </a:solidFill>
                <a:cs typeface="Arial" panose="020B0604020202020204" pitchFamily="34" charset="0"/>
              </a:rPr>
              <a:t>Be inquisitive, humble, approachable, teamly, and responsive.</a:t>
            </a:r>
          </a:p>
          <a:p>
            <a:pPr lvl="2">
              <a:spcBef>
                <a:spcPts val="0"/>
              </a:spcBef>
              <a:spcAft>
                <a:spcPts val="1200"/>
              </a:spcAft>
            </a:pPr>
            <a:r>
              <a:rPr lang="en-US" sz="2000" dirty="0">
                <a:solidFill>
                  <a:schemeClr val="tx1"/>
                </a:solidFill>
                <a:cs typeface="Arial" panose="020B0604020202020204" pitchFamily="34" charset="0"/>
              </a:rPr>
              <a:t>Remember to uphold all the great words that start with ‘P’:  </a:t>
            </a:r>
            <a:r>
              <a:rPr lang="en-US" sz="2000" u="sng" dirty="0">
                <a:solidFill>
                  <a:schemeClr val="tx1"/>
                </a:solidFill>
                <a:cs typeface="Arial" panose="020B0604020202020204" pitchFamily="34" charset="0"/>
              </a:rPr>
              <a:t>People, Planet, Profit, Purpose </a:t>
            </a:r>
            <a:r>
              <a:rPr lang="en-US" sz="2000" dirty="0">
                <a:solidFill>
                  <a:schemeClr val="tx1"/>
                </a:solidFill>
                <a:cs typeface="Arial" panose="020B0604020202020204" pitchFamily="34" charset="0"/>
              </a:rPr>
              <a:t>as well tried and true favorites like ‘Polished, Polite, Professional, Perseverance, Progress, and Performance’</a:t>
            </a:r>
          </a:p>
          <a:p>
            <a:pPr lvl="2">
              <a:spcBef>
                <a:spcPts val="0"/>
              </a:spcBef>
              <a:spcAft>
                <a:spcPts val="1200"/>
              </a:spcAft>
            </a:pPr>
            <a:r>
              <a:rPr lang="en-US" sz="2000" dirty="0">
                <a:solidFill>
                  <a:schemeClr val="tx1"/>
                </a:solidFill>
                <a:cs typeface="Arial" panose="020B0604020202020204" pitchFamily="34" charset="0"/>
              </a:rPr>
              <a:t>Drive results.  We all make a difference.  </a:t>
            </a:r>
          </a:p>
          <a:p>
            <a:pPr lvl="2">
              <a:spcBef>
                <a:spcPts val="0"/>
              </a:spcBef>
              <a:spcAft>
                <a:spcPts val="1200"/>
              </a:spcAft>
            </a:pPr>
            <a:r>
              <a:rPr lang="en-US" sz="2000" u="sng" dirty="0">
                <a:solidFill>
                  <a:schemeClr val="tx1"/>
                </a:solidFill>
                <a:cs typeface="Arial" panose="020B0604020202020204" pitchFamily="34" charset="0"/>
              </a:rPr>
              <a:t>Always Meet Your Commitments</a:t>
            </a:r>
          </a:p>
        </p:txBody>
      </p:sp>
      <p:sp>
        <p:nvSpPr>
          <p:cNvPr id="17" name="Content Placeholder 8">
            <a:extLst>
              <a:ext uri="{FF2B5EF4-FFF2-40B4-BE49-F238E27FC236}">
                <a16:creationId xmlns:a16="http://schemas.microsoft.com/office/drawing/2014/main" id="{BE004CA5-85F7-424F-9534-837DC3488D4B}"/>
              </a:ext>
            </a:extLst>
          </p:cNvPr>
          <p:cNvSpPr txBox="1">
            <a:spLocks/>
          </p:cNvSpPr>
          <p:nvPr/>
        </p:nvSpPr>
        <p:spPr>
          <a:xfrm>
            <a:off x="676069" y="5903268"/>
            <a:ext cx="10663594" cy="400949"/>
          </a:xfrm>
          <a:prstGeom prst="rect">
            <a:avLst/>
          </a:prstGeom>
        </p:spPr>
        <p:txBody>
          <a:bodyPr vert="horz" lIns="0" tIns="45720" rIns="0" bIns="45720" rtlCol="0">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600" kern="1200">
                <a:solidFill>
                  <a:schemeClr val="tx1">
                    <a:lumMod val="75000"/>
                    <a:lumOff val="25000"/>
                  </a:schemeClr>
                </a:solidFill>
                <a:latin typeface="Roboto" panose="02000000000000000000" pitchFamily="2" charset="0"/>
                <a:ea typeface="Roboto" panose="02000000000000000000" pitchFamily="2" charset="0"/>
                <a:cs typeface="+mn-cs"/>
              </a:defRPr>
            </a:lvl1pPr>
            <a:lvl2pPr marL="48691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600" kern="1200">
                <a:solidFill>
                  <a:schemeClr val="tx1">
                    <a:lumMod val="75000"/>
                    <a:lumOff val="25000"/>
                  </a:schemeClr>
                </a:solidFill>
                <a:latin typeface="Roboto" panose="02000000000000000000" pitchFamily="2" charset="0"/>
                <a:ea typeface="Roboto" panose="02000000000000000000" pitchFamily="2" charset="0"/>
                <a:cs typeface="+mn-cs"/>
              </a:defRPr>
            </a:lvl2pPr>
            <a:lvl3pPr marL="66979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400" kern="1200">
                <a:solidFill>
                  <a:schemeClr val="tx1">
                    <a:lumMod val="75000"/>
                    <a:lumOff val="25000"/>
                  </a:schemeClr>
                </a:solidFill>
                <a:latin typeface="Roboto" panose="02000000000000000000" pitchFamily="2" charset="0"/>
                <a:ea typeface="Roboto" panose="02000000000000000000" pitchFamily="2" charset="0"/>
                <a:cs typeface="+mn-cs"/>
              </a:defRPr>
            </a:lvl3pPr>
            <a:lvl4pPr marL="91440" marR="0" indent="0" algn="l" defTabSz="914400" rtl="0" eaLnBrk="1" fontAlgn="auto" latinLnBrk="0" hangingPunct="1">
              <a:lnSpc>
                <a:spcPct val="90000"/>
              </a:lnSpc>
              <a:spcBef>
                <a:spcPts val="1200"/>
              </a:spcBef>
              <a:spcAft>
                <a:spcPts val="200"/>
              </a:spcAft>
              <a:buClr>
                <a:srgbClr val="EB8B30"/>
              </a:buClr>
              <a:buSzPct val="100000"/>
              <a:buFont typeface="Arial" panose="020B0604020202020204" pitchFamily="34" charset="0"/>
              <a:buNone/>
              <a:tabLst/>
              <a:defRPr sz="2000" b="1" i="0" kern="1200">
                <a:solidFill>
                  <a:srgbClr val="074356"/>
                </a:solidFill>
                <a:latin typeface="Roboto" panose="02000000000000000000" pitchFamily="2" charset="0"/>
                <a:ea typeface="Roboto" panose="02000000000000000000" pitchFamily="2" charset="0"/>
                <a:cs typeface="+mn-cs"/>
              </a:defRPr>
            </a:lvl4pPr>
            <a:lvl5pPr marL="91440" marR="0" indent="0" algn="l" defTabSz="914400" rtl="0" eaLnBrk="1" fontAlgn="auto" latinLnBrk="0" hangingPunct="1">
              <a:lnSpc>
                <a:spcPct val="90000"/>
              </a:lnSpc>
              <a:spcBef>
                <a:spcPts val="300"/>
              </a:spcBef>
              <a:spcAft>
                <a:spcPts val="400"/>
              </a:spcAft>
              <a:buClr>
                <a:srgbClr val="EB8B30"/>
              </a:buClr>
              <a:buSzPct val="100000"/>
              <a:buFont typeface="Arial" panose="020B0604020202020204" pitchFamily="34" charset="0"/>
              <a:buNone/>
              <a:tabLst/>
              <a:defRPr sz="1400" b="1" i="0" kern="1200">
                <a:solidFill>
                  <a:srgbClr val="F7931D"/>
                </a:solidFill>
                <a:latin typeface="Antonio" panose="02000503000000000000" pitchFamily="2" charset="77"/>
                <a:ea typeface="Roboto" panose="02000000000000000000" pitchFamily="2" charset="0"/>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Clr>
                <a:srgbClr val="EB8A2F"/>
              </a:buClr>
              <a:buFont typeface="Calibri" panose="020F0502020204030204" pitchFamily="34" charset="0"/>
              <a:buNone/>
            </a:pPr>
            <a:r>
              <a:rPr lang="en-US" sz="2000" b="1" dirty="0">
                <a:solidFill>
                  <a:schemeClr val="tx2"/>
                </a:solidFill>
              </a:rPr>
              <a:t>And we finish where we started:  “Work Smart, Work Hard, Work Fast, Go (or Stay) Home”</a:t>
            </a:r>
          </a:p>
          <a:p>
            <a:pPr marL="0" indent="0">
              <a:buClr>
                <a:srgbClr val="EB8A2F"/>
              </a:buClr>
              <a:buFont typeface="Calibri" panose="020F0502020204030204" pitchFamily="34" charset="0"/>
              <a:buNone/>
            </a:pPr>
            <a:endParaRPr lang="en-US" sz="1800" b="1" dirty="0">
              <a:solidFill>
                <a:schemeClr val="tx2"/>
              </a:solidFill>
            </a:endParaRPr>
          </a:p>
        </p:txBody>
      </p:sp>
      <p:sp>
        <p:nvSpPr>
          <p:cNvPr id="20" name="Title 1">
            <a:extLst>
              <a:ext uri="{FF2B5EF4-FFF2-40B4-BE49-F238E27FC236}">
                <a16:creationId xmlns:a16="http://schemas.microsoft.com/office/drawing/2014/main" id="{8895EDBB-FEE3-4916-8EBC-D3508F85D706}"/>
              </a:ext>
            </a:extLst>
          </p:cNvPr>
          <p:cNvSpPr>
            <a:spLocks noGrp="1"/>
          </p:cNvSpPr>
          <p:nvPr>
            <p:ph type="title"/>
          </p:nvPr>
        </p:nvSpPr>
        <p:spPr>
          <a:xfrm>
            <a:off x="445083" y="139574"/>
            <a:ext cx="10194981" cy="828418"/>
          </a:xfrm>
        </p:spPr>
        <p:txBody>
          <a:bodyPr/>
          <a:lstStyle/>
          <a:p>
            <a:r>
              <a:rPr lang="en-US" dirty="0"/>
              <a:t>Closing Remarks</a:t>
            </a:r>
          </a:p>
        </p:txBody>
      </p:sp>
    </p:spTree>
    <p:extLst>
      <p:ext uri="{BB962C8B-B14F-4D97-AF65-F5344CB8AC3E}">
        <p14:creationId xmlns:p14="http://schemas.microsoft.com/office/powerpoint/2010/main" val="40760351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a:extLst>
              <a:ext uri="{FF2B5EF4-FFF2-40B4-BE49-F238E27FC236}">
                <a16:creationId xmlns:a16="http://schemas.microsoft.com/office/drawing/2014/main" id="{0BB2E50F-2CFC-5142-9282-18B4CC638C90}"/>
              </a:ext>
            </a:extLst>
          </p:cNvPr>
          <p:cNvSpPr/>
          <p:nvPr/>
        </p:nvSpPr>
        <p:spPr>
          <a:xfrm>
            <a:off x="1190342" y="1520921"/>
            <a:ext cx="3194802" cy="461665"/>
          </a:xfrm>
          <a:prstGeom prst="roundRect">
            <a:avLst>
              <a:gd name="adj" fmla="val 10065"/>
            </a:avLst>
          </a:prstGeom>
          <a:solidFill>
            <a:srgbClr val="EB8B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ubtitle 12">
            <a:extLst>
              <a:ext uri="{FF2B5EF4-FFF2-40B4-BE49-F238E27FC236}">
                <a16:creationId xmlns:a16="http://schemas.microsoft.com/office/drawing/2014/main" id="{E8D8D2E4-9A06-6F4E-AA96-EE352FD5D532}"/>
              </a:ext>
            </a:extLst>
          </p:cNvPr>
          <p:cNvSpPr>
            <a:spLocks noGrp="1"/>
          </p:cNvSpPr>
          <p:nvPr>
            <p:ph type="subTitle" idx="1"/>
          </p:nvPr>
        </p:nvSpPr>
        <p:spPr/>
        <p:txBody>
          <a:bodyPr/>
          <a:lstStyle/>
          <a:p>
            <a:r>
              <a:rPr lang="en-US" dirty="0"/>
              <a:t>Thanks, and see you soon!</a:t>
            </a:r>
          </a:p>
        </p:txBody>
      </p:sp>
      <p:pic>
        <p:nvPicPr>
          <p:cNvPr id="4" name="Picture 3">
            <a:extLst>
              <a:ext uri="{FF2B5EF4-FFF2-40B4-BE49-F238E27FC236}">
                <a16:creationId xmlns:a16="http://schemas.microsoft.com/office/drawing/2014/main" id="{32FD3275-31D5-4497-984B-99DC30EEB9F1}"/>
              </a:ext>
            </a:extLst>
          </p:cNvPr>
          <p:cNvPicPr>
            <a:picLocks noChangeAspect="1"/>
          </p:cNvPicPr>
          <p:nvPr/>
        </p:nvPicPr>
        <p:blipFill>
          <a:blip r:embed="rId3"/>
          <a:stretch>
            <a:fillRect/>
          </a:stretch>
        </p:blipFill>
        <p:spPr>
          <a:xfrm>
            <a:off x="1254374" y="2816454"/>
            <a:ext cx="3130770" cy="19567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95858495-DA39-40C4-A80F-B8862A9E1E3B}"/>
              </a:ext>
            </a:extLst>
          </p:cNvPr>
          <p:cNvPicPr>
            <a:picLocks noChangeAspect="1"/>
          </p:cNvPicPr>
          <p:nvPr/>
        </p:nvPicPr>
        <p:blipFill>
          <a:blip r:embed="rId4"/>
          <a:stretch>
            <a:fillRect/>
          </a:stretch>
        </p:blipFill>
        <p:spPr>
          <a:xfrm>
            <a:off x="5254761" y="2831644"/>
            <a:ext cx="1926349" cy="19263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3AEF243C-A3D7-4E01-B216-78464F6D7A9D}"/>
              </a:ext>
            </a:extLst>
          </p:cNvPr>
          <p:cNvPicPr>
            <a:picLocks noChangeAspect="1"/>
          </p:cNvPicPr>
          <p:nvPr/>
        </p:nvPicPr>
        <p:blipFill>
          <a:blip r:embed="rId5"/>
          <a:stretch>
            <a:fillRect/>
          </a:stretch>
        </p:blipFill>
        <p:spPr>
          <a:xfrm>
            <a:off x="8050727" y="2846836"/>
            <a:ext cx="2886899" cy="19263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95858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a:extLst>
              <a:ext uri="{FF2B5EF4-FFF2-40B4-BE49-F238E27FC236}">
                <a16:creationId xmlns:a16="http://schemas.microsoft.com/office/drawing/2014/main" id="{0BB2E50F-2CFC-5142-9282-18B4CC638C90}"/>
              </a:ext>
            </a:extLst>
          </p:cNvPr>
          <p:cNvSpPr/>
          <p:nvPr/>
        </p:nvSpPr>
        <p:spPr>
          <a:xfrm>
            <a:off x="1190342" y="1520921"/>
            <a:ext cx="4828144" cy="461665"/>
          </a:xfrm>
          <a:prstGeom prst="roundRect">
            <a:avLst>
              <a:gd name="adj" fmla="val 10065"/>
            </a:avLst>
          </a:prstGeom>
          <a:solidFill>
            <a:srgbClr val="EB8B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ubtitle 12">
            <a:extLst>
              <a:ext uri="{FF2B5EF4-FFF2-40B4-BE49-F238E27FC236}">
                <a16:creationId xmlns:a16="http://schemas.microsoft.com/office/drawing/2014/main" id="{E8D8D2E4-9A06-6F4E-AA96-EE352FD5D532}"/>
              </a:ext>
            </a:extLst>
          </p:cNvPr>
          <p:cNvSpPr>
            <a:spLocks noGrp="1"/>
          </p:cNvSpPr>
          <p:nvPr>
            <p:ph type="subTitle" idx="1"/>
          </p:nvPr>
        </p:nvSpPr>
        <p:spPr/>
        <p:txBody>
          <a:bodyPr/>
          <a:lstStyle/>
          <a:p>
            <a:r>
              <a:rPr lang="en-US" dirty="0"/>
              <a:t>Backup / References</a:t>
            </a:r>
          </a:p>
        </p:txBody>
      </p:sp>
    </p:spTree>
    <p:extLst>
      <p:ext uri="{BB962C8B-B14F-4D97-AF65-F5344CB8AC3E}">
        <p14:creationId xmlns:p14="http://schemas.microsoft.com/office/powerpoint/2010/main" val="8158453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2E145C4-73D5-C84F-9E8F-B177852920E1}"/>
              </a:ext>
            </a:extLst>
          </p:cNvPr>
          <p:cNvSpPr>
            <a:spLocks noGrp="1"/>
          </p:cNvSpPr>
          <p:nvPr>
            <p:ph type="title"/>
          </p:nvPr>
        </p:nvSpPr>
        <p:spPr/>
        <p:txBody>
          <a:bodyPr/>
          <a:lstStyle/>
          <a:p>
            <a:r>
              <a:rPr lang="en-US" dirty="0"/>
              <a:t>Definition Checkpoint!</a:t>
            </a:r>
          </a:p>
        </p:txBody>
      </p:sp>
      <p:sp>
        <p:nvSpPr>
          <p:cNvPr id="9" name="Content Placeholder 8">
            <a:extLst>
              <a:ext uri="{FF2B5EF4-FFF2-40B4-BE49-F238E27FC236}">
                <a16:creationId xmlns:a16="http://schemas.microsoft.com/office/drawing/2014/main" id="{FB6079A4-4A65-1A43-B134-ABFCB69569F5}"/>
              </a:ext>
            </a:extLst>
          </p:cNvPr>
          <p:cNvSpPr>
            <a:spLocks noGrp="1"/>
          </p:cNvSpPr>
          <p:nvPr>
            <p:ph idx="1"/>
          </p:nvPr>
        </p:nvSpPr>
        <p:spPr>
          <a:xfrm>
            <a:off x="501331" y="1417320"/>
            <a:ext cx="11189338" cy="4023360"/>
          </a:xfrm>
        </p:spPr>
        <p:txBody>
          <a:bodyPr>
            <a:normAutofit/>
          </a:bodyPr>
          <a:lstStyle/>
          <a:p>
            <a:pPr lvl="0">
              <a:spcAft>
                <a:spcPts val="1200"/>
              </a:spcAft>
              <a:buClr>
                <a:srgbClr val="EB8A2F"/>
              </a:buClr>
            </a:pPr>
            <a:r>
              <a:rPr lang="en-US" sz="2400" b="1" dirty="0">
                <a:solidFill>
                  <a:srgbClr val="000000">
                    <a:lumMod val="75000"/>
                    <a:lumOff val="25000"/>
                  </a:srgbClr>
                </a:solidFill>
              </a:rPr>
              <a:t>Basic definitions of the three topics we’ll cover today:  </a:t>
            </a:r>
          </a:p>
          <a:p>
            <a:pPr lvl="1">
              <a:spcAft>
                <a:spcPts val="1200"/>
              </a:spcAft>
              <a:buClr>
                <a:srgbClr val="EB8A2F"/>
              </a:buClr>
            </a:pPr>
            <a:r>
              <a:rPr lang="en-US" sz="2400" dirty="0">
                <a:solidFill>
                  <a:srgbClr val="000000">
                    <a:lumMod val="75000"/>
                    <a:lumOff val="25000"/>
                  </a:srgbClr>
                </a:solidFill>
              </a:rPr>
              <a:t>Budgeting:  </a:t>
            </a:r>
            <a:r>
              <a:rPr lang="en-US" sz="2400" i="1" dirty="0">
                <a:solidFill>
                  <a:srgbClr val="000000">
                    <a:lumMod val="75000"/>
                    <a:lumOff val="25000"/>
                  </a:srgbClr>
                </a:solidFill>
              </a:rPr>
              <a:t>‘the process of calculating how much money you must earn or save during a particular period of time, and of planning how you will spend it’ </a:t>
            </a:r>
            <a:r>
              <a:rPr lang="en-US" sz="2400" i="1" baseline="30000" dirty="0">
                <a:solidFill>
                  <a:srgbClr val="000000">
                    <a:lumMod val="75000"/>
                    <a:lumOff val="25000"/>
                  </a:srgbClr>
                </a:solidFill>
              </a:rPr>
              <a:t>6</a:t>
            </a:r>
            <a:endParaRPr lang="en-US" sz="2400" baseline="30000" dirty="0">
              <a:solidFill>
                <a:srgbClr val="000000">
                  <a:lumMod val="75000"/>
                  <a:lumOff val="25000"/>
                </a:srgbClr>
              </a:solidFill>
            </a:endParaRPr>
          </a:p>
          <a:p>
            <a:pPr lvl="1">
              <a:spcAft>
                <a:spcPts val="1200"/>
              </a:spcAft>
              <a:buClr>
                <a:srgbClr val="EB8A2F"/>
              </a:buClr>
            </a:pPr>
            <a:r>
              <a:rPr lang="en-US" sz="2400" dirty="0">
                <a:solidFill>
                  <a:srgbClr val="000000">
                    <a:lumMod val="75000"/>
                    <a:lumOff val="25000"/>
                  </a:srgbClr>
                </a:solidFill>
              </a:rPr>
              <a:t>Forecasting:  </a:t>
            </a:r>
            <a:r>
              <a:rPr lang="en-US" sz="2400" i="1" dirty="0">
                <a:solidFill>
                  <a:srgbClr val="000000">
                    <a:lumMod val="75000"/>
                    <a:lumOff val="25000"/>
                  </a:srgbClr>
                </a:solidFill>
              </a:rPr>
              <a:t>‘the job or activity of judging what is likely to happen in the future, based on the information you have now’ </a:t>
            </a:r>
            <a:r>
              <a:rPr lang="en-US" sz="2400" baseline="30000" dirty="0">
                <a:solidFill>
                  <a:srgbClr val="000000">
                    <a:lumMod val="75000"/>
                    <a:lumOff val="25000"/>
                  </a:srgbClr>
                </a:solidFill>
              </a:rPr>
              <a:t>7</a:t>
            </a:r>
            <a:endParaRPr lang="en-US" sz="2400" dirty="0">
              <a:solidFill>
                <a:srgbClr val="000000">
                  <a:lumMod val="75000"/>
                  <a:lumOff val="25000"/>
                </a:srgbClr>
              </a:solidFill>
            </a:endParaRPr>
          </a:p>
          <a:p>
            <a:pPr lvl="1">
              <a:spcAft>
                <a:spcPts val="1200"/>
              </a:spcAft>
              <a:buClr>
                <a:srgbClr val="EB8A2F"/>
              </a:buClr>
            </a:pPr>
            <a:r>
              <a:rPr lang="en-US" sz="2400" dirty="0">
                <a:solidFill>
                  <a:srgbClr val="000000">
                    <a:lumMod val="75000"/>
                    <a:lumOff val="25000"/>
                  </a:srgbClr>
                </a:solidFill>
              </a:rPr>
              <a:t>Financial Reporting:  </a:t>
            </a:r>
            <a:r>
              <a:rPr lang="en-US" sz="2400" i="1" dirty="0">
                <a:solidFill>
                  <a:srgbClr val="000000">
                    <a:lumMod val="75000"/>
                    <a:lumOff val="25000"/>
                  </a:srgbClr>
                </a:solidFill>
              </a:rPr>
              <a:t>‘information that businesses give about their financial situation, including the profit or loss for a particular period, or the process of giving this information’ </a:t>
            </a:r>
            <a:r>
              <a:rPr lang="en-US" sz="2400" i="1" baseline="30000" dirty="0">
                <a:solidFill>
                  <a:srgbClr val="000000">
                    <a:lumMod val="75000"/>
                    <a:lumOff val="25000"/>
                  </a:srgbClr>
                </a:solidFill>
              </a:rPr>
              <a:t>8</a:t>
            </a:r>
            <a:endParaRPr lang="en-US" sz="2400" dirty="0">
              <a:solidFill>
                <a:srgbClr val="000000">
                  <a:lumMod val="75000"/>
                  <a:lumOff val="25000"/>
                </a:srgbClr>
              </a:solidFill>
            </a:endParaRPr>
          </a:p>
        </p:txBody>
      </p:sp>
      <p:sp>
        <p:nvSpPr>
          <p:cNvPr id="4" name="Slide Number Placeholder 3">
            <a:extLst>
              <a:ext uri="{FF2B5EF4-FFF2-40B4-BE49-F238E27FC236}">
                <a16:creationId xmlns:a16="http://schemas.microsoft.com/office/drawing/2014/main" id="{9F57017C-D066-E646-8686-435EFB55CD75}"/>
              </a:ext>
            </a:extLst>
          </p:cNvPr>
          <p:cNvSpPr>
            <a:spLocks noGrp="1"/>
          </p:cNvSpPr>
          <p:nvPr>
            <p:ph type="sldNum" sz="quarter" idx="12"/>
          </p:nvPr>
        </p:nvSpPr>
        <p:spPr/>
        <p:txBody>
          <a:bodyPr/>
          <a:lstStyle/>
          <a:p>
            <a:fld id="{B66A45A0-4AD1-4694-A07F-B3BA13B983E2}" type="slidenum">
              <a:rPr lang="en-US" smtClean="0"/>
              <a:t>48</a:t>
            </a:fld>
            <a:endParaRPr lang="en-US" dirty="0"/>
          </a:p>
        </p:txBody>
      </p:sp>
      <p:sp>
        <p:nvSpPr>
          <p:cNvPr id="5" name="Title 7">
            <a:extLst>
              <a:ext uri="{FF2B5EF4-FFF2-40B4-BE49-F238E27FC236}">
                <a16:creationId xmlns:a16="http://schemas.microsoft.com/office/drawing/2014/main" id="{CCC4D237-40DF-4FB6-A24A-1F7C4B288377}"/>
              </a:ext>
            </a:extLst>
          </p:cNvPr>
          <p:cNvSpPr txBox="1">
            <a:spLocks/>
          </p:cNvSpPr>
          <p:nvPr/>
        </p:nvSpPr>
        <p:spPr>
          <a:xfrm>
            <a:off x="731520" y="5254238"/>
            <a:ext cx="11189338" cy="531256"/>
          </a:xfrm>
          <a:prstGeom prst="rect">
            <a:avLst/>
          </a:prstGeom>
        </p:spPr>
        <p:txBody>
          <a:bodyPr vert="horz" lIns="91440" tIns="45720" rIns="91440" bIns="45720" rtlCol="0" anchor="b">
            <a:normAutofit fontScale="77500" lnSpcReduction="20000"/>
          </a:bodyPr>
          <a:lstStyle>
            <a:lvl1pPr marL="0" algn="l" defTabSz="914400" rtl="0" eaLnBrk="1" latinLnBrk="0" hangingPunct="1">
              <a:lnSpc>
                <a:spcPct val="85000"/>
              </a:lnSpc>
              <a:spcBef>
                <a:spcPct val="0"/>
              </a:spcBef>
              <a:buNone/>
              <a:defRPr sz="4000" b="1" i="0" kern="1200" spc="-50" baseline="0">
                <a:solidFill>
                  <a:schemeClr val="accent2"/>
                </a:solidFill>
                <a:latin typeface="Roboto Black" panose="02000000000000000000" pitchFamily="2" charset="0"/>
                <a:ea typeface="Roboto Black" panose="02000000000000000000" pitchFamily="2" charset="0"/>
                <a:cs typeface="+mj-cs"/>
              </a:defRPr>
            </a:lvl1pPr>
          </a:lstStyle>
          <a:p>
            <a:pPr algn="ctr"/>
            <a:r>
              <a:rPr lang="en-US" sz="2800" dirty="0">
                <a:solidFill>
                  <a:schemeClr val="tx2"/>
                </a:solidFill>
              </a:rPr>
              <a:t>The goal of this session is to translate these items into a Business/GovCon perspective</a:t>
            </a:r>
          </a:p>
        </p:txBody>
      </p:sp>
      <p:pic>
        <p:nvPicPr>
          <p:cNvPr id="6" name="Graphic 5" descr="Brainstorm outline">
            <a:extLst>
              <a:ext uri="{FF2B5EF4-FFF2-40B4-BE49-F238E27FC236}">
                <a16:creationId xmlns:a16="http://schemas.microsoft.com/office/drawing/2014/main" id="{7C85EFFB-3325-48BD-A6E6-97A2BE7532E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72126" y="187982"/>
            <a:ext cx="735943" cy="735943"/>
          </a:xfrm>
          <a:prstGeom prst="rect">
            <a:avLst/>
          </a:prstGeom>
        </p:spPr>
      </p:pic>
    </p:spTree>
    <p:extLst>
      <p:ext uri="{BB962C8B-B14F-4D97-AF65-F5344CB8AC3E}">
        <p14:creationId xmlns:p14="http://schemas.microsoft.com/office/powerpoint/2010/main" val="16575906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Definition Checkpoint!</a:t>
            </a:r>
          </a:p>
        </p:txBody>
      </p:sp>
      <p:sp>
        <p:nvSpPr>
          <p:cNvPr id="3" name="Slide Number Placeholder 2">
            <a:extLst>
              <a:ext uri="{FF2B5EF4-FFF2-40B4-BE49-F238E27FC236}">
                <a16:creationId xmlns:a16="http://schemas.microsoft.com/office/drawing/2014/main" id="{2BBA76E3-40AA-C74D-A8B7-C27488FF688C}"/>
              </a:ext>
            </a:extLst>
          </p:cNvPr>
          <p:cNvSpPr>
            <a:spLocks noGrp="1"/>
          </p:cNvSpPr>
          <p:nvPr>
            <p:ph type="sldNum" sz="quarter" idx="12"/>
          </p:nvPr>
        </p:nvSpPr>
        <p:spPr/>
        <p:txBody>
          <a:bodyPr/>
          <a:lstStyle/>
          <a:p>
            <a:fld id="{B66A45A0-4AD1-4694-A07F-B3BA13B983E2}" type="slidenum">
              <a:rPr lang="en-US" smtClean="0"/>
              <a:t>49</a:t>
            </a:fld>
            <a:endParaRPr lang="en-US" dirty="0"/>
          </a:p>
        </p:txBody>
      </p:sp>
      <p:sp>
        <p:nvSpPr>
          <p:cNvPr id="14" name="Content Placeholder 8">
            <a:extLst>
              <a:ext uri="{FF2B5EF4-FFF2-40B4-BE49-F238E27FC236}">
                <a16:creationId xmlns:a16="http://schemas.microsoft.com/office/drawing/2014/main" id="{C8B46F59-C10D-48D3-B1F9-67E4D4407E77}"/>
              </a:ext>
            </a:extLst>
          </p:cNvPr>
          <p:cNvSpPr>
            <a:spLocks noGrp="1"/>
          </p:cNvSpPr>
          <p:nvPr>
            <p:ph idx="1"/>
          </p:nvPr>
        </p:nvSpPr>
        <p:spPr>
          <a:xfrm>
            <a:off x="501331" y="1300360"/>
            <a:ext cx="11189338" cy="544653"/>
          </a:xfrm>
        </p:spPr>
        <p:txBody>
          <a:bodyPr>
            <a:normAutofit fontScale="70000" lnSpcReduction="20000"/>
          </a:bodyPr>
          <a:lstStyle/>
          <a:p>
            <a:pPr lvl="0">
              <a:spcAft>
                <a:spcPts val="1200"/>
              </a:spcAft>
              <a:buClr>
                <a:srgbClr val="EB8A2F"/>
              </a:buClr>
            </a:pPr>
            <a:r>
              <a:rPr lang="en-US" sz="2400" b="1" dirty="0">
                <a:solidFill>
                  <a:srgbClr val="000000">
                    <a:lumMod val="75000"/>
                    <a:lumOff val="25000"/>
                  </a:srgbClr>
                </a:solidFill>
              </a:rPr>
              <a:t>Here are some quick definitions of common elements we’ve covered </a:t>
            </a:r>
            <a:r>
              <a:rPr lang="en-US" sz="2400" b="1" u="sng" dirty="0">
                <a:solidFill>
                  <a:srgbClr val="000000">
                    <a:lumMod val="75000"/>
                    <a:lumOff val="25000"/>
                  </a:srgbClr>
                </a:solidFill>
              </a:rPr>
              <a:t>in the topic overview and budgeting sections</a:t>
            </a:r>
            <a:r>
              <a:rPr lang="en-US" sz="2400" b="1" dirty="0">
                <a:solidFill>
                  <a:srgbClr val="000000">
                    <a:lumMod val="75000"/>
                    <a:lumOff val="25000"/>
                  </a:srgbClr>
                </a:solidFill>
              </a:rPr>
              <a:t>:  </a:t>
            </a:r>
          </a:p>
        </p:txBody>
      </p:sp>
      <p:graphicFrame>
        <p:nvGraphicFramePr>
          <p:cNvPr id="11" name="Table 8">
            <a:extLst>
              <a:ext uri="{FF2B5EF4-FFF2-40B4-BE49-F238E27FC236}">
                <a16:creationId xmlns:a16="http://schemas.microsoft.com/office/drawing/2014/main" id="{B35003E6-35BE-4DC2-9AD4-7D1E7236FD61}"/>
              </a:ext>
            </a:extLst>
          </p:cNvPr>
          <p:cNvGraphicFramePr>
            <a:graphicFrameLocks/>
          </p:cNvGraphicFramePr>
          <p:nvPr>
            <p:extLst>
              <p:ext uri="{D42A27DB-BD31-4B8C-83A1-F6EECF244321}">
                <p14:modId xmlns:p14="http://schemas.microsoft.com/office/powerpoint/2010/main" val="508311575"/>
              </p:ext>
            </p:extLst>
          </p:nvPr>
        </p:nvGraphicFramePr>
        <p:xfrm>
          <a:off x="576569" y="1872973"/>
          <a:ext cx="11038862" cy="3992880"/>
        </p:xfrm>
        <a:graphic>
          <a:graphicData uri="http://schemas.openxmlformats.org/drawingml/2006/table">
            <a:tbl>
              <a:tblPr firstRow="1" bandRow="1">
                <a:tableStyleId>{5C22544A-7EE6-4342-B048-85BDC9FD1C3A}</a:tableStyleId>
              </a:tblPr>
              <a:tblGrid>
                <a:gridCol w="3554021">
                  <a:extLst>
                    <a:ext uri="{9D8B030D-6E8A-4147-A177-3AD203B41FA5}">
                      <a16:colId xmlns:a16="http://schemas.microsoft.com/office/drawing/2014/main" val="2173711918"/>
                    </a:ext>
                  </a:extLst>
                </a:gridCol>
                <a:gridCol w="7484841">
                  <a:extLst>
                    <a:ext uri="{9D8B030D-6E8A-4147-A177-3AD203B41FA5}">
                      <a16:colId xmlns:a16="http://schemas.microsoft.com/office/drawing/2014/main" val="3990071685"/>
                    </a:ext>
                  </a:extLst>
                </a:gridCol>
              </a:tblGrid>
              <a:tr h="250175">
                <a:tc>
                  <a:txBody>
                    <a:bodyPr/>
                    <a:lstStyle/>
                    <a:p>
                      <a:pPr algn="ctr"/>
                      <a:r>
                        <a:rPr lang="en-US" sz="1400" dirty="0">
                          <a:latin typeface="Antonio" panose="020B0604020202020204" charset="0"/>
                          <a:ea typeface="Roboto" panose="02000000000000000000" pitchFamily="2" charset="0"/>
                        </a:rPr>
                        <a:t>Element</a:t>
                      </a:r>
                    </a:p>
                  </a:txBody>
                  <a:tcPr/>
                </a:tc>
                <a:tc>
                  <a:txBody>
                    <a:bodyPr/>
                    <a:lstStyle/>
                    <a:p>
                      <a:pPr algn="ctr"/>
                      <a:r>
                        <a:rPr lang="en-US" sz="1400" dirty="0">
                          <a:latin typeface="Antonio" panose="020B0604020202020204" charset="0"/>
                          <a:ea typeface="Roboto" panose="02000000000000000000" pitchFamily="2" charset="0"/>
                        </a:rPr>
                        <a:t>Definition/Comment</a:t>
                      </a:r>
                    </a:p>
                  </a:txBody>
                  <a:tcPr/>
                </a:tc>
                <a:extLst>
                  <a:ext uri="{0D108BD9-81ED-4DB2-BD59-A6C34878D82A}">
                    <a16:rowId xmlns:a16="http://schemas.microsoft.com/office/drawing/2014/main" val="2640273638"/>
                  </a:ext>
                </a:extLst>
              </a:tr>
              <a:tr h="250175">
                <a:tc>
                  <a:txBody>
                    <a:bodyPr/>
                    <a:lstStyle/>
                    <a:p>
                      <a:pPr algn="ctr"/>
                      <a:r>
                        <a:rPr lang="en-US" sz="1400" b="0" dirty="0">
                          <a:latin typeface="Roboto" panose="02000000000000000000" pitchFamily="2" charset="0"/>
                          <a:ea typeface="Roboto" panose="02000000000000000000" pitchFamily="2" charset="0"/>
                        </a:rPr>
                        <a:t>‘Tops Down’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Roboto" panose="02000000000000000000" pitchFamily="2" charset="0"/>
                          <a:ea typeface="Roboto" panose="02000000000000000000" pitchFamily="2" charset="0"/>
                        </a:rPr>
                        <a:t>A high-level planning approach which uses industry/market benchmarks, and strategic growth targets to set goals and objectives for an organization.  </a:t>
                      </a:r>
                    </a:p>
                  </a:txBody>
                  <a:tcPr/>
                </a:tc>
                <a:extLst>
                  <a:ext uri="{0D108BD9-81ED-4DB2-BD59-A6C34878D82A}">
                    <a16:rowId xmlns:a16="http://schemas.microsoft.com/office/drawing/2014/main" val="2826084591"/>
                  </a:ext>
                </a:extLst>
              </a:tr>
              <a:tr h="250175">
                <a:tc>
                  <a:txBody>
                    <a:bodyPr/>
                    <a:lstStyle/>
                    <a:p>
                      <a:pPr algn="ctr"/>
                      <a:r>
                        <a:rPr lang="en-US" sz="1400" b="0" dirty="0">
                          <a:latin typeface="Roboto" panose="02000000000000000000" pitchFamily="2" charset="0"/>
                          <a:ea typeface="Roboto" panose="02000000000000000000" pitchFamily="2" charset="0"/>
                        </a:rPr>
                        <a:t>‘Bottoms Up’</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Roboto" panose="02000000000000000000" pitchFamily="2" charset="0"/>
                          <a:ea typeface="Roboto" panose="02000000000000000000" pitchFamily="2" charset="0"/>
                        </a:rPr>
                        <a:t>A detailed planning approach which builds a budget/forecast from the program or project level.  It includes the lowest level of cost element planning such as labor, materials, etc.</a:t>
                      </a:r>
                    </a:p>
                  </a:txBody>
                  <a:tcPr/>
                </a:tc>
                <a:extLst>
                  <a:ext uri="{0D108BD9-81ED-4DB2-BD59-A6C34878D82A}">
                    <a16:rowId xmlns:a16="http://schemas.microsoft.com/office/drawing/2014/main" val="4105474783"/>
                  </a:ext>
                </a:extLst>
              </a:tr>
              <a:tr h="250175">
                <a:tc>
                  <a:txBody>
                    <a:bodyPr/>
                    <a:lstStyle/>
                    <a:p>
                      <a:pPr algn="ctr"/>
                      <a:r>
                        <a:rPr lang="en-US" sz="1400" b="0" dirty="0">
                          <a:latin typeface="Roboto" panose="02000000000000000000" pitchFamily="2" charset="0"/>
                          <a:ea typeface="Roboto" panose="02000000000000000000" pitchFamily="2" charset="0"/>
                        </a:rPr>
                        <a:t>‘Organic Growth’</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Roboto" panose="02000000000000000000" pitchFamily="2" charset="0"/>
                          <a:ea typeface="Roboto" panose="02000000000000000000" pitchFamily="2" charset="0"/>
                        </a:rPr>
                        <a:t>Expanding revenue/profitability excluding company acquisitions. </a:t>
                      </a:r>
                    </a:p>
                  </a:txBody>
                  <a:tcPr/>
                </a:tc>
                <a:extLst>
                  <a:ext uri="{0D108BD9-81ED-4DB2-BD59-A6C34878D82A}">
                    <a16:rowId xmlns:a16="http://schemas.microsoft.com/office/drawing/2014/main" val="1480949815"/>
                  </a:ext>
                </a:extLst>
              </a:tr>
              <a:tr h="25017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latin typeface="Roboto" panose="02000000000000000000" pitchFamily="2" charset="0"/>
                          <a:ea typeface="Roboto" panose="02000000000000000000" pitchFamily="2" charset="0"/>
                        </a:rPr>
                        <a:t>‘Inorganic Growth’</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Roboto" panose="02000000000000000000" pitchFamily="2" charset="0"/>
                          <a:ea typeface="Roboto" panose="02000000000000000000" pitchFamily="2" charset="0"/>
                        </a:rPr>
                        <a:t>Expanding revenue/profitability including company acquisitions.</a:t>
                      </a:r>
                    </a:p>
                  </a:txBody>
                  <a:tcPr/>
                </a:tc>
                <a:extLst>
                  <a:ext uri="{0D108BD9-81ED-4DB2-BD59-A6C34878D82A}">
                    <a16:rowId xmlns:a16="http://schemas.microsoft.com/office/drawing/2014/main" val="4111765376"/>
                  </a:ext>
                </a:extLst>
              </a:tr>
              <a:tr h="250175">
                <a:tc>
                  <a:txBody>
                    <a:bodyPr/>
                    <a:lstStyle/>
                    <a:p>
                      <a:pPr algn="ctr"/>
                      <a:r>
                        <a:rPr lang="en-US" sz="1400" b="0" dirty="0">
                          <a:latin typeface="Roboto" panose="02000000000000000000" pitchFamily="2" charset="0"/>
                          <a:ea typeface="Roboto" panose="02000000000000000000" pitchFamily="2" charset="0"/>
                        </a:rPr>
                        <a:t>‘FTE’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Roboto" panose="02000000000000000000" pitchFamily="2" charset="0"/>
                          <a:ea typeface="Roboto" panose="02000000000000000000" pitchFamily="2" charset="0"/>
                        </a:rPr>
                        <a:t>‘Full Time Equivalents’.  A proxy term for workforce planning, typically ‘1 head for 1 year’.</a:t>
                      </a:r>
                    </a:p>
                  </a:txBody>
                  <a:tcPr/>
                </a:tc>
                <a:extLst>
                  <a:ext uri="{0D108BD9-81ED-4DB2-BD59-A6C34878D82A}">
                    <a16:rowId xmlns:a16="http://schemas.microsoft.com/office/drawing/2014/main" val="327428152"/>
                  </a:ext>
                </a:extLst>
              </a:tr>
              <a:tr h="25017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latin typeface="Roboto" panose="02000000000000000000" pitchFamily="2" charset="0"/>
                          <a:ea typeface="Roboto" panose="02000000000000000000" pitchFamily="2" charset="0"/>
                        </a:rPr>
                        <a:t>‘ODC’</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Roboto" panose="02000000000000000000" pitchFamily="2" charset="0"/>
                          <a:ea typeface="Roboto" panose="02000000000000000000" pitchFamily="2" charset="0"/>
                        </a:rPr>
                        <a:t>‘Other Direct Costs’.  Denotes direct costs ‘other than’ labor, materials, and subcontractors.  </a:t>
                      </a:r>
                    </a:p>
                  </a:txBody>
                  <a:tcPr/>
                </a:tc>
                <a:extLst>
                  <a:ext uri="{0D108BD9-81ED-4DB2-BD59-A6C34878D82A}">
                    <a16:rowId xmlns:a16="http://schemas.microsoft.com/office/drawing/2014/main" val="3119535900"/>
                  </a:ext>
                </a:extLst>
              </a:tr>
              <a:tr h="25017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latin typeface="Roboto" panose="02000000000000000000" pitchFamily="2" charset="0"/>
                          <a:ea typeface="Roboto" panose="02000000000000000000" pitchFamily="2" charset="0"/>
                        </a:rPr>
                        <a:t>‘ELT’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Roboto" panose="02000000000000000000" pitchFamily="2" charset="0"/>
                          <a:ea typeface="Roboto" panose="02000000000000000000" pitchFamily="2" charset="0"/>
                        </a:rPr>
                        <a:t>‘Executive Leadership Team’.  Typically, direct reports to the CEO.</a:t>
                      </a:r>
                    </a:p>
                  </a:txBody>
                  <a:tcPr/>
                </a:tc>
                <a:extLst>
                  <a:ext uri="{0D108BD9-81ED-4DB2-BD59-A6C34878D82A}">
                    <a16:rowId xmlns:a16="http://schemas.microsoft.com/office/drawing/2014/main" val="1323737603"/>
                  </a:ext>
                </a:extLst>
              </a:tr>
              <a:tr h="25017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latin typeface="Roboto" panose="02000000000000000000" pitchFamily="2" charset="0"/>
                          <a:ea typeface="Roboto" panose="02000000000000000000" pitchFamily="2" charset="0"/>
                        </a:rPr>
                        <a:t>‘BU’</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Roboto" panose="02000000000000000000" pitchFamily="2" charset="0"/>
                          <a:ea typeface="Roboto" panose="02000000000000000000" pitchFamily="2" charset="0"/>
                        </a:rPr>
                        <a:t>‘Business Unit’.  Organizational structure; similar to Product Lines, Product Areas, etc.</a:t>
                      </a:r>
                    </a:p>
                  </a:txBody>
                  <a:tcPr/>
                </a:tc>
                <a:extLst>
                  <a:ext uri="{0D108BD9-81ED-4DB2-BD59-A6C34878D82A}">
                    <a16:rowId xmlns:a16="http://schemas.microsoft.com/office/drawing/2014/main" val="3597353921"/>
                  </a:ext>
                </a:extLst>
              </a:tr>
              <a:tr h="25017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latin typeface="Roboto" panose="02000000000000000000" pitchFamily="2" charset="0"/>
                          <a:ea typeface="Roboto" panose="02000000000000000000" pitchFamily="2" charset="0"/>
                        </a:rPr>
                        <a:t>‘TopCo’</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Roboto" panose="02000000000000000000" pitchFamily="2" charset="0"/>
                          <a:ea typeface="Roboto" panose="02000000000000000000" pitchFamily="2" charset="0"/>
                        </a:rPr>
                        <a:t>‘Top Company’.  Typically references the highest legal entity in the company structure.  </a:t>
                      </a:r>
                    </a:p>
                  </a:txBody>
                  <a:tcPr/>
                </a:tc>
                <a:extLst>
                  <a:ext uri="{0D108BD9-81ED-4DB2-BD59-A6C34878D82A}">
                    <a16:rowId xmlns:a16="http://schemas.microsoft.com/office/drawing/2014/main" val="3705091706"/>
                  </a:ext>
                </a:extLst>
              </a:tr>
              <a:tr h="25017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latin typeface="Roboto" panose="02000000000000000000" pitchFamily="2" charset="0"/>
                          <a:ea typeface="Roboto" panose="02000000000000000000" pitchFamily="2" charset="0"/>
                        </a:rPr>
                        <a:t>‘Backlog’</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Roboto" panose="02000000000000000000" pitchFamily="2" charset="0"/>
                          <a:ea typeface="Roboto" panose="02000000000000000000" pitchFamily="2" charset="0"/>
                        </a:rPr>
                        <a:t>Total value of contracts awarded and waiting to be executed.  Calculated as Cumulative Contract Value  – Revenue – Backlog Adjustments.</a:t>
                      </a:r>
                    </a:p>
                  </a:txBody>
                  <a:tcPr/>
                </a:tc>
                <a:extLst>
                  <a:ext uri="{0D108BD9-81ED-4DB2-BD59-A6C34878D82A}">
                    <a16:rowId xmlns:a16="http://schemas.microsoft.com/office/drawing/2014/main" val="2162098341"/>
                  </a:ext>
                </a:extLst>
              </a:tr>
            </a:tbl>
          </a:graphicData>
        </a:graphic>
      </p:graphicFrame>
      <p:pic>
        <p:nvPicPr>
          <p:cNvPr id="15" name="Graphic 14" descr="Brainstorm outline">
            <a:extLst>
              <a:ext uri="{FF2B5EF4-FFF2-40B4-BE49-F238E27FC236}">
                <a16:creationId xmlns:a16="http://schemas.microsoft.com/office/drawing/2014/main" id="{033F0725-2B51-4222-BF49-95E395A4BD0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72126" y="187982"/>
            <a:ext cx="735943" cy="735943"/>
          </a:xfrm>
          <a:prstGeom prst="rect">
            <a:avLst/>
          </a:prstGeom>
        </p:spPr>
      </p:pic>
    </p:spTree>
    <p:extLst>
      <p:ext uri="{BB962C8B-B14F-4D97-AF65-F5344CB8AC3E}">
        <p14:creationId xmlns:p14="http://schemas.microsoft.com/office/powerpoint/2010/main" val="23348418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00B5AE2-C5CC-499C-8F2D-249888BE2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7" name="Rectangle 16">
            <a:extLst>
              <a:ext uri="{FF2B5EF4-FFF2-40B4-BE49-F238E27FC236}">
                <a16:creationId xmlns:a16="http://schemas.microsoft.com/office/drawing/2014/main" id="{BA7A3698-B350-40E5-8475-9BCC41A08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9" name="Straight Connector 18">
            <a:extLst>
              <a:ext uri="{FF2B5EF4-FFF2-40B4-BE49-F238E27FC236}">
                <a16:creationId xmlns:a16="http://schemas.microsoft.com/office/drawing/2014/main" id="{0AC655C7-EC94-4BE6-84C8-2F9EFBBB278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1" name="Rectangle 20">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F40C03-1C49-4387-8821-11540F8DE383}"/>
              </a:ext>
            </a:extLst>
          </p:cNvPr>
          <p:cNvSpPr>
            <a:spLocks noGrp="1"/>
          </p:cNvSpPr>
          <p:nvPr>
            <p:ph type="title"/>
          </p:nvPr>
        </p:nvSpPr>
        <p:spPr>
          <a:xfrm>
            <a:off x="477078" y="516835"/>
            <a:ext cx="3100136" cy="2103875"/>
          </a:xfrm>
        </p:spPr>
        <p:txBody>
          <a:bodyPr vert="horz" lIns="91440" tIns="45720" rIns="91440" bIns="45720" rtlCol="0" anchor="b">
            <a:normAutofit/>
          </a:bodyPr>
          <a:lstStyle/>
          <a:p>
            <a:r>
              <a:rPr lang="en-US" sz="3600" kern="1200" spc="-50" baseline="0" dirty="0">
                <a:solidFill>
                  <a:srgbClr val="074356"/>
                </a:solidFill>
                <a:latin typeface="+mj-lt"/>
                <a:ea typeface="+mj-ea"/>
                <a:cs typeface="+mj-cs"/>
              </a:rPr>
              <a:t>Members on the RISE…</a:t>
            </a:r>
            <a:br>
              <a:rPr lang="en-US" sz="3600" kern="1200" spc="-50" baseline="0" dirty="0">
                <a:solidFill>
                  <a:srgbClr val="074356"/>
                </a:solidFill>
                <a:latin typeface="+mj-lt"/>
                <a:ea typeface="+mj-ea"/>
                <a:cs typeface="+mj-cs"/>
              </a:rPr>
            </a:br>
            <a:r>
              <a:rPr lang="en-US" sz="3600" kern="1200" spc="-50" baseline="0" dirty="0">
                <a:solidFill>
                  <a:srgbClr val="EB8B30"/>
                </a:solidFill>
                <a:latin typeface="+mj-lt"/>
                <a:ea typeface="+mj-ea"/>
                <a:cs typeface="+mj-cs"/>
              </a:rPr>
              <a:t>Let’s celebrate!</a:t>
            </a:r>
          </a:p>
        </p:txBody>
      </p:sp>
      <p:cxnSp>
        <p:nvCxnSpPr>
          <p:cNvPr id="23" name="Straight Connector 22">
            <a:extLst>
              <a:ext uri="{FF2B5EF4-FFF2-40B4-BE49-F238E27FC236}">
                <a16:creationId xmlns:a16="http://schemas.microsoft.com/office/drawing/2014/main" id="{5A0A5CF6-407C-4691-8122-49DF69D002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0927" y="2633962"/>
            <a:ext cx="274320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pic>
        <p:nvPicPr>
          <p:cNvPr id="12" name="Content Placeholder 11">
            <a:extLst>
              <a:ext uri="{FF2B5EF4-FFF2-40B4-BE49-F238E27FC236}">
                <a16:creationId xmlns:a16="http://schemas.microsoft.com/office/drawing/2014/main" id="{3F17B6D3-4D50-F5C1-080B-306A66CE6759}"/>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09031" y="2736850"/>
            <a:ext cx="2850700" cy="3365500"/>
          </a:xfrm>
        </p:spPr>
      </p:pic>
      <p:pic>
        <p:nvPicPr>
          <p:cNvPr id="9" name="Content Placeholder 8">
            <a:extLst>
              <a:ext uri="{FF2B5EF4-FFF2-40B4-BE49-F238E27FC236}">
                <a16:creationId xmlns:a16="http://schemas.microsoft.com/office/drawing/2014/main" id="{5C1FC9B2-AB89-6676-660A-AD83558B97E9}"/>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rcRect l="425" r="425"/>
          <a:stretch/>
        </p:blipFill>
        <p:spPr>
          <a:xfrm>
            <a:off x="4075043" y="10"/>
            <a:ext cx="8111272" cy="6857990"/>
          </a:xfrm>
          <a:prstGeom prst="rect">
            <a:avLst/>
          </a:prstGeom>
        </p:spPr>
      </p:pic>
      <p:sp>
        <p:nvSpPr>
          <p:cNvPr id="4" name="Slide Number Placeholder 3">
            <a:extLst>
              <a:ext uri="{FF2B5EF4-FFF2-40B4-BE49-F238E27FC236}">
                <a16:creationId xmlns:a16="http://schemas.microsoft.com/office/drawing/2014/main" id="{3AE804F9-2731-C046-BDE5-5DC7A0FA73C7}"/>
              </a:ext>
            </a:extLst>
          </p:cNvPr>
          <p:cNvSpPr>
            <a:spLocks noGrp="1"/>
          </p:cNvSpPr>
          <p:nvPr>
            <p:ph type="sldNum" sz="quarter" idx="12"/>
          </p:nvPr>
        </p:nvSpPr>
        <p:spPr>
          <a:xfrm>
            <a:off x="10609742" y="6459785"/>
            <a:ext cx="602741" cy="365125"/>
          </a:xfrm>
        </p:spPr>
        <p:txBody>
          <a:bodyPr vert="horz" lIns="91440" tIns="45720" rIns="91440" bIns="45720" rtlCol="0" anchor="ctr">
            <a:normAutofit/>
          </a:bodyPr>
          <a:lstStyle/>
          <a:p>
            <a:pPr defTabSz="914400">
              <a:spcAft>
                <a:spcPts val="600"/>
              </a:spcAft>
            </a:pPr>
            <a:fld id="{B66A45A0-4AD1-4694-A07F-B3BA13B983E2}" type="slidenum">
              <a:rPr lang="en-US" smtClean="0"/>
              <a:pPr defTabSz="914400">
                <a:spcAft>
                  <a:spcPts val="600"/>
                </a:spcAft>
              </a:pPr>
              <a:t>5</a:t>
            </a:fld>
            <a:endParaRPr lang="en-US"/>
          </a:p>
        </p:txBody>
      </p:sp>
    </p:spTree>
    <p:extLst>
      <p:ext uri="{BB962C8B-B14F-4D97-AF65-F5344CB8AC3E}">
        <p14:creationId xmlns:p14="http://schemas.microsoft.com/office/powerpoint/2010/main" val="8064520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Definition Checkpoint! </a:t>
            </a:r>
          </a:p>
        </p:txBody>
      </p:sp>
      <p:sp>
        <p:nvSpPr>
          <p:cNvPr id="3" name="Slide Number Placeholder 2">
            <a:extLst>
              <a:ext uri="{FF2B5EF4-FFF2-40B4-BE49-F238E27FC236}">
                <a16:creationId xmlns:a16="http://schemas.microsoft.com/office/drawing/2014/main" id="{2BBA76E3-40AA-C74D-A8B7-C27488FF688C}"/>
              </a:ext>
            </a:extLst>
          </p:cNvPr>
          <p:cNvSpPr>
            <a:spLocks noGrp="1"/>
          </p:cNvSpPr>
          <p:nvPr>
            <p:ph type="sldNum" sz="quarter" idx="12"/>
          </p:nvPr>
        </p:nvSpPr>
        <p:spPr/>
        <p:txBody>
          <a:bodyPr/>
          <a:lstStyle/>
          <a:p>
            <a:fld id="{B66A45A0-4AD1-4694-A07F-B3BA13B983E2}" type="slidenum">
              <a:rPr lang="en-US" smtClean="0"/>
              <a:t>50</a:t>
            </a:fld>
            <a:endParaRPr lang="en-US" dirty="0"/>
          </a:p>
        </p:txBody>
      </p:sp>
      <p:sp>
        <p:nvSpPr>
          <p:cNvPr id="14" name="Content Placeholder 8">
            <a:extLst>
              <a:ext uri="{FF2B5EF4-FFF2-40B4-BE49-F238E27FC236}">
                <a16:creationId xmlns:a16="http://schemas.microsoft.com/office/drawing/2014/main" id="{C8B46F59-C10D-48D3-B1F9-67E4D4407E77}"/>
              </a:ext>
            </a:extLst>
          </p:cNvPr>
          <p:cNvSpPr>
            <a:spLocks noGrp="1"/>
          </p:cNvSpPr>
          <p:nvPr>
            <p:ph idx="1"/>
          </p:nvPr>
        </p:nvSpPr>
        <p:spPr>
          <a:xfrm>
            <a:off x="501331" y="1300360"/>
            <a:ext cx="11189338" cy="544653"/>
          </a:xfrm>
        </p:spPr>
        <p:txBody>
          <a:bodyPr>
            <a:normAutofit fontScale="70000" lnSpcReduction="20000"/>
          </a:bodyPr>
          <a:lstStyle/>
          <a:p>
            <a:pPr lvl="0">
              <a:spcAft>
                <a:spcPts val="1200"/>
              </a:spcAft>
              <a:buClr>
                <a:srgbClr val="EB8A2F"/>
              </a:buClr>
            </a:pPr>
            <a:r>
              <a:rPr lang="en-US" sz="2400" b="1" dirty="0">
                <a:solidFill>
                  <a:srgbClr val="000000">
                    <a:lumMod val="75000"/>
                    <a:lumOff val="25000"/>
                  </a:srgbClr>
                </a:solidFill>
              </a:rPr>
              <a:t>Here are some quick definitions of common elements </a:t>
            </a:r>
            <a:r>
              <a:rPr lang="en-US" sz="2400" b="1" u="sng" dirty="0">
                <a:solidFill>
                  <a:srgbClr val="000000">
                    <a:lumMod val="75000"/>
                    <a:lumOff val="25000"/>
                  </a:srgbClr>
                </a:solidFill>
              </a:rPr>
              <a:t>covered in the budgeting and forecasting sections</a:t>
            </a:r>
            <a:r>
              <a:rPr lang="en-US" sz="2400" b="1" dirty="0">
                <a:solidFill>
                  <a:srgbClr val="000000">
                    <a:lumMod val="75000"/>
                    <a:lumOff val="25000"/>
                  </a:srgbClr>
                </a:solidFill>
              </a:rPr>
              <a:t>:  </a:t>
            </a:r>
          </a:p>
        </p:txBody>
      </p:sp>
      <p:graphicFrame>
        <p:nvGraphicFramePr>
          <p:cNvPr id="11" name="Table 8">
            <a:extLst>
              <a:ext uri="{FF2B5EF4-FFF2-40B4-BE49-F238E27FC236}">
                <a16:creationId xmlns:a16="http://schemas.microsoft.com/office/drawing/2014/main" id="{B35003E6-35BE-4DC2-9AD4-7D1E7236FD61}"/>
              </a:ext>
            </a:extLst>
          </p:cNvPr>
          <p:cNvGraphicFramePr>
            <a:graphicFrameLocks/>
          </p:cNvGraphicFramePr>
          <p:nvPr>
            <p:extLst>
              <p:ext uri="{D42A27DB-BD31-4B8C-83A1-F6EECF244321}">
                <p14:modId xmlns:p14="http://schemas.microsoft.com/office/powerpoint/2010/main" val="3934152592"/>
              </p:ext>
            </p:extLst>
          </p:nvPr>
        </p:nvGraphicFramePr>
        <p:xfrm>
          <a:off x="576569" y="1812539"/>
          <a:ext cx="11038862" cy="3992880"/>
        </p:xfrm>
        <a:graphic>
          <a:graphicData uri="http://schemas.openxmlformats.org/drawingml/2006/table">
            <a:tbl>
              <a:tblPr firstRow="1" bandRow="1">
                <a:tableStyleId>{5C22544A-7EE6-4342-B048-85BDC9FD1C3A}</a:tableStyleId>
              </a:tblPr>
              <a:tblGrid>
                <a:gridCol w="3554021">
                  <a:extLst>
                    <a:ext uri="{9D8B030D-6E8A-4147-A177-3AD203B41FA5}">
                      <a16:colId xmlns:a16="http://schemas.microsoft.com/office/drawing/2014/main" val="2173711918"/>
                    </a:ext>
                  </a:extLst>
                </a:gridCol>
                <a:gridCol w="7484841">
                  <a:extLst>
                    <a:ext uri="{9D8B030D-6E8A-4147-A177-3AD203B41FA5}">
                      <a16:colId xmlns:a16="http://schemas.microsoft.com/office/drawing/2014/main" val="3990071685"/>
                    </a:ext>
                  </a:extLst>
                </a:gridCol>
              </a:tblGrid>
              <a:tr h="250175">
                <a:tc>
                  <a:txBody>
                    <a:bodyPr/>
                    <a:lstStyle/>
                    <a:p>
                      <a:pPr algn="ctr"/>
                      <a:r>
                        <a:rPr lang="en-US" sz="1400" dirty="0">
                          <a:latin typeface="Antonio" panose="020B0604020202020204" charset="0"/>
                          <a:ea typeface="Roboto" panose="02000000000000000000" pitchFamily="2" charset="0"/>
                        </a:rPr>
                        <a:t>Element</a:t>
                      </a:r>
                    </a:p>
                  </a:txBody>
                  <a:tcPr/>
                </a:tc>
                <a:tc>
                  <a:txBody>
                    <a:bodyPr/>
                    <a:lstStyle/>
                    <a:p>
                      <a:pPr algn="ctr"/>
                      <a:r>
                        <a:rPr lang="en-US" sz="1400" dirty="0">
                          <a:latin typeface="Antonio" panose="020B0604020202020204" charset="0"/>
                          <a:ea typeface="Roboto" panose="02000000000000000000" pitchFamily="2" charset="0"/>
                        </a:rPr>
                        <a:t>Definition/Comments</a:t>
                      </a:r>
                    </a:p>
                  </a:txBody>
                  <a:tcPr/>
                </a:tc>
                <a:extLst>
                  <a:ext uri="{0D108BD9-81ED-4DB2-BD59-A6C34878D82A}">
                    <a16:rowId xmlns:a16="http://schemas.microsoft.com/office/drawing/2014/main" val="2640273638"/>
                  </a:ext>
                </a:extLst>
              </a:tr>
              <a:tr h="250175">
                <a:tc>
                  <a:txBody>
                    <a:bodyPr/>
                    <a:lstStyle/>
                    <a:p>
                      <a:pPr algn="ctr"/>
                      <a:r>
                        <a:rPr lang="en-US" sz="1400" b="0" dirty="0">
                          <a:latin typeface="Roboto" panose="02000000000000000000" pitchFamily="2" charset="0"/>
                          <a:ea typeface="Roboto" panose="02000000000000000000" pitchFamily="2" charset="0"/>
                        </a:rPr>
                        <a:t>‘Full Value Booking’</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Roboto" panose="02000000000000000000" pitchFamily="2" charset="0"/>
                          <a:ea typeface="Roboto" panose="02000000000000000000" pitchFamily="2" charset="0"/>
                        </a:rPr>
                        <a:t>A booking is new contract value awarded to the company.  The full value presents the total contract value (TCV) a company receives for the work it expects to perform.</a:t>
                      </a:r>
                    </a:p>
                  </a:txBody>
                  <a:tcPr/>
                </a:tc>
                <a:extLst>
                  <a:ext uri="{0D108BD9-81ED-4DB2-BD59-A6C34878D82A}">
                    <a16:rowId xmlns:a16="http://schemas.microsoft.com/office/drawing/2014/main" val="2826084591"/>
                  </a:ext>
                </a:extLst>
              </a:tr>
              <a:tr h="250175">
                <a:tc>
                  <a:txBody>
                    <a:bodyPr/>
                    <a:lstStyle/>
                    <a:p>
                      <a:pPr algn="ctr"/>
                      <a:r>
                        <a:rPr lang="en-US" sz="1400" b="0" dirty="0">
                          <a:latin typeface="Roboto" panose="02000000000000000000" pitchFamily="2" charset="0"/>
                          <a:ea typeface="Roboto" panose="02000000000000000000" pitchFamily="2" charset="0"/>
                        </a:rPr>
                        <a:t>‘Probability of ‘Go’ (PGO)’</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Roboto" panose="02000000000000000000" pitchFamily="2" charset="0"/>
                          <a:ea typeface="Roboto" panose="02000000000000000000" pitchFamily="2" charset="0"/>
                        </a:rPr>
                        <a:t>Helps define:  “Is the Opportunity Real?”  Expressed as a percentage with 100% being best.</a:t>
                      </a:r>
                    </a:p>
                  </a:txBody>
                  <a:tcPr/>
                </a:tc>
                <a:extLst>
                  <a:ext uri="{0D108BD9-81ED-4DB2-BD59-A6C34878D82A}">
                    <a16:rowId xmlns:a16="http://schemas.microsoft.com/office/drawing/2014/main" val="4105474783"/>
                  </a:ext>
                </a:extLst>
              </a:tr>
              <a:tr h="250175">
                <a:tc>
                  <a:txBody>
                    <a:bodyPr/>
                    <a:lstStyle/>
                    <a:p>
                      <a:pPr algn="ctr"/>
                      <a:r>
                        <a:rPr lang="en-US" sz="1400" b="0" dirty="0">
                          <a:latin typeface="Roboto" panose="02000000000000000000" pitchFamily="2" charset="0"/>
                          <a:ea typeface="Roboto" panose="02000000000000000000" pitchFamily="2" charset="0"/>
                        </a:rPr>
                        <a:t>‘Probability of ‘Win’ (PWIN)’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Roboto" panose="02000000000000000000" pitchFamily="2" charset="0"/>
                          <a:ea typeface="Roboto" panose="02000000000000000000" pitchFamily="2" charset="0"/>
                        </a:rPr>
                        <a:t>Helps define:  “Can we win it?”  Expressed as a percentage with 100% being best.</a:t>
                      </a:r>
                    </a:p>
                  </a:txBody>
                  <a:tcPr/>
                </a:tc>
                <a:extLst>
                  <a:ext uri="{0D108BD9-81ED-4DB2-BD59-A6C34878D82A}">
                    <a16:rowId xmlns:a16="http://schemas.microsoft.com/office/drawing/2014/main" val="1480949815"/>
                  </a:ext>
                </a:extLst>
              </a:tr>
              <a:tr h="25017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latin typeface="Roboto" panose="02000000000000000000" pitchFamily="2" charset="0"/>
                          <a:ea typeface="Roboto" panose="02000000000000000000" pitchFamily="2" charset="0"/>
                        </a:rPr>
                        <a:t>‘Probability of ‘Award’ (POA)’</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Roboto" panose="02000000000000000000" pitchFamily="2" charset="0"/>
                          <a:ea typeface="Roboto" panose="02000000000000000000" pitchFamily="2" charset="0"/>
                        </a:rPr>
                        <a:t>Calculated as the product of PGO X PWIN.  (AKA as ‘Probability of Capture’ or ‘PCAP’).</a:t>
                      </a:r>
                    </a:p>
                  </a:txBody>
                  <a:tcPr/>
                </a:tc>
                <a:extLst>
                  <a:ext uri="{0D108BD9-81ED-4DB2-BD59-A6C34878D82A}">
                    <a16:rowId xmlns:a16="http://schemas.microsoft.com/office/drawing/2014/main" val="4111765376"/>
                  </a:ext>
                </a:extLst>
              </a:tr>
              <a:tr h="250175">
                <a:tc>
                  <a:txBody>
                    <a:bodyPr/>
                    <a:lstStyle/>
                    <a:p>
                      <a:pPr algn="ctr"/>
                      <a:r>
                        <a:rPr lang="en-US" sz="1400" b="0" dirty="0">
                          <a:latin typeface="Roboto" panose="02000000000000000000" pitchFamily="2" charset="0"/>
                          <a:ea typeface="Roboto" panose="02000000000000000000" pitchFamily="2" charset="0"/>
                        </a:rPr>
                        <a:t>‘Factored Value Booking’</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Roboto" panose="02000000000000000000" pitchFamily="2" charset="0"/>
                          <a:ea typeface="Roboto" panose="02000000000000000000" pitchFamily="2" charset="0"/>
                        </a:rPr>
                        <a:t>Calculated as the product of Full Value Booking X POA.</a:t>
                      </a:r>
                    </a:p>
                  </a:txBody>
                  <a:tcPr/>
                </a:tc>
                <a:extLst>
                  <a:ext uri="{0D108BD9-81ED-4DB2-BD59-A6C34878D82A}">
                    <a16:rowId xmlns:a16="http://schemas.microsoft.com/office/drawing/2014/main" val="327428152"/>
                  </a:ext>
                </a:extLst>
              </a:tr>
              <a:tr h="25017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latin typeface="Roboto" panose="02000000000000000000" pitchFamily="2" charset="0"/>
                          <a:ea typeface="Roboto" panose="02000000000000000000" pitchFamily="2" charset="0"/>
                        </a:rPr>
                        <a:t>‘Bid Margin’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Roboto" panose="02000000000000000000" pitchFamily="2" charset="0"/>
                          <a:ea typeface="Roboto" panose="02000000000000000000" pitchFamily="2" charset="0"/>
                        </a:rPr>
                        <a:t>The amount of operating margin (or applied fee in some companies) you expect to earn on the contract during execution of the contract.  Helps set the profitability target for success.</a:t>
                      </a:r>
                    </a:p>
                  </a:txBody>
                  <a:tcPr/>
                </a:tc>
                <a:extLst>
                  <a:ext uri="{0D108BD9-81ED-4DB2-BD59-A6C34878D82A}">
                    <a16:rowId xmlns:a16="http://schemas.microsoft.com/office/drawing/2014/main" val="3119535900"/>
                  </a:ext>
                </a:extLst>
              </a:tr>
              <a:tr h="25017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latin typeface="Roboto" panose="02000000000000000000" pitchFamily="2" charset="0"/>
                          <a:ea typeface="Roboto" panose="02000000000000000000" pitchFamily="2" charset="0"/>
                        </a:rPr>
                        <a:t>‘POP (Months)’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Roboto" panose="02000000000000000000" pitchFamily="2" charset="0"/>
                          <a:ea typeface="Roboto" panose="02000000000000000000" pitchFamily="2" charset="0"/>
                        </a:rPr>
                        <a:t>‘Period of Performance’.  Denotes the duration of the contract in terms of months.</a:t>
                      </a:r>
                    </a:p>
                  </a:txBody>
                  <a:tcPr/>
                </a:tc>
                <a:extLst>
                  <a:ext uri="{0D108BD9-81ED-4DB2-BD59-A6C34878D82A}">
                    <a16:rowId xmlns:a16="http://schemas.microsoft.com/office/drawing/2014/main" val="1323737603"/>
                  </a:ext>
                </a:extLst>
              </a:tr>
              <a:tr h="25017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latin typeface="Roboto" panose="02000000000000000000" pitchFamily="2" charset="0"/>
                          <a:ea typeface="Roboto" panose="02000000000000000000" pitchFamily="2" charset="0"/>
                        </a:rPr>
                        <a:t>‘Award Date’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Roboto" panose="02000000000000000000" pitchFamily="2" charset="0"/>
                          <a:ea typeface="Roboto" panose="02000000000000000000" pitchFamily="2" charset="0"/>
                        </a:rPr>
                        <a:t>The planned date of contract award.  It also represents the ‘booking date’.</a:t>
                      </a:r>
                    </a:p>
                  </a:txBody>
                  <a:tcPr/>
                </a:tc>
                <a:extLst>
                  <a:ext uri="{0D108BD9-81ED-4DB2-BD59-A6C34878D82A}">
                    <a16:rowId xmlns:a16="http://schemas.microsoft.com/office/drawing/2014/main" val="3597353921"/>
                  </a:ext>
                </a:extLst>
              </a:tr>
              <a:tr h="25017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latin typeface="Roboto" panose="02000000000000000000" pitchFamily="2" charset="0"/>
                          <a:ea typeface="Roboto" panose="02000000000000000000" pitchFamily="2" charset="0"/>
                        </a:rPr>
                        <a:t>‘Start Date’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Roboto" panose="02000000000000000000" pitchFamily="2" charset="0"/>
                          <a:ea typeface="Roboto" panose="02000000000000000000" pitchFamily="2" charset="0"/>
                        </a:rPr>
                        <a:t>The planned start date of the revenue on the contract.  Typically lags the award date by 30 days or more, especially if there is a competitive award and possible protest.</a:t>
                      </a:r>
                    </a:p>
                  </a:txBody>
                  <a:tcPr/>
                </a:tc>
                <a:extLst>
                  <a:ext uri="{0D108BD9-81ED-4DB2-BD59-A6C34878D82A}">
                    <a16:rowId xmlns:a16="http://schemas.microsoft.com/office/drawing/2014/main" val="3705091706"/>
                  </a:ext>
                </a:extLst>
              </a:tr>
              <a:tr h="25017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latin typeface="Roboto" panose="02000000000000000000" pitchFamily="2" charset="0"/>
                          <a:ea typeface="Roboto" panose="02000000000000000000" pitchFamily="2" charset="0"/>
                        </a:rPr>
                        <a:t>‘Contract Type’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Roboto" panose="02000000000000000000" pitchFamily="2" charset="0"/>
                          <a:ea typeface="Roboto" panose="02000000000000000000" pitchFamily="2" charset="0"/>
                        </a:rPr>
                        <a:t>Denotes the type of contract (Cost Plus, Firm Fixed Price, Time and Materials, et al).</a:t>
                      </a:r>
                    </a:p>
                  </a:txBody>
                  <a:tcPr/>
                </a:tc>
                <a:extLst>
                  <a:ext uri="{0D108BD9-81ED-4DB2-BD59-A6C34878D82A}">
                    <a16:rowId xmlns:a16="http://schemas.microsoft.com/office/drawing/2014/main" val="2466701375"/>
                  </a:ext>
                </a:extLst>
              </a:tr>
            </a:tbl>
          </a:graphicData>
        </a:graphic>
      </p:graphicFrame>
      <p:pic>
        <p:nvPicPr>
          <p:cNvPr id="9" name="Graphic 8" descr="Brainstorm outline">
            <a:extLst>
              <a:ext uri="{FF2B5EF4-FFF2-40B4-BE49-F238E27FC236}">
                <a16:creationId xmlns:a16="http://schemas.microsoft.com/office/drawing/2014/main" id="{F0606FC5-5A34-4C8E-B3F1-49CCDFEE9AB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72126" y="187982"/>
            <a:ext cx="735943" cy="735943"/>
          </a:xfrm>
          <a:prstGeom prst="rect">
            <a:avLst/>
          </a:prstGeom>
        </p:spPr>
      </p:pic>
    </p:spTree>
    <p:extLst>
      <p:ext uri="{BB962C8B-B14F-4D97-AF65-F5344CB8AC3E}">
        <p14:creationId xmlns:p14="http://schemas.microsoft.com/office/powerpoint/2010/main" val="24371066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Definition Checkpoint! </a:t>
            </a:r>
          </a:p>
        </p:txBody>
      </p:sp>
      <p:sp>
        <p:nvSpPr>
          <p:cNvPr id="3" name="Slide Number Placeholder 2">
            <a:extLst>
              <a:ext uri="{FF2B5EF4-FFF2-40B4-BE49-F238E27FC236}">
                <a16:creationId xmlns:a16="http://schemas.microsoft.com/office/drawing/2014/main" id="{2BBA76E3-40AA-C74D-A8B7-C27488FF688C}"/>
              </a:ext>
            </a:extLst>
          </p:cNvPr>
          <p:cNvSpPr>
            <a:spLocks noGrp="1"/>
          </p:cNvSpPr>
          <p:nvPr>
            <p:ph type="sldNum" sz="quarter" idx="12"/>
          </p:nvPr>
        </p:nvSpPr>
        <p:spPr/>
        <p:txBody>
          <a:bodyPr/>
          <a:lstStyle/>
          <a:p>
            <a:fld id="{B66A45A0-4AD1-4694-A07F-B3BA13B983E2}" type="slidenum">
              <a:rPr lang="en-US" smtClean="0"/>
              <a:t>51</a:t>
            </a:fld>
            <a:endParaRPr lang="en-US" dirty="0"/>
          </a:p>
        </p:txBody>
      </p:sp>
      <p:sp>
        <p:nvSpPr>
          <p:cNvPr id="14" name="Content Placeholder 8">
            <a:extLst>
              <a:ext uri="{FF2B5EF4-FFF2-40B4-BE49-F238E27FC236}">
                <a16:creationId xmlns:a16="http://schemas.microsoft.com/office/drawing/2014/main" id="{C8B46F59-C10D-48D3-B1F9-67E4D4407E77}"/>
              </a:ext>
            </a:extLst>
          </p:cNvPr>
          <p:cNvSpPr>
            <a:spLocks noGrp="1"/>
          </p:cNvSpPr>
          <p:nvPr>
            <p:ph idx="1"/>
          </p:nvPr>
        </p:nvSpPr>
        <p:spPr>
          <a:xfrm>
            <a:off x="501331" y="1300360"/>
            <a:ext cx="11189338" cy="544653"/>
          </a:xfrm>
        </p:spPr>
        <p:txBody>
          <a:bodyPr>
            <a:normAutofit fontScale="70000" lnSpcReduction="20000"/>
          </a:bodyPr>
          <a:lstStyle/>
          <a:p>
            <a:pPr lvl="0">
              <a:spcAft>
                <a:spcPts val="1200"/>
              </a:spcAft>
              <a:buClr>
                <a:srgbClr val="EB8A2F"/>
              </a:buClr>
            </a:pPr>
            <a:r>
              <a:rPr lang="en-US" sz="2400" b="1" dirty="0">
                <a:solidFill>
                  <a:srgbClr val="000000">
                    <a:lumMod val="75000"/>
                    <a:lumOff val="25000"/>
                  </a:srgbClr>
                </a:solidFill>
              </a:rPr>
              <a:t>Here are some quick definitions of common elements </a:t>
            </a:r>
            <a:r>
              <a:rPr lang="en-US" sz="2400" b="1" u="sng" dirty="0">
                <a:solidFill>
                  <a:srgbClr val="000000">
                    <a:lumMod val="75000"/>
                    <a:lumOff val="25000"/>
                  </a:srgbClr>
                </a:solidFill>
              </a:rPr>
              <a:t>covered in the budgeting and forecasting sections</a:t>
            </a:r>
            <a:r>
              <a:rPr lang="en-US" sz="2400" b="1" dirty="0">
                <a:solidFill>
                  <a:srgbClr val="000000">
                    <a:lumMod val="75000"/>
                    <a:lumOff val="25000"/>
                  </a:srgbClr>
                </a:solidFill>
              </a:rPr>
              <a:t>:  </a:t>
            </a:r>
          </a:p>
        </p:txBody>
      </p:sp>
      <p:graphicFrame>
        <p:nvGraphicFramePr>
          <p:cNvPr id="11" name="Table 8">
            <a:extLst>
              <a:ext uri="{FF2B5EF4-FFF2-40B4-BE49-F238E27FC236}">
                <a16:creationId xmlns:a16="http://schemas.microsoft.com/office/drawing/2014/main" id="{B35003E6-35BE-4DC2-9AD4-7D1E7236FD61}"/>
              </a:ext>
            </a:extLst>
          </p:cNvPr>
          <p:cNvGraphicFramePr>
            <a:graphicFrameLocks/>
          </p:cNvGraphicFramePr>
          <p:nvPr>
            <p:extLst>
              <p:ext uri="{D42A27DB-BD31-4B8C-83A1-F6EECF244321}">
                <p14:modId xmlns:p14="http://schemas.microsoft.com/office/powerpoint/2010/main" val="1585680822"/>
              </p:ext>
            </p:extLst>
          </p:nvPr>
        </p:nvGraphicFramePr>
        <p:xfrm>
          <a:off x="576569" y="1783080"/>
          <a:ext cx="11038862" cy="3291840"/>
        </p:xfrm>
        <a:graphic>
          <a:graphicData uri="http://schemas.openxmlformats.org/drawingml/2006/table">
            <a:tbl>
              <a:tblPr firstRow="1" bandRow="1">
                <a:tableStyleId>{5C22544A-7EE6-4342-B048-85BDC9FD1C3A}</a:tableStyleId>
              </a:tblPr>
              <a:tblGrid>
                <a:gridCol w="3554021">
                  <a:extLst>
                    <a:ext uri="{9D8B030D-6E8A-4147-A177-3AD203B41FA5}">
                      <a16:colId xmlns:a16="http://schemas.microsoft.com/office/drawing/2014/main" val="2173711918"/>
                    </a:ext>
                  </a:extLst>
                </a:gridCol>
                <a:gridCol w="7484841">
                  <a:extLst>
                    <a:ext uri="{9D8B030D-6E8A-4147-A177-3AD203B41FA5}">
                      <a16:colId xmlns:a16="http://schemas.microsoft.com/office/drawing/2014/main" val="3990071685"/>
                    </a:ext>
                  </a:extLst>
                </a:gridCol>
              </a:tblGrid>
              <a:tr h="250175">
                <a:tc>
                  <a:txBody>
                    <a:bodyPr/>
                    <a:lstStyle/>
                    <a:p>
                      <a:pPr algn="ctr"/>
                      <a:r>
                        <a:rPr lang="en-US" sz="1400" dirty="0">
                          <a:latin typeface="Antonio" panose="020B0604020202020204" charset="0"/>
                          <a:ea typeface="Roboto" panose="02000000000000000000" pitchFamily="2" charset="0"/>
                        </a:rPr>
                        <a:t>Element</a:t>
                      </a:r>
                    </a:p>
                  </a:txBody>
                  <a:tcPr/>
                </a:tc>
                <a:tc>
                  <a:txBody>
                    <a:bodyPr/>
                    <a:lstStyle/>
                    <a:p>
                      <a:pPr algn="ctr"/>
                      <a:r>
                        <a:rPr lang="en-US" sz="1400" dirty="0">
                          <a:latin typeface="Antonio" panose="020B0604020202020204" charset="0"/>
                          <a:ea typeface="Roboto" panose="02000000000000000000" pitchFamily="2" charset="0"/>
                        </a:rPr>
                        <a:t>Definition/Comment</a:t>
                      </a:r>
                    </a:p>
                  </a:txBody>
                  <a:tcPr/>
                </a:tc>
                <a:extLst>
                  <a:ext uri="{0D108BD9-81ED-4DB2-BD59-A6C34878D82A}">
                    <a16:rowId xmlns:a16="http://schemas.microsoft.com/office/drawing/2014/main" val="2640273638"/>
                  </a:ext>
                </a:extLst>
              </a:tr>
              <a:tr h="25017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latin typeface="Roboto" panose="02000000000000000000" pitchFamily="2" charset="0"/>
                          <a:ea typeface="Roboto" panose="02000000000000000000" pitchFamily="2" charset="0"/>
                        </a:rPr>
                        <a:t>‘Costs’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Roboto" panose="02000000000000000000" pitchFamily="2" charset="0"/>
                          <a:ea typeface="Roboto" panose="02000000000000000000" pitchFamily="2" charset="0"/>
                        </a:rPr>
                        <a:t>Denotes direct and indirect dollars which the company will expend in service to the contract.  </a:t>
                      </a:r>
                    </a:p>
                  </a:txBody>
                  <a:tcPr/>
                </a:tc>
                <a:extLst>
                  <a:ext uri="{0D108BD9-81ED-4DB2-BD59-A6C34878D82A}">
                    <a16:rowId xmlns:a16="http://schemas.microsoft.com/office/drawing/2014/main" val="1728727347"/>
                  </a:ext>
                </a:extLst>
              </a:tr>
              <a:tr h="25017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latin typeface="Roboto" panose="02000000000000000000" pitchFamily="2" charset="0"/>
                          <a:ea typeface="Roboto" panose="02000000000000000000" pitchFamily="2" charset="0"/>
                        </a:rPr>
                        <a:t>‘Revenue’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Roboto" panose="02000000000000000000" pitchFamily="2" charset="0"/>
                          <a:ea typeface="Roboto" panose="02000000000000000000" pitchFamily="2" charset="0"/>
                        </a:rPr>
                        <a:t>Typically calculated as total costs (direct and indirect) plus contractual profits. (Need to be mindful of revenue recognition differences for certain types of contract types). </a:t>
                      </a:r>
                    </a:p>
                  </a:txBody>
                  <a:tcPr/>
                </a:tc>
                <a:extLst>
                  <a:ext uri="{0D108BD9-81ED-4DB2-BD59-A6C34878D82A}">
                    <a16:rowId xmlns:a16="http://schemas.microsoft.com/office/drawing/2014/main" val="751514540"/>
                  </a:ext>
                </a:extLst>
              </a:tr>
              <a:tr h="25017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latin typeface="Roboto" panose="02000000000000000000" pitchFamily="2" charset="0"/>
                          <a:ea typeface="Roboto" panose="02000000000000000000" pitchFamily="2" charset="0"/>
                        </a:rPr>
                        <a:t>‘Risks and Opportunities (R&amp;Os)’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latin typeface="Roboto" panose="02000000000000000000" pitchFamily="2" charset="0"/>
                          <a:ea typeface="Roboto" panose="02000000000000000000" pitchFamily="2" charset="0"/>
                        </a:rPr>
                        <a:t>‘Risks’ to the AOP/Forecast or ‘Opportunities’ to exceed it.  Managed via R&amp;O report.</a:t>
                      </a:r>
                    </a:p>
                  </a:txBody>
                  <a:tcPr/>
                </a:tc>
                <a:extLst>
                  <a:ext uri="{0D108BD9-81ED-4DB2-BD59-A6C34878D82A}">
                    <a16:rowId xmlns:a16="http://schemas.microsoft.com/office/drawing/2014/main" val="522336536"/>
                  </a:ext>
                </a:extLst>
              </a:tr>
              <a:tr h="25017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latin typeface="Roboto" panose="02000000000000000000" pitchFamily="2" charset="0"/>
                          <a:ea typeface="Roboto" panose="02000000000000000000" pitchFamily="2" charset="0"/>
                        </a:rPr>
                        <a:t>‘Hedge’ / ‘Wedge’ </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latin typeface="Roboto" panose="02000000000000000000" pitchFamily="2" charset="0"/>
                          <a:ea typeface="Roboto" panose="02000000000000000000" pitchFamily="2" charset="0"/>
                        </a:rPr>
                        <a:t>The positive (hedge) or negative (wedge) differential added to a ‘bottoms up’ forecast to hit a tops down or aggregated ‘growth target’.  </a:t>
                      </a:r>
                    </a:p>
                  </a:txBody>
                  <a:tcPr/>
                </a:tc>
                <a:extLst>
                  <a:ext uri="{0D108BD9-81ED-4DB2-BD59-A6C34878D82A}">
                    <a16:rowId xmlns:a16="http://schemas.microsoft.com/office/drawing/2014/main" val="426950041"/>
                  </a:ext>
                </a:extLst>
              </a:tr>
              <a:tr h="25017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latin typeface="Roboto" panose="02000000000000000000" pitchFamily="2" charset="0"/>
                          <a:ea typeface="Roboto" panose="02000000000000000000" pitchFamily="2" charset="0"/>
                        </a:rPr>
                        <a:t>‘Cash In’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Roboto" panose="02000000000000000000" pitchFamily="2" charset="0"/>
                          <a:ea typeface="Roboto" panose="02000000000000000000" pitchFamily="2" charset="0"/>
                        </a:rPr>
                        <a:t>AKA ‘Cash Receipts’ and ‘Accounts Receivable’.  Reflects the amount of cash the company will receive via collection of customer/contractual invoices.</a:t>
                      </a:r>
                    </a:p>
                  </a:txBody>
                  <a:tcPr/>
                </a:tc>
                <a:extLst>
                  <a:ext uri="{0D108BD9-81ED-4DB2-BD59-A6C34878D82A}">
                    <a16:rowId xmlns:a16="http://schemas.microsoft.com/office/drawing/2014/main" val="2375128422"/>
                  </a:ext>
                </a:extLst>
              </a:tr>
              <a:tr h="25017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latin typeface="Roboto" panose="02000000000000000000" pitchFamily="2" charset="0"/>
                          <a:ea typeface="Roboto" panose="02000000000000000000" pitchFamily="2" charset="0"/>
                        </a:rPr>
                        <a:t>‘Cash Out’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Roboto" panose="02000000000000000000" pitchFamily="2" charset="0"/>
                          <a:ea typeface="Roboto" panose="02000000000000000000" pitchFamily="2" charset="0"/>
                        </a:rPr>
                        <a:t>AKA ‘Cash Expenditures’ and ‘Cash Disbursements’.  At the program level, typically refers to the total costs (direct + indirect) the company will expend in service to the contract. </a:t>
                      </a:r>
                    </a:p>
                  </a:txBody>
                  <a:tcPr/>
                </a:tc>
                <a:extLst>
                  <a:ext uri="{0D108BD9-81ED-4DB2-BD59-A6C34878D82A}">
                    <a16:rowId xmlns:a16="http://schemas.microsoft.com/office/drawing/2014/main" val="3705600999"/>
                  </a:ext>
                </a:extLst>
              </a:tr>
              <a:tr h="25017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latin typeface="Roboto" panose="02000000000000000000" pitchFamily="2" charset="0"/>
                          <a:ea typeface="Roboto" panose="02000000000000000000" pitchFamily="2" charset="0"/>
                        </a:rPr>
                        <a:t>‘Cash Flow’</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Roboto" panose="02000000000000000000" pitchFamily="2" charset="0"/>
                          <a:ea typeface="Roboto" panose="02000000000000000000" pitchFamily="2" charset="0"/>
                        </a:rPr>
                        <a:t>Calculated at the program/pursuit level as Cash In – Cash Out.  </a:t>
                      </a:r>
                    </a:p>
                  </a:txBody>
                  <a:tcPr/>
                </a:tc>
                <a:extLst>
                  <a:ext uri="{0D108BD9-81ED-4DB2-BD59-A6C34878D82A}">
                    <a16:rowId xmlns:a16="http://schemas.microsoft.com/office/drawing/2014/main" val="3051054643"/>
                  </a:ext>
                </a:extLst>
              </a:tr>
            </a:tbl>
          </a:graphicData>
        </a:graphic>
      </p:graphicFrame>
      <p:pic>
        <p:nvPicPr>
          <p:cNvPr id="9" name="Graphic 8" descr="Lightbulb with solid fill">
            <a:extLst>
              <a:ext uri="{FF2B5EF4-FFF2-40B4-BE49-F238E27FC236}">
                <a16:creationId xmlns:a16="http://schemas.microsoft.com/office/drawing/2014/main" id="{654D4B4F-A9E8-4EAD-8467-A7195F192FA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1521" y="5170542"/>
            <a:ext cx="424301" cy="424301"/>
          </a:xfrm>
          <a:prstGeom prst="rect">
            <a:avLst/>
          </a:prstGeom>
        </p:spPr>
      </p:pic>
      <p:sp>
        <p:nvSpPr>
          <p:cNvPr id="10" name="Content Placeholder 8">
            <a:extLst>
              <a:ext uri="{FF2B5EF4-FFF2-40B4-BE49-F238E27FC236}">
                <a16:creationId xmlns:a16="http://schemas.microsoft.com/office/drawing/2014/main" id="{96A4805D-7EAC-46BA-B0C3-C82DA874352A}"/>
              </a:ext>
            </a:extLst>
          </p:cNvPr>
          <p:cNvSpPr txBox="1">
            <a:spLocks/>
          </p:cNvSpPr>
          <p:nvPr/>
        </p:nvSpPr>
        <p:spPr>
          <a:xfrm>
            <a:off x="1229566" y="5170542"/>
            <a:ext cx="9846994" cy="1380030"/>
          </a:xfrm>
          <a:prstGeom prst="rect">
            <a:avLst/>
          </a:prstGeom>
        </p:spPr>
        <p:txBody>
          <a:bodyPr vert="horz" lIns="0" tIns="45720" rIns="0" bIns="45720" rtlCol="0">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600" kern="1200">
                <a:solidFill>
                  <a:schemeClr val="tx1">
                    <a:lumMod val="75000"/>
                    <a:lumOff val="25000"/>
                  </a:schemeClr>
                </a:solidFill>
                <a:latin typeface="Roboto" panose="02000000000000000000" pitchFamily="2" charset="0"/>
                <a:ea typeface="Roboto" panose="02000000000000000000" pitchFamily="2" charset="0"/>
                <a:cs typeface="+mn-cs"/>
              </a:defRPr>
            </a:lvl1pPr>
            <a:lvl2pPr marL="48691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600" kern="1200">
                <a:solidFill>
                  <a:schemeClr val="tx1">
                    <a:lumMod val="75000"/>
                    <a:lumOff val="25000"/>
                  </a:schemeClr>
                </a:solidFill>
                <a:latin typeface="Roboto" panose="02000000000000000000" pitchFamily="2" charset="0"/>
                <a:ea typeface="Roboto" panose="02000000000000000000" pitchFamily="2" charset="0"/>
                <a:cs typeface="+mn-cs"/>
              </a:defRPr>
            </a:lvl2pPr>
            <a:lvl3pPr marL="66979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400" kern="1200">
                <a:solidFill>
                  <a:schemeClr val="tx1">
                    <a:lumMod val="75000"/>
                    <a:lumOff val="25000"/>
                  </a:schemeClr>
                </a:solidFill>
                <a:latin typeface="Roboto" panose="02000000000000000000" pitchFamily="2" charset="0"/>
                <a:ea typeface="Roboto" panose="02000000000000000000" pitchFamily="2" charset="0"/>
                <a:cs typeface="+mn-cs"/>
              </a:defRPr>
            </a:lvl3pPr>
            <a:lvl4pPr marL="91440" marR="0" indent="0" algn="l" defTabSz="914400" rtl="0" eaLnBrk="1" fontAlgn="auto" latinLnBrk="0" hangingPunct="1">
              <a:lnSpc>
                <a:spcPct val="90000"/>
              </a:lnSpc>
              <a:spcBef>
                <a:spcPts val="1200"/>
              </a:spcBef>
              <a:spcAft>
                <a:spcPts val="200"/>
              </a:spcAft>
              <a:buClr>
                <a:srgbClr val="EB8B30"/>
              </a:buClr>
              <a:buSzPct val="100000"/>
              <a:buFont typeface="Arial" panose="020B0604020202020204" pitchFamily="34" charset="0"/>
              <a:buNone/>
              <a:tabLst/>
              <a:defRPr sz="2000" b="1" i="0" kern="1200">
                <a:solidFill>
                  <a:srgbClr val="074356"/>
                </a:solidFill>
                <a:latin typeface="Roboto" panose="02000000000000000000" pitchFamily="2" charset="0"/>
                <a:ea typeface="Roboto" panose="02000000000000000000" pitchFamily="2" charset="0"/>
                <a:cs typeface="+mn-cs"/>
              </a:defRPr>
            </a:lvl4pPr>
            <a:lvl5pPr marL="91440" marR="0" indent="0" algn="l" defTabSz="914400" rtl="0" eaLnBrk="1" fontAlgn="auto" latinLnBrk="0" hangingPunct="1">
              <a:lnSpc>
                <a:spcPct val="90000"/>
              </a:lnSpc>
              <a:spcBef>
                <a:spcPts val="300"/>
              </a:spcBef>
              <a:spcAft>
                <a:spcPts val="400"/>
              </a:spcAft>
              <a:buClr>
                <a:srgbClr val="EB8B30"/>
              </a:buClr>
              <a:buSzPct val="100000"/>
              <a:buFont typeface="Arial" panose="020B0604020202020204" pitchFamily="34" charset="0"/>
              <a:buNone/>
              <a:tabLst/>
              <a:defRPr sz="1400" b="1" i="0" kern="1200">
                <a:solidFill>
                  <a:srgbClr val="F7931D"/>
                </a:solidFill>
                <a:latin typeface="Antonio" panose="02000503000000000000" pitchFamily="2" charset="77"/>
                <a:ea typeface="Roboto" panose="02000000000000000000" pitchFamily="2" charset="0"/>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Clr>
                <a:srgbClr val="EB8A2F"/>
              </a:buClr>
              <a:buFont typeface="Calibri" panose="020F0502020204030204" pitchFamily="34" charset="0"/>
              <a:buNone/>
            </a:pPr>
            <a:r>
              <a:rPr lang="en-US" sz="1400" b="1" dirty="0">
                <a:solidFill>
                  <a:srgbClr val="EB8B30"/>
                </a:solidFill>
              </a:rPr>
              <a:t>Program/Pursuit Level Cash Flow can be optimized depending on the type of contract and this can dramatically include working capital positions.  Example:  Firm Fixed Price contracts can be set up to be milestone-based to ensure the program/pursuit is always cash positive.  Similarly, contracts with international governments can often be executed with a large (40%+ contract value) down payment structure.  Optimizing program cash flow goes a long way towards enhancing enterprise-wide cash flow and liquidity.  </a:t>
            </a:r>
            <a:endParaRPr lang="en-US" sz="1200" b="1" dirty="0">
              <a:solidFill>
                <a:srgbClr val="EB8B30"/>
              </a:solidFill>
            </a:endParaRPr>
          </a:p>
        </p:txBody>
      </p:sp>
      <p:pic>
        <p:nvPicPr>
          <p:cNvPr id="12" name="Graphic 11" descr="Brainstorm outline">
            <a:extLst>
              <a:ext uri="{FF2B5EF4-FFF2-40B4-BE49-F238E27FC236}">
                <a16:creationId xmlns:a16="http://schemas.microsoft.com/office/drawing/2014/main" id="{8F595F36-B4C3-456F-B823-9B7BE363F6D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072126" y="187982"/>
            <a:ext cx="735943" cy="735943"/>
          </a:xfrm>
          <a:prstGeom prst="rect">
            <a:avLst/>
          </a:prstGeom>
        </p:spPr>
      </p:pic>
    </p:spTree>
    <p:extLst>
      <p:ext uri="{BB962C8B-B14F-4D97-AF65-F5344CB8AC3E}">
        <p14:creationId xmlns:p14="http://schemas.microsoft.com/office/powerpoint/2010/main" val="17100158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9404" y="561754"/>
            <a:ext cx="10194981" cy="828418"/>
          </a:xfrm>
        </p:spPr>
        <p:txBody>
          <a:bodyPr>
            <a:noAutofit/>
          </a:bodyPr>
          <a:lstStyle/>
          <a:p>
            <a:r>
              <a:rPr lang="en-US" dirty="0">
                <a:solidFill>
                  <a:srgbClr val="7CB4C1"/>
                </a:solidFill>
              </a:rPr>
              <a:t>‘CFO Quick Tip’:  </a:t>
            </a:r>
            <a:br>
              <a:rPr lang="en-US" dirty="0">
                <a:solidFill>
                  <a:srgbClr val="7CB4C1"/>
                </a:solidFill>
              </a:rPr>
            </a:br>
            <a:r>
              <a:rPr lang="en-US" dirty="0">
                <a:solidFill>
                  <a:srgbClr val="7CB4C1"/>
                </a:solidFill>
              </a:rPr>
              <a:t>Some Suggestions for Probability Setting</a:t>
            </a:r>
          </a:p>
        </p:txBody>
      </p:sp>
      <p:sp>
        <p:nvSpPr>
          <p:cNvPr id="3" name="Slide Number Placeholder 2">
            <a:extLst>
              <a:ext uri="{FF2B5EF4-FFF2-40B4-BE49-F238E27FC236}">
                <a16:creationId xmlns:a16="http://schemas.microsoft.com/office/drawing/2014/main" id="{2BBA76E3-40AA-C74D-A8B7-C27488FF688C}"/>
              </a:ext>
            </a:extLst>
          </p:cNvPr>
          <p:cNvSpPr>
            <a:spLocks noGrp="1"/>
          </p:cNvSpPr>
          <p:nvPr>
            <p:ph type="sldNum" sz="quarter" idx="12"/>
          </p:nvPr>
        </p:nvSpPr>
        <p:spPr/>
        <p:txBody>
          <a:bodyPr/>
          <a:lstStyle/>
          <a:p>
            <a:fld id="{B66A45A0-4AD1-4694-A07F-B3BA13B983E2}" type="slidenum">
              <a:rPr lang="en-US" smtClean="0"/>
              <a:t>52</a:t>
            </a:fld>
            <a:endParaRPr lang="en-US" dirty="0"/>
          </a:p>
        </p:txBody>
      </p:sp>
      <p:pic>
        <p:nvPicPr>
          <p:cNvPr id="9" name="Graphic 8" descr="Lightbulb with solid fill">
            <a:extLst>
              <a:ext uri="{FF2B5EF4-FFF2-40B4-BE49-F238E27FC236}">
                <a16:creationId xmlns:a16="http://schemas.microsoft.com/office/drawing/2014/main" id="{EDD41542-1AEC-4DEC-9834-E9B1EF6BF3D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75454" y="275610"/>
            <a:ext cx="711077" cy="711077"/>
          </a:xfrm>
          <a:prstGeom prst="rect">
            <a:avLst/>
          </a:prstGeom>
        </p:spPr>
      </p:pic>
      <p:pic>
        <p:nvPicPr>
          <p:cNvPr id="13" name="Graphic 12" descr="Lightbulb with solid fill">
            <a:extLst>
              <a:ext uri="{FF2B5EF4-FFF2-40B4-BE49-F238E27FC236}">
                <a16:creationId xmlns:a16="http://schemas.microsoft.com/office/drawing/2014/main" id="{05D6E7F5-A912-467C-920F-15379381A69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4925" y="5838656"/>
            <a:ext cx="424301" cy="424301"/>
          </a:xfrm>
          <a:prstGeom prst="rect">
            <a:avLst/>
          </a:prstGeom>
        </p:spPr>
      </p:pic>
      <p:sp>
        <p:nvSpPr>
          <p:cNvPr id="15" name="Content Placeholder 8">
            <a:extLst>
              <a:ext uri="{FF2B5EF4-FFF2-40B4-BE49-F238E27FC236}">
                <a16:creationId xmlns:a16="http://schemas.microsoft.com/office/drawing/2014/main" id="{60D7B405-5815-4751-99A4-8311ACBA3D29}"/>
              </a:ext>
            </a:extLst>
          </p:cNvPr>
          <p:cNvSpPr txBox="1">
            <a:spLocks/>
          </p:cNvSpPr>
          <p:nvPr/>
        </p:nvSpPr>
        <p:spPr>
          <a:xfrm>
            <a:off x="1201701" y="5838656"/>
            <a:ext cx="9972109" cy="457590"/>
          </a:xfrm>
          <a:prstGeom prst="rect">
            <a:avLst/>
          </a:prstGeom>
        </p:spPr>
        <p:txBody>
          <a:bodyPr vert="horz" lIns="0" tIns="45720" rIns="0" bIns="45720" rtlCol="0">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600" kern="1200">
                <a:solidFill>
                  <a:schemeClr val="tx1">
                    <a:lumMod val="75000"/>
                    <a:lumOff val="25000"/>
                  </a:schemeClr>
                </a:solidFill>
                <a:latin typeface="Roboto" panose="02000000000000000000" pitchFamily="2" charset="0"/>
                <a:ea typeface="Roboto" panose="02000000000000000000" pitchFamily="2" charset="0"/>
                <a:cs typeface="+mn-cs"/>
              </a:defRPr>
            </a:lvl1pPr>
            <a:lvl2pPr marL="48691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600" kern="1200">
                <a:solidFill>
                  <a:schemeClr val="tx1">
                    <a:lumMod val="75000"/>
                    <a:lumOff val="25000"/>
                  </a:schemeClr>
                </a:solidFill>
                <a:latin typeface="Roboto" panose="02000000000000000000" pitchFamily="2" charset="0"/>
                <a:ea typeface="Roboto" panose="02000000000000000000" pitchFamily="2" charset="0"/>
                <a:cs typeface="+mn-cs"/>
              </a:defRPr>
            </a:lvl2pPr>
            <a:lvl3pPr marL="66979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400" kern="1200">
                <a:solidFill>
                  <a:schemeClr val="tx1">
                    <a:lumMod val="75000"/>
                    <a:lumOff val="25000"/>
                  </a:schemeClr>
                </a:solidFill>
                <a:latin typeface="Roboto" panose="02000000000000000000" pitchFamily="2" charset="0"/>
                <a:ea typeface="Roboto" panose="02000000000000000000" pitchFamily="2" charset="0"/>
                <a:cs typeface="+mn-cs"/>
              </a:defRPr>
            </a:lvl3pPr>
            <a:lvl4pPr marL="91440" marR="0" indent="0" algn="l" defTabSz="914400" rtl="0" eaLnBrk="1" fontAlgn="auto" latinLnBrk="0" hangingPunct="1">
              <a:lnSpc>
                <a:spcPct val="90000"/>
              </a:lnSpc>
              <a:spcBef>
                <a:spcPts val="1200"/>
              </a:spcBef>
              <a:spcAft>
                <a:spcPts val="200"/>
              </a:spcAft>
              <a:buClr>
                <a:srgbClr val="EB8B30"/>
              </a:buClr>
              <a:buSzPct val="100000"/>
              <a:buFont typeface="Arial" panose="020B0604020202020204" pitchFamily="34" charset="0"/>
              <a:buNone/>
              <a:tabLst/>
              <a:defRPr sz="2000" b="1" i="0" kern="1200">
                <a:solidFill>
                  <a:srgbClr val="074356"/>
                </a:solidFill>
                <a:latin typeface="Roboto" panose="02000000000000000000" pitchFamily="2" charset="0"/>
                <a:ea typeface="Roboto" panose="02000000000000000000" pitchFamily="2" charset="0"/>
                <a:cs typeface="+mn-cs"/>
              </a:defRPr>
            </a:lvl4pPr>
            <a:lvl5pPr marL="91440" marR="0" indent="0" algn="l" defTabSz="914400" rtl="0" eaLnBrk="1" fontAlgn="auto" latinLnBrk="0" hangingPunct="1">
              <a:lnSpc>
                <a:spcPct val="90000"/>
              </a:lnSpc>
              <a:spcBef>
                <a:spcPts val="300"/>
              </a:spcBef>
              <a:spcAft>
                <a:spcPts val="400"/>
              </a:spcAft>
              <a:buClr>
                <a:srgbClr val="EB8B30"/>
              </a:buClr>
              <a:buSzPct val="100000"/>
              <a:buFont typeface="Arial" panose="020B0604020202020204" pitchFamily="34" charset="0"/>
              <a:buNone/>
              <a:tabLst/>
              <a:defRPr sz="1400" b="1" i="0" kern="1200">
                <a:solidFill>
                  <a:srgbClr val="F7931D"/>
                </a:solidFill>
                <a:latin typeface="Antonio" panose="02000503000000000000" pitchFamily="2" charset="77"/>
                <a:ea typeface="Roboto" panose="02000000000000000000" pitchFamily="2" charset="0"/>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Clr>
                <a:srgbClr val="EB8A2F"/>
              </a:buClr>
              <a:buFont typeface="Calibri" panose="020F0502020204030204" pitchFamily="34" charset="0"/>
              <a:buNone/>
            </a:pPr>
            <a:r>
              <a:rPr lang="en-US" sz="1400" b="1" dirty="0">
                <a:solidFill>
                  <a:srgbClr val="EB8B30"/>
                </a:solidFill>
              </a:rPr>
              <a:t>Continually develop your ‘sense of smell’.  Knowing when a concept or condition passes the smell test is a crucial skill of a  CFO.  This is especially important in PGO/PWIN analysis when you will sometimes have to be the voice of reason.</a:t>
            </a:r>
          </a:p>
          <a:p>
            <a:pPr marL="0" indent="0">
              <a:buClr>
                <a:srgbClr val="EB8A2F"/>
              </a:buClr>
              <a:buFont typeface="Calibri" panose="020F0502020204030204" pitchFamily="34" charset="0"/>
              <a:buNone/>
            </a:pPr>
            <a:endParaRPr lang="en-US" sz="1200" b="1" dirty="0">
              <a:solidFill>
                <a:srgbClr val="EB8B30"/>
              </a:solidFill>
            </a:endParaRPr>
          </a:p>
        </p:txBody>
      </p:sp>
      <p:graphicFrame>
        <p:nvGraphicFramePr>
          <p:cNvPr id="16" name="Table 8">
            <a:extLst>
              <a:ext uri="{FF2B5EF4-FFF2-40B4-BE49-F238E27FC236}">
                <a16:creationId xmlns:a16="http://schemas.microsoft.com/office/drawing/2014/main" id="{5CDBABDA-C951-49DF-9195-627415578BF8}"/>
              </a:ext>
            </a:extLst>
          </p:cNvPr>
          <p:cNvGraphicFramePr>
            <a:graphicFrameLocks/>
          </p:cNvGraphicFramePr>
          <p:nvPr>
            <p:extLst>
              <p:ext uri="{D42A27DB-BD31-4B8C-83A1-F6EECF244321}">
                <p14:modId xmlns:p14="http://schemas.microsoft.com/office/powerpoint/2010/main" val="2876481414"/>
              </p:ext>
            </p:extLst>
          </p:nvPr>
        </p:nvGraphicFramePr>
        <p:xfrm>
          <a:off x="576569" y="1466906"/>
          <a:ext cx="11038862" cy="2377440"/>
        </p:xfrm>
        <a:graphic>
          <a:graphicData uri="http://schemas.openxmlformats.org/drawingml/2006/table">
            <a:tbl>
              <a:tblPr firstRow="1" bandRow="1">
                <a:tableStyleId>{5C22544A-7EE6-4342-B048-85BDC9FD1C3A}</a:tableStyleId>
              </a:tblPr>
              <a:tblGrid>
                <a:gridCol w="3554021">
                  <a:extLst>
                    <a:ext uri="{9D8B030D-6E8A-4147-A177-3AD203B41FA5}">
                      <a16:colId xmlns:a16="http://schemas.microsoft.com/office/drawing/2014/main" val="2173711918"/>
                    </a:ext>
                  </a:extLst>
                </a:gridCol>
                <a:gridCol w="7484841">
                  <a:extLst>
                    <a:ext uri="{9D8B030D-6E8A-4147-A177-3AD203B41FA5}">
                      <a16:colId xmlns:a16="http://schemas.microsoft.com/office/drawing/2014/main" val="3990071685"/>
                    </a:ext>
                  </a:extLst>
                </a:gridCol>
              </a:tblGrid>
              <a:tr h="250175">
                <a:tc>
                  <a:txBody>
                    <a:bodyPr/>
                    <a:lstStyle/>
                    <a:p>
                      <a:pPr algn="ctr"/>
                      <a:r>
                        <a:rPr lang="en-US" sz="1400" dirty="0">
                          <a:latin typeface="Antonio" panose="020B0604020202020204" charset="0"/>
                          <a:ea typeface="Roboto" panose="02000000000000000000" pitchFamily="2" charset="0"/>
                        </a:rPr>
                        <a:t>PGO (Is Opportunity Real?)</a:t>
                      </a:r>
                    </a:p>
                  </a:txBody>
                  <a:tcPr/>
                </a:tc>
                <a:tc>
                  <a:txBody>
                    <a:bodyPr/>
                    <a:lstStyle/>
                    <a:p>
                      <a:pPr algn="ctr"/>
                      <a:r>
                        <a:rPr lang="en-US" sz="1400" dirty="0">
                          <a:latin typeface="Antonio" panose="020B0604020202020204" charset="0"/>
                          <a:ea typeface="Roboto" panose="02000000000000000000" pitchFamily="2" charset="0"/>
                        </a:rPr>
                        <a:t>Determination Criteria</a:t>
                      </a:r>
                    </a:p>
                  </a:txBody>
                  <a:tcPr/>
                </a:tc>
                <a:extLst>
                  <a:ext uri="{0D108BD9-81ED-4DB2-BD59-A6C34878D82A}">
                    <a16:rowId xmlns:a16="http://schemas.microsoft.com/office/drawing/2014/main" val="2640273638"/>
                  </a:ext>
                </a:extLst>
              </a:tr>
              <a:tr h="25017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latin typeface="Roboto" panose="02000000000000000000" pitchFamily="2" charset="0"/>
                          <a:ea typeface="Roboto" panose="02000000000000000000" pitchFamily="2" charset="0"/>
                        </a:rPr>
                        <a:t>90-100%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Roboto" panose="02000000000000000000" pitchFamily="2" charset="0"/>
                          <a:ea typeface="Roboto" panose="02000000000000000000" pitchFamily="2" charset="0"/>
                        </a:rPr>
                        <a:t>Virtually assured that a program will occur, strong support in customer community, currently funded in an approved budget</a:t>
                      </a:r>
                    </a:p>
                  </a:txBody>
                  <a:tcPr/>
                </a:tc>
                <a:extLst>
                  <a:ext uri="{0D108BD9-81ED-4DB2-BD59-A6C34878D82A}">
                    <a16:rowId xmlns:a16="http://schemas.microsoft.com/office/drawing/2014/main" val="1728727347"/>
                  </a:ext>
                </a:extLst>
              </a:tr>
              <a:tr h="25017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latin typeface="Roboto" panose="02000000000000000000" pitchFamily="2" charset="0"/>
                          <a:ea typeface="Roboto" panose="02000000000000000000" pitchFamily="2" charset="0"/>
                        </a:rPr>
                        <a:t>75-90%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Roboto" panose="02000000000000000000" pitchFamily="2" charset="0"/>
                          <a:ea typeface="Roboto" panose="02000000000000000000" pitchFamily="2" charset="0"/>
                        </a:rPr>
                        <a:t>Integration of the applicable factors are strong but not assured, program requirement validated, program expected to be funded</a:t>
                      </a:r>
                    </a:p>
                  </a:txBody>
                  <a:tcPr/>
                </a:tc>
                <a:extLst>
                  <a:ext uri="{0D108BD9-81ED-4DB2-BD59-A6C34878D82A}">
                    <a16:rowId xmlns:a16="http://schemas.microsoft.com/office/drawing/2014/main" val="751514540"/>
                  </a:ext>
                </a:extLst>
              </a:tr>
              <a:tr h="25017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latin typeface="Roboto" panose="02000000000000000000" pitchFamily="2" charset="0"/>
                          <a:ea typeface="Roboto" panose="02000000000000000000" pitchFamily="2" charset="0"/>
                        </a:rPr>
                        <a:t>50-75%</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latin typeface="Roboto" panose="02000000000000000000" pitchFamily="2" charset="0"/>
                          <a:ea typeface="Roboto" panose="02000000000000000000" pitchFamily="2" charset="0"/>
                        </a:rPr>
                        <a:t>Integration of the applicable factors indicate reduced probability of program going forward, solid requirement stated, but funding or in-service issues not resolved</a:t>
                      </a:r>
                    </a:p>
                  </a:txBody>
                  <a:tcPr/>
                </a:tc>
                <a:extLst>
                  <a:ext uri="{0D108BD9-81ED-4DB2-BD59-A6C34878D82A}">
                    <a16:rowId xmlns:a16="http://schemas.microsoft.com/office/drawing/2014/main" val="522336536"/>
                  </a:ext>
                </a:extLst>
              </a:tr>
              <a:tr h="25017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latin typeface="Roboto" panose="02000000000000000000" pitchFamily="2" charset="0"/>
                          <a:ea typeface="Roboto" panose="02000000000000000000" pitchFamily="2" charset="0"/>
                        </a:rPr>
                        <a:t>10-50%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latin typeface="Roboto" panose="02000000000000000000" pitchFamily="2" charset="0"/>
                          <a:ea typeface="Roboto" panose="02000000000000000000" pitchFamily="2" charset="0"/>
                        </a:rPr>
                        <a:t>Long-shot program or predicated on another program dying, has not entered formal procurement process or funding not yet identified</a:t>
                      </a:r>
                    </a:p>
                  </a:txBody>
                  <a:tcPr/>
                </a:tc>
                <a:extLst>
                  <a:ext uri="{0D108BD9-81ED-4DB2-BD59-A6C34878D82A}">
                    <a16:rowId xmlns:a16="http://schemas.microsoft.com/office/drawing/2014/main" val="426950041"/>
                  </a:ext>
                </a:extLst>
              </a:tr>
            </a:tbl>
          </a:graphicData>
        </a:graphic>
      </p:graphicFrame>
      <p:graphicFrame>
        <p:nvGraphicFramePr>
          <p:cNvPr id="17" name="Table 8">
            <a:extLst>
              <a:ext uri="{FF2B5EF4-FFF2-40B4-BE49-F238E27FC236}">
                <a16:creationId xmlns:a16="http://schemas.microsoft.com/office/drawing/2014/main" id="{1168EE00-6714-4C25-BA01-A88FED61C760}"/>
              </a:ext>
            </a:extLst>
          </p:cNvPr>
          <p:cNvGraphicFramePr>
            <a:graphicFrameLocks/>
          </p:cNvGraphicFramePr>
          <p:nvPr>
            <p:extLst>
              <p:ext uri="{D42A27DB-BD31-4B8C-83A1-F6EECF244321}">
                <p14:modId xmlns:p14="http://schemas.microsoft.com/office/powerpoint/2010/main" val="422717432"/>
              </p:ext>
            </p:extLst>
          </p:nvPr>
        </p:nvGraphicFramePr>
        <p:xfrm>
          <a:off x="572852" y="4060176"/>
          <a:ext cx="11038862" cy="1645920"/>
        </p:xfrm>
        <a:graphic>
          <a:graphicData uri="http://schemas.openxmlformats.org/drawingml/2006/table">
            <a:tbl>
              <a:tblPr firstRow="1" bandRow="1">
                <a:tableStyleId>{5C22544A-7EE6-4342-B048-85BDC9FD1C3A}</a:tableStyleId>
              </a:tblPr>
              <a:tblGrid>
                <a:gridCol w="3554021">
                  <a:extLst>
                    <a:ext uri="{9D8B030D-6E8A-4147-A177-3AD203B41FA5}">
                      <a16:colId xmlns:a16="http://schemas.microsoft.com/office/drawing/2014/main" val="2173711918"/>
                    </a:ext>
                  </a:extLst>
                </a:gridCol>
                <a:gridCol w="7484841">
                  <a:extLst>
                    <a:ext uri="{9D8B030D-6E8A-4147-A177-3AD203B41FA5}">
                      <a16:colId xmlns:a16="http://schemas.microsoft.com/office/drawing/2014/main" val="3990071685"/>
                    </a:ext>
                  </a:extLst>
                </a:gridCol>
              </a:tblGrid>
              <a:tr h="0">
                <a:tc>
                  <a:txBody>
                    <a:bodyPr/>
                    <a:lstStyle/>
                    <a:p>
                      <a:pPr algn="ctr"/>
                      <a:r>
                        <a:rPr lang="en-US" sz="1400" dirty="0">
                          <a:latin typeface="Antonio" panose="020B0604020202020204" charset="0"/>
                          <a:ea typeface="Roboto" panose="02000000000000000000" pitchFamily="2" charset="0"/>
                        </a:rPr>
                        <a:t>PWIN (Can We Win It?)</a:t>
                      </a:r>
                    </a:p>
                  </a:txBody>
                  <a:tcPr/>
                </a:tc>
                <a:tc>
                  <a:txBody>
                    <a:bodyPr/>
                    <a:lstStyle/>
                    <a:p>
                      <a:pPr algn="ctr"/>
                      <a:r>
                        <a:rPr lang="en-US" sz="1400" dirty="0">
                          <a:latin typeface="Antonio" panose="020B0604020202020204" charset="0"/>
                          <a:ea typeface="Roboto" panose="02000000000000000000" pitchFamily="2" charset="0"/>
                        </a:rPr>
                        <a:t>Determination Criteria</a:t>
                      </a:r>
                    </a:p>
                  </a:txBody>
                  <a:tcPr/>
                </a:tc>
                <a:extLst>
                  <a:ext uri="{0D108BD9-81ED-4DB2-BD59-A6C34878D82A}">
                    <a16:rowId xmlns:a16="http://schemas.microsoft.com/office/drawing/2014/main" val="2640273638"/>
                  </a:ext>
                </a:extLst>
              </a:tr>
              <a:tr h="25017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latin typeface="Roboto" panose="02000000000000000000" pitchFamily="2" charset="0"/>
                          <a:ea typeface="Roboto" panose="02000000000000000000" pitchFamily="2" charset="0"/>
                        </a:rPr>
                        <a:t>90-100%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Roboto" panose="02000000000000000000" pitchFamily="2" charset="0"/>
                          <a:ea typeface="Roboto" panose="02000000000000000000" pitchFamily="2" charset="0"/>
                        </a:rPr>
                        <a:t>All factors look very strong for winning, extension of existing contract or sole-source</a:t>
                      </a:r>
                    </a:p>
                  </a:txBody>
                  <a:tcPr/>
                </a:tc>
                <a:extLst>
                  <a:ext uri="{0D108BD9-81ED-4DB2-BD59-A6C34878D82A}">
                    <a16:rowId xmlns:a16="http://schemas.microsoft.com/office/drawing/2014/main" val="1728727347"/>
                  </a:ext>
                </a:extLst>
              </a:tr>
              <a:tr h="25017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latin typeface="Roboto" panose="02000000000000000000" pitchFamily="2" charset="0"/>
                          <a:ea typeface="Roboto" panose="02000000000000000000" pitchFamily="2" charset="0"/>
                        </a:rPr>
                        <a:t>50-90%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Roboto" panose="02000000000000000000" pitchFamily="2" charset="0"/>
                          <a:ea typeface="Roboto" panose="02000000000000000000" pitchFamily="2" charset="0"/>
                        </a:rPr>
                        <a:t>All factors look good, strong leadership position with good partnering, good win strategy, solid past performance, sufficient bid resources, etc.</a:t>
                      </a:r>
                    </a:p>
                  </a:txBody>
                  <a:tcPr/>
                </a:tc>
                <a:extLst>
                  <a:ext uri="{0D108BD9-81ED-4DB2-BD59-A6C34878D82A}">
                    <a16:rowId xmlns:a16="http://schemas.microsoft.com/office/drawing/2014/main" val="751514540"/>
                  </a:ext>
                </a:extLst>
              </a:tr>
              <a:tr h="25017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latin typeface="Roboto" panose="02000000000000000000" pitchFamily="2" charset="0"/>
                          <a:ea typeface="Roboto" panose="02000000000000000000" pitchFamily="2" charset="0"/>
                        </a:rPr>
                        <a:t>10-50%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latin typeface="Roboto" panose="02000000000000000000" pitchFamily="2" charset="0"/>
                          <a:ea typeface="Roboto" panose="02000000000000000000" pitchFamily="2" charset="0"/>
                        </a:rPr>
                        <a:t>One or more factors are weak, highly competitive program, incumbency, borderline customer connectivity, poor past performance, politics, bid and/or resources constrained, etc.</a:t>
                      </a:r>
                    </a:p>
                  </a:txBody>
                  <a:tcPr/>
                </a:tc>
                <a:extLst>
                  <a:ext uri="{0D108BD9-81ED-4DB2-BD59-A6C34878D82A}">
                    <a16:rowId xmlns:a16="http://schemas.microsoft.com/office/drawing/2014/main" val="426950041"/>
                  </a:ext>
                </a:extLst>
              </a:tr>
            </a:tbl>
          </a:graphicData>
        </a:graphic>
      </p:graphicFrame>
    </p:spTree>
    <p:extLst>
      <p:ext uri="{BB962C8B-B14F-4D97-AF65-F5344CB8AC3E}">
        <p14:creationId xmlns:p14="http://schemas.microsoft.com/office/powerpoint/2010/main" val="13796014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7A6F4D-D1B0-63FA-B766-09EFFDE315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606C56-B5FF-3AAA-F446-8E24AAB94A44}"/>
              </a:ext>
            </a:extLst>
          </p:cNvPr>
          <p:cNvSpPr>
            <a:spLocks noGrp="1"/>
          </p:cNvSpPr>
          <p:nvPr>
            <p:ph type="title"/>
          </p:nvPr>
        </p:nvSpPr>
        <p:spPr/>
        <p:txBody>
          <a:bodyPr>
            <a:normAutofit fontScale="90000"/>
          </a:bodyPr>
          <a:lstStyle/>
          <a:p>
            <a:r>
              <a:rPr lang="en-US" dirty="0"/>
              <a:t>Financial Reporting Strategies for GovCon (not covered)</a:t>
            </a:r>
          </a:p>
        </p:txBody>
      </p:sp>
      <p:sp>
        <p:nvSpPr>
          <p:cNvPr id="3" name="Slide Number Placeholder 2">
            <a:extLst>
              <a:ext uri="{FF2B5EF4-FFF2-40B4-BE49-F238E27FC236}">
                <a16:creationId xmlns:a16="http://schemas.microsoft.com/office/drawing/2014/main" id="{3C7C7325-A354-39AF-B385-FE1E08296637}"/>
              </a:ext>
            </a:extLst>
          </p:cNvPr>
          <p:cNvSpPr>
            <a:spLocks noGrp="1"/>
          </p:cNvSpPr>
          <p:nvPr>
            <p:ph type="sldNum" sz="quarter" idx="12"/>
          </p:nvPr>
        </p:nvSpPr>
        <p:spPr/>
        <p:txBody>
          <a:bodyPr/>
          <a:lstStyle/>
          <a:p>
            <a:fld id="{B66A45A0-4AD1-4694-A07F-B3BA13B983E2}" type="slidenum">
              <a:rPr lang="en-US" smtClean="0"/>
              <a:t>53</a:t>
            </a:fld>
            <a:endParaRPr lang="en-US" dirty="0"/>
          </a:p>
        </p:txBody>
      </p:sp>
      <p:sp>
        <p:nvSpPr>
          <p:cNvPr id="14" name="Content Placeholder 8">
            <a:extLst>
              <a:ext uri="{FF2B5EF4-FFF2-40B4-BE49-F238E27FC236}">
                <a16:creationId xmlns:a16="http://schemas.microsoft.com/office/drawing/2014/main" id="{3B614F5B-1FBE-FE5A-3175-1E3EC0A7BC81}"/>
              </a:ext>
            </a:extLst>
          </p:cNvPr>
          <p:cNvSpPr>
            <a:spLocks noGrp="1"/>
          </p:cNvSpPr>
          <p:nvPr>
            <p:ph idx="1"/>
          </p:nvPr>
        </p:nvSpPr>
        <p:spPr>
          <a:xfrm>
            <a:off x="501331" y="1259711"/>
            <a:ext cx="11189338" cy="544653"/>
          </a:xfrm>
        </p:spPr>
        <p:txBody>
          <a:bodyPr>
            <a:normAutofit/>
          </a:bodyPr>
          <a:lstStyle/>
          <a:p>
            <a:pPr lvl="0">
              <a:spcAft>
                <a:spcPts val="1200"/>
              </a:spcAft>
              <a:buClr>
                <a:srgbClr val="EB8A2F"/>
              </a:buClr>
            </a:pPr>
            <a:r>
              <a:rPr lang="en-US" sz="2400" b="1" dirty="0">
                <a:solidFill>
                  <a:srgbClr val="000000">
                    <a:lumMod val="75000"/>
                    <a:lumOff val="25000"/>
                  </a:srgbClr>
                </a:solidFill>
              </a:rPr>
              <a:t>From a Finance Org standpoint, we produce a lot of content:  </a:t>
            </a:r>
          </a:p>
        </p:txBody>
      </p:sp>
      <p:graphicFrame>
        <p:nvGraphicFramePr>
          <p:cNvPr id="19" name="Table 8">
            <a:extLst>
              <a:ext uri="{FF2B5EF4-FFF2-40B4-BE49-F238E27FC236}">
                <a16:creationId xmlns:a16="http://schemas.microsoft.com/office/drawing/2014/main" id="{6A5800C0-E8D4-9A33-8AE2-ED9F8AABC1C6}"/>
              </a:ext>
            </a:extLst>
          </p:cNvPr>
          <p:cNvGraphicFramePr>
            <a:graphicFrameLocks/>
          </p:cNvGraphicFramePr>
          <p:nvPr>
            <p:extLst>
              <p:ext uri="{D42A27DB-BD31-4B8C-83A1-F6EECF244321}">
                <p14:modId xmlns:p14="http://schemas.microsoft.com/office/powerpoint/2010/main" val="1643437897"/>
              </p:ext>
            </p:extLst>
          </p:nvPr>
        </p:nvGraphicFramePr>
        <p:xfrm>
          <a:off x="501332" y="1695673"/>
          <a:ext cx="11358278" cy="2194560"/>
        </p:xfrm>
        <a:graphic>
          <a:graphicData uri="http://schemas.openxmlformats.org/drawingml/2006/table">
            <a:tbl>
              <a:tblPr firstRow="1" bandRow="1">
                <a:tableStyleId>{5C22544A-7EE6-4342-B048-85BDC9FD1C3A}</a:tableStyleId>
              </a:tblPr>
              <a:tblGrid>
                <a:gridCol w="5056471">
                  <a:extLst>
                    <a:ext uri="{9D8B030D-6E8A-4147-A177-3AD203B41FA5}">
                      <a16:colId xmlns:a16="http://schemas.microsoft.com/office/drawing/2014/main" val="2173711918"/>
                    </a:ext>
                  </a:extLst>
                </a:gridCol>
                <a:gridCol w="6301807">
                  <a:extLst>
                    <a:ext uri="{9D8B030D-6E8A-4147-A177-3AD203B41FA5}">
                      <a16:colId xmlns:a16="http://schemas.microsoft.com/office/drawing/2014/main" val="3990071685"/>
                    </a:ext>
                  </a:extLst>
                </a:gridCol>
              </a:tblGrid>
              <a:tr h="250175">
                <a:tc>
                  <a:txBody>
                    <a:bodyPr/>
                    <a:lstStyle/>
                    <a:p>
                      <a:pPr algn="ctr"/>
                      <a:r>
                        <a:rPr lang="en-US" sz="1200" dirty="0">
                          <a:latin typeface="Antonio" panose="020B0604020202020204" charset="0"/>
                          <a:ea typeface="Roboto" panose="02000000000000000000" pitchFamily="2" charset="0"/>
                        </a:rPr>
                        <a:t>Reports</a:t>
                      </a:r>
                    </a:p>
                  </a:txBody>
                  <a:tcPr/>
                </a:tc>
                <a:tc>
                  <a:txBody>
                    <a:bodyPr/>
                    <a:lstStyle/>
                    <a:p>
                      <a:pPr algn="ctr"/>
                      <a:r>
                        <a:rPr lang="en-US" sz="1200" dirty="0">
                          <a:latin typeface="Antonio" panose="020B0604020202020204" charset="0"/>
                          <a:ea typeface="Roboto" panose="02000000000000000000" pitchFamily="2" charset="0"/>
                        </a:rPr>
                        <a:t>Use Cases and Comments</a:t>
                      </a:r>
                    </a:p>
                  </a:txBody>
                  <a:tcPr/>
                </a:tc>
                <a:extLst>
                  <a:ext uri="{0D108BD9-81ED-4DB2-BD59-A6C34878D82A}">
                    <a16:rowId xmlns:a16="http://schemas.microsoft.com/office/drawing/2014/main" val="2640273638"/>
                  </a:ext>
                </a:extLst>
              </a:tr>
              <a:tr h="250175">
                <a:tc>
                  <a:txBody>
                    <a:bodyPr/>
                    <a:lstStyle/>
                    <a:p>
                      <a:pPr algn="ctr"/>
                      <a:r>
                        <a:rPr lang="en-US" sz="1200" dirty="0">
                          <a:latin typeface="Roboto" panose="02000000000000000000" pitchFamily="2" charset="0"/>
                          <a:ea typeface="Roboto" panose="02000000000000000000" pitchFamily="2" charset="0"/>
                        </a:rPr>
                        <a:t>Monthly Flash Report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Roboto" panose="02000000000000000000" pitchFamily="2" charset="0"/>
                          <a:ea typeface="Roboto" panose="02000000000000000000" pitchFamily="2" charset="0"/>
                        </a:rPr>
                        <a:t>Simple summary table of month-end results and analysis.  Shared with ELT/Board.</a:t>
                      </a:r>
                    </a:p>
                  </a:txBody>
                  <a:tcPr/>
                </a:tc>
                <a:extLst>
                  <a:ext uri="{0D108BD9-81ED-4DB2-BD59-A6C34878D82A}">
                    <a16:rowId xmlns:a16="http://schemas.microsoft.com/office/drawing/2014/main" val="1480949815"/>
                  </a:ext>
                </a:extLst>
              </a:tr>
              <a:tr h="252448">
                <a:tc>
                  <a:txBody>
                    <a:bodyPr/>
                    <a:lstStyle/>
                    <a:p>
                      <a:pPr algn="ctr"/>
                      <a:r>
                        <a:rPr lang="en-US" sz="1200" dirty="0">
                          <a:latin typeface="Roboto" panose="02000000000000000000" pitchFamily="2" charset="0"/>
                          <a:ea typeface="Roboto" panose="02000000000000000000" pitchFamily="2" charset="0"/>
                        </a:rPr>
                        <a:t>Pipeline and Growth Metric Reporting</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latin typeface="Roboto" panose="02000000000000000000" pitchFamily="2" charset="0"/>
                          <a:ea typeface="Roboto" panose="02000000000000000000" pitchFamily="2" charset="0"/>
                        </a:rPr>
                        <a:t>Detailed measurements of pipeline health, book-to-bill, near term bids, et al.</a:t>
                      </a:r>
                    </a:p>
                  </a:txBody>
                  <a:tcPr/>
                </a:tc>
                <a:extLst>
                  <a:ext uri="{0D108BD9-81ED-4DB2-BD59-A6C34878D82A}">
                    <a16:rowId xmlns:a16="http://schemas.microsoft.com/office/drawing/2014/main" val="327428152"/>
                  </a:ext>
                </a:extLst>
              </a:tr>
              <a:tr h="25017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Roboto" panose="02000000000000000000" pitchFamily="2" charset="0"/>
                          <a:ea typeface="Roboto" panose="02000000000000000000" pitchFamily="2" charset="0"/>
                        </a:rPr>
                        <a:t>Bookings/Backlog Reporting</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latin typeface="Roboto" panose="02000000000000000000" pitchFamily="2" charset="0"/>
                          <a:ea typeface="Roboto" panose="02000000000000000000" pitchFamily="2" charset="0"/>
                        </a:rPr>
                        <a:t>Details of new contractual booking awards and translation into backlog generation.</a:t>
                      </a:r>
                    </a:p>
                  </a:txBody>
                  <a:tcPr/>
                </a:tc>
                <a:extLst>
                  <a:ext uri="{0D108BD9-81ED-4DB2-BD59-A6C34878D82A}">
                    <a16:rowId xmlns:a16="http://schemas.microsoft.com/office/drawing/2014/main" val="3119535900"/>
                  </a:ext>
                </a:extLst>
              </a:tr>
              <a:tr h="25017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Roboto" panose="02000000000000000000" pitchFamily="2" charset="0"/>
                          <a:ea typeface="Roboto" panose="02000000000000000000" pitchFamily="2" charset="0"/>
                        </a:rPr>
                        <a:t>Project Status Report (PSR)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latin typeface="Roboto" panose="02000000000000000000" pitchFamily="2" charset="0"/>
                          <a:ea typeface="Roboto" panose="02000000000000000000" pitchFamily="2" charset="0"/>
                        </a:rPr>
                        <a:t>Project-level reports that provide contract specific details for value, funding, costs.</a:t>
                      </a:r>
                    </a:p>
                  </a:txBody>
                  <a:tcPr/>
                </a:tc>
                <a:extLst>
                  <a:ext uri="{0D108BD9-81ED-4DB2-BD59-A6C34878D82A}">
                    <a16:rowId xmlns:a16="http://schemas.microsoft.com/office/drawing/2014/main" val="592310106"/>
                  </a:ext>
                </a:extLst>
              </a:tr>
              <a:tr h="25017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Roboto" panose="02000000000000000000" pitchFamily="2" charset="0"/>
                          <a:ea typeface="Roboto" panose="02000000000000000000" pitchFamily="2" charset="0"/>
                        </a:rPr>
                        <a:t>Labor Utilization Reporting</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latin typeface="Roboto" panose="02000000000000000000" pitchFamily="2" charset="0"/>
                          <a:ea typeface="Roboto" panose="02000000000000000000" pitchFamily="2" charset="0"/>
                        </a:rPr>
                        <a:t>Measures the efficiency of the workforce via direct charge optimization metrics.</a:t>
                      </a:r>
                    </a:p>
                  </a:txBody>
                  <a:tcPr/>
                </a:tc>
                <a:extLst>
                  <a:ext uri="{0D108BD9-81ED-4DB2-BD59-A6C34878D82A}">
                    <a16:rowId xmlns:a16="http://schemas.microsoft.com/office/drawing/2014/main" val="4118139086"/>
                  </a:ext>
                </a:extLst>
              </a:tr>
              <a:tr h="25017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Roboto" panose="02000000000000000000" pitchFamily="2" charset="0"/>
                          <a:ea typeface="Roboto" panose="02000000000000000000" pitchFamily="2" charset="0"/>
                        </a:rPr>
                        <a:t>Indirect Rate Reporting</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latin typeface="Roboto" panose="02000000000000000000" pitchFamily="2" charset="0"/>
                          <a:ea typeface="Roboto" panose="02000000000000000000" pitchFamily="2" charset="0"/>
                        </a:rPr>
                        <a:t>Tracks indirect budget and rate performance by pools, expenses, and labor base.</a:t>
                      </a:r>
                    </a:p>
                  </a:txBody>
                  <a:tcPr/>
                </a:tc>
                <a:extLst>
                  <a:ext uri="{0D108BD9-81ED-4DB2-BD59-A6C34878D82A}">
                    <a16:rowId xmlns:a16="http://schemas.microsoft.com/office/drawing/2014/main" val="1202146246"/>
                  </a:ext>
                </a:extLst>
              </a:tr>
              <a:tr h="25017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latin typeface="Roboto" panose="02000000000000000000" pitchFamily="2" charset="0"/>
                          <a:ea typeface="Roboto" panose="02000000000000000000" pitchFamily="2" charset="0"/>
                        </a:rPr>
                        <a:t>Wrap Rate Analysis and Reporting</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latin typeface="Roboto" panose="02000000000000000000" pitchFamily="2" charset="0"/>
                          <a:ea typeface="Roboto" panose="02000000000000000000" pitchFamily="2" charset="0"/>
                        </a:rPr>
                        <a:t>Analyzes aggregated indirect rate performance vs. provisional targets.</a:t>
                      </a:r>
                    </a:p>
                  </a:txBody>
                  <a:tcPr/>
                </a:tc>
                <a:extLst>
                  <a:ext uri="{0D108BD9-81ED-4DB2-BD59-A6C34878D82A}">
                    <a16:rowId xmlns:a16="http://schemas.microsoft.com/office/drawing/2014/main" val="617207731"/>
                  </a:ext>
                </a:extLst>
              </a:tr>
            </a:tbl>
          </a:graphicData>
        </a:graphic>
      </p:graphicFrame>
      <p:pic>
        <p:nvPicPr>
          <p:cNvPr id="24" name="Graphic 23" descr="Factory outline">
            <a:extLst>
              <a:ext uri="{FF2B5EF4-FFF2-40B4-BE49-F238E27FC236}">
                <a16:creationId xmlns:a16="http://schemas.microsoft.com/office/drawing/2014/main" id="{5A17A471-F771-E618-F59B-CBACC8EB49A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76582" y="127717"/>
            <a:ext cx="796208" cy="796208"/>
          </a:xfrm>
          <a:prstGeom prst="rect">
            <a:avLst/>
          </a:prstGeom>
        </p:spPr>
      </p:pic>
    </p:spTree>
    <p:extLst>
      <p:ext uri="{BB962C8B-B14F-4D97-AF65-F5344CB8AC3E}">
        <p14:creationId xmlns:p14="http://schemas.microsoft.com/office/powerpoint/2010/main" val="31382722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Sample:  Financial Reporting Summary (1 of 2)</a:t>
            </a:r>
          </a:p>
        </p:txBody>
      </p:sp>
      <p:sp>
        <p:nvSpPr>
          <p:cNvPr id="3" name="Slide Number Placeholder 2">
            <a:extLst>
              <a:ext uri="{FF2B5EF4-FFF2-40B4-BE49-F238E27FC236}">
                <a16:creationId xmlns:a16="http://schemas.microsoft.com/office/drawing/2014/main" id="{2BBA76E3-40AA-C74D-A8B7-C27488FF688C}"/>
              </a:ext>
            </a:extLst>
          </p:cNvPr>
          <p:cNvSpPr>
            <a:spLocks noGrp="1"/>
          </p:cNvSpPr>
          <p:nvPr>
            <p:ph type="sldNum" sz="quarter" idx="12"/>
          </p:nvPr>
        </p:nvSpPr>
        <p:spPr/>
        <p:txBody>
          <a:bodyPr/>
          <a:lstStyle/>
          <a:p>
            <a:fld id="{B66A45A0-4AD1-4694-A07F-B3BA13B983E2}" type="slidenum">
              <a:rPr lang="en-US" smtClean="0"/>
              <a:t>54</a:t>
            </a:fld>
            <a:endParaRPr lang="en-US" dirty="0"/>
          </a:p>
        </p:txBody>
      </p:sp>
      <p:pic>
        <p:nvPicPr>
          <p:cNvPr id="11" name="Picture 10">
            <a:extLst>
              <a:ext uri="{FF2B5EF4-FFF2-40B4-BE49-F238E27FC236}">
                <a16:creationId xmlns:a16="http://schemas.microsoft.com/office/drawing/2014/main" id="{F130D0D5-58A7-462F-A7C7-5BE3968FEDA6}"/>
              </a:ext>
            </a:extLst>
          </p:cNvPr>
          <p:cNvPicPr>
            <a:picLocks noChangeAspect="1"/>
          </p:cNvPicPr>
          <p:nvPr/>
        </p:nvPicPr>
        <p:blipFill>
          <a:blip r:embed="rId3"/>
          <a:stretch>
            <a:fillRect/>
          </a:stretch>
        </p:blipFill>
        <p:spPr>
          <a:xfrm>
            <a:off x="147643" y="1825605"/>
            <a:ext cx="11896714" cy="4204846"/>
          </a:xfrm>
          <a:prstGeom prst="rect">
            <a:avLst/>
          </a:prstGeom>
        </p:spPr>
        <p:style>
          <a:lnRef idx="2">
            <a:schemeClr val="accent1"/>
          </a:lnRef>
          <a:fillRef idx="1">
            <a:schemeClr val="lt1"/>
          </a:fillRef>
          <a:effectRef idx="0">
            <a:schemeClr val="accent1"/>
          </a:effectRef>
          <a:fontRef idx="minor">
            <a:schemeClr val="dk1"/>
          </a:fontRef>
        </p:style>
      </p:pic>
      <p:sp>
        <p:nvSpPr>
          <p:cNvPr id="14" name="Content Placeholder 8">
            <a:extLst>
              <a:ext uri="{FF2B5EF4-FFF2-40B4-BE49-F238E27FC236}">
                <a16:creationId xmlns:a16="http://schemas.microsoft.com/office/drawing/2014/main" id="{E1ABB219-0213-48E1-A57D-3F02E14456B8}"/>
              </a:ext>
            </a:extLst>
          </p:cNvPr>
          <p:cNvSpPr>
            <a:spLocks noGrp="1"/>
          </p:cNvSpPr>
          <p:nvPr>
            <p:ph idx="1"/>
          </p:nvPr>
        </p:nvSpPr>
        <p:spPr>
          <a:xfrm>
            <a:off x="384615" y="1338134"/>
            <a:ext cx="11189338" cy="544653"/>
          </a:xfrm>
        </p:spPr>
        <p:txBody>
          <a:bodyPr>
            <a:normAutofit/>
          </a:bodyPr>
          <a:lstStyle/>
          <a:p>
            <a:pPr lvl="0">
              <a:spcAft>
                <a:spcPts val="1200"/>
              </a:spcAft>
              <a:buClr>
                <a:srgbClr val="EB8A2F"/>
              </a:buClr>
            </a:pPr>
            <a:r>
              <a:rPr lang="en-US" sz="2400" b="1" dirty="0">
                <a:solidFill>
                  <a:srgbClr val="000000">
                    <a:lumMod val="75000"/>
                    <a:lumOff val="25000"/>
                  </a:srgbClr>
                </a:solidFill>
              </a:rPr>
              <a:t>This report is one of my main ‘go-to’ reports for financial analysis/insights:  </a:t>
            </a:r>
          </a:p>
        </p:txBody>
      </p:sp>
      <p:sp>
        <p:nvSpPr>
          <p:cNvPr id="16" name="Rectangle: Rounded Corners 15">
            <a:extLst>
              <a:ext uri="{FF2B5EF4-FFF2-40B4-BE49-F238E27FC236}">
                <a16:creationId xmlns:a16="http://schemas.microsoft.com/office/drawing/2014/main" id="{A12B1723-4EC4-4FE6-BF97-5091E31A8294}"/>
              </a:ext>
            </a:extLst>
          </p:cNvPr>
          <p:cNvSpPr/>
          <p:nvPr/>
        </p:nvSpPr>
        <p:spPr>
          <a:xfrm>
            <a:off x="2723493" y="2433703"/>
            <a:ext cx="8203009" cy="2420007"/>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2000" dirty="0">
                <a:solidFill>
                  <a:srgbClr val="074356"/>
                </a:solidFill>
                <a:latin typeface="Roboto" panose="02000000000000000000" pitchFamily="2" charset="0"/>
                <a:ea typeface="Roboto" panose="02000000000000000000" pitchFamily="2" charset="0"/>
              </a:rPr>
              <a:t>Periods:  TTM/Rolling</a:t>
            </a:r>
          </a:p>
          <a:p>
            <a:pPr algn="ctr">
              <a:spcAft>
                <a:spcPts val="600"/>
              </a:spcAft>
            </a:pPr>
            <a:r>
              <a:rPr lang="en-US" sz="2000" dirty="0">
                <a:solidFill>
                  <a:srgbClr val="074356"/>
                </a:solidFill>
                <a:latin typeface="Roboto" panose="02000000000000000000" pitchFamily="2" charset="0"/>
                <a:ea typeface="Roboto" panose="02000000000000000000" pitchFamily="2" charset="0"/>
              </a:rPr>
              <a:t>Approach:  Summary of Full I/S, B/S, SCF, TB for each entity</a:t>
            </a:r>
          </a:p>
          <a:p>
            <a:pPr algn="ctr">
              <a:spcAft>
                <a:spcPts val="600"/>
              </a:spcAft>
            </a:pPr>
            <a:r>
              <a:rPr lang="en-US" sz="2000" dirty="0">
                <a:solidFill>
                  <a:srgbClr val="074356"/>
                </a:solidFill>
                <a:latin typeface="Roboto" panose="02000000000000000000" pitchFamily="2" charset="0"/>
                <a:ea typeface="Roboto" panose="02000000000000000000" pitchFamily="2" charset="0"/>
              </a:rPr>
              <a:t>Owned By:  Finance/Controller’s Org.</a:t>
            </a:r>
          </a:p>
          <a:p>
            <a:pPr algn="ctr">
              <a:spcAft>
                <a:spcPts val="600"/>
              </a:spcAft>
            </a:pPr>
            <a:r>
              <a:rPr lang="en-US" sz="2000" dirty="0">
                <a:solidFill>
                  <a:srgbClr val="074356"/>
                </a:solidFill>
                <a:latin typeface="Roboto" panose="02000000000000000000" pitchFamily="2" charset="0"/>
                <a:ea typeface="Roboto" panose="02000000000000000000" pitchFamily="2" charset="0"/>
              </a:rPr>
              <a:t>Published Via:  Monthly Operating Review (MOR)</a:t>
            </a:r>
          </a:p>
          <a:p>
            <a:pPr algn="ctr">
              <a:spcAft>
                <a:spcPts val="600"/>
              </a:spcAft>
            </a:pPr>
            <a:r>
              <a:rPr lang="en-US" sz="2000" dirty="0">
                <a:solidFill>
                  <a:srgbClr val="074356"/>
                </a:solidFill>
                <a:latin typeface="Roboto" panose="02000000000000000000" pitchFamily="2" charset="0"/>
                <a:ea typeface="Roboto" panose="02000000000000000000" pitchFamily="2" charset="0"/>
              </a:rPr>
              <a:t>Published To:   ELT, BOD, Lenders</a:t>
            </a:r>
          </a:p>
          <a:p>
            <a:pPr algn="ctr">
              <a:spcAft>
                <a:spcPts val="600"/>
              </a:spcAft>
            </a:pPr>
            <a:r>
              <a:rPr lang="en-US" sz="2000" dirty="0">
                <a:solidFill>
                  <a:srgbClr val="074356"/>
                </a:solidFill>
                <a:latin typeface="Roboto" panose="02000000000000000000" pitchFamily="2" charset="0"/>
                <a:ea typeface="Roboto" panose="02000000000000000000" pitchFamily="2" charset="0"/>
              </a:rPr>
              <a:t>Main Benefits:  Consolidated results analysis; performance MGMT</a:t>
            </a:r>
          </a:p>
        </p:txBody>
      </p:sp>
    </p:spTree>
    <p:extLst>
      <p:ext uri="{BB962C8B-B14F-4D97-AF65-F5344CB8AC3E}">
        <p14:creationId xmlns:p14="http://schemas.microsoft.com/office/powerpoint/2010/main" val="30285496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Sample:  Financial Reporting Summary (2 of 2)</a:t>
            </a:r>
          </a:p>
        </p:txBody>
      </p:sp>
      <p:sp>
        <p:nvSpPr>
          <p:cNvPr id="3" name="Slide Number Placeholder 2">
            <a:extLst>
              <a:ext uri="{FF2B5EF4-FFF2-40B4-BE49-F238E27FC236}">
                <a16:creationId xmlns:a16="http://schemas.microsoft.com/office/drawing/2014/main" id="{2BBA76E3-40AA-C74D-A8B7-C27488FF688C}"/>
              </a:ext>
            </a:extLst>
          </p:cNvPr>
          <p:cNvSpPr>
            <a:spLocks noGrp="1"/>
          </p:cNvSpPr>
          <p:nvPr>
            <p:ph type="sldNum" sz="quarter" idx="12"/>
          </p:nvPr>
        </p:nvSpPr>
        <p:spPr/>
        <p:txBody>
          <a:bodyPr/>
          <a:lstStyle/>
          <a:p>
            <a:fld id="{B66A45A0-4AD1-4694-A07F-B3BA13B983E2}" type="slidenum">
              <a:rPr lang="en-US" smtClean="0"/>
              <a:t>55</a:t>
            </a:fld>
            <a:endParaRPr lang="en-US" dirty="0"/>
          </a:p>
        </p:txBody>
      </p:sp>
      <p:pic>
        <p:nvPicPr>
          <p:cNvPr id="6" name="Picture 5">
            <a:extLst>
              <a:ext uri="{FF2B5EF4-FFF2-40B4-BE49-F238E27FC236}">
                <a16:creationId xmlns:a16="http://schemas.microsoft.com/office/drawing/2014/main" id="{40DD525A-93E8-4B71-A537-CDA205E6F392}"/>
              </a:ext>
            </a:extLst>
          </p:cNvPr>
          <p:cNvPicPr>
            <a:picLocks noChangeAspect="1"/>
          </p:cNvPicPr>
          <p:nvPr/>
        </p:nvPicPr>
        <p:blipFill>
          <a:blip r:embed="rId3"/>
          <a:stretch>
            <a:fillRect/>
          </a:stretch>
        </p:blipFill>
        <p:spPr>
          <a:xfrm>
            <a:off x="832594" y="1882787"/>
            <a:ext cx="10293379" cy="4404710"/>
          </a:xfrm>
          <a:prstGeom prst="rect">
            <a:avLst/>
          </a:prstGeom>
        </p:spPr>
        <p:style>
          <a:lnRef idx="2">
            <a:schemeClr val="accent1"/>
          </a:lnRef>
          <a:fillRef idx="1">
            <a:schemeClr val="lt1"/>
          </a:fillRef>
          <a:effectRef idx="0">
            <a:schemeClr val="accent1"/>
          </a:effectRef>
          <a:fontRef idx="minor">
            <a:schemeClr val="dk1"/>
          </a:fontRef>
        </p:style>
      </p:pic>
      <p:sp>
        <p:nvSpPr>
          <p:cNvPr id="9" name="Content Placeholder 8">
            <a:extLst>
              <a:ext uri="{FF2B5EF4-FFF2-40B4-BE49-F238E27FC236}">
                <a16:creationId xmlns:a16="http://schemas.microsoft.com/office/drawing/2014/main" id="{7B2CB25E-94B0-4EA2-9608-9E9DA7475346}"/>
              </a:ext>
            </a:extLst>
          </p:cNvPr>
          <p:cNvSpPr>
            <a:spLocks noGrp="1"/>
          </p:cNvSpPr>
          <p:nvPr>
            <p:ph idx="1"/>
          </p:nvPr>
        </p:nvSpPr>
        <p:spPr>
          <a:xfrm>
            <a:off x="384615" y="1338134"/>
            <a:ext cx="11189338" cy="544653"/>
          </a:xfrm>
        </p:spPr>
        <p:txBody>
          <a:bodyPr>
            <a:normAutofit/>
          </a:bodyPr>
          <a:lstStyle/>
          <a:p>
            <a:pPr lvl="0">
              <a:spcAft>
                <a:spcPts val="1200"/>
              </a:spcAft>
              <a:buClr>
                <a:srgbClr val="EB8A2F"/>
              </a:buClr>
            </a:pPr>
            <a:r>
              <a:rPr lang="en-US" sz="2400" b="1" dirty="0">
                <a:solidFill>
                  <a:srgbClr val="000000">
                    <a:lumMod val="75000"/>
                    <a:lumOff val="25000"/>
                  </a:srgbClr>
                </a:solidFill>
              </a:rPr>
              <a:t>This report is one of my main ‘go-to’ reports for financial analysis/insights:  </a:t>
            </a:r>
          </a:p>
        </p:txBody>
      </p:sp>
      <p:sp>
        <p:nvSpPr>
          <p:cNvPr id="14" name="Rectangle: Rounded Corners 13">
            <a:extLst>
              <a:ext uri="{FF2B5EF4-FFF2-40B4-BE49-F238E27FC236}">
                <a16:creationId xmlns:a16="http://schemas.microsoft.com/office/drawing/2014/main" id="{5470FA64-5202-4D0A-93F1-353E8D5F376B}"/>
              </a:ext>
            </a:extLst>
          </p:cNvPr>
          <p:cNvSpPr/>
          <p:nvPr/>
        </p:nvSpPr>
        <p:spPr>
          <a:xfrm>
            <a:off x="3164927" y="2555207"/>
            <a:ext cx="7961046" cy="2420007"/>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2000" dirty="0">
                <a:solidFill>
                  <a:srgbClr val="074356"/>
                </a:solidFill>
                <a:latin typeface="Roboto" panose="02000000000000000000" pitchFamily="2" charset="0"/>
                <a:ea typeface="Roboto" panose="02000000000000000000" pitchFamily="2" charset="0"/>
              </a:rPr>
              <a:t>Periods:  TTM/Rolling</a:t>
            </a:r>
          </a:p>
          <a:p>
            <a:pPr algn="ctr">
              <a:spcAft>
                <a:spcPts val="600"/>
              </a:spcAft>
            </a:pPr>
            <a:r>
              <a:rPr lang="en-US" sz="2000" dirty="0">
                <a:solidFill>
                  <a:srgbClr val="074356"/>
                </a:solidFill>
                <a:latin typeface="Roboto" panose="02000000000000000000" pitchFamily="2" charset="0"/>
                <a:ea typeface="Roboto" panose="02000000000000000000" pitchFamily="2" charset="0"/>
              </a:rPr>
              <a:t>Approach:  Summary of Full I/S, B/S, SCF, TB for each entity</a:t>
            </a:r>
          </a:p>
          <a:p>
            <a:pPr algn="ctr">
              <a:spcAft>
                <a:spcPts val="600"/>
              </a:spcAft>
            </a:pPr>
            <a:r>
              <a:rPr lang="en-US" sz="2000" dirty="0">
                <a:solidFill>
                  <a:srgbClr val="074356"/>
                </a:solidFill>
                <a:latin typeface="Roboto" panose="02000000000000000000" pitchFamily="2" charset="0"/>
                <a:ea typeface="Roboto" panose="02000000000000000000" pitchFamily="2" charset="0"/>
              </a:rPr>
              <a:t>Owned By:  Finance/Controller’s Org.</a:t>
            </a:r>
          </a:p>
          <a:p>
            <a:pPr algn="ctr">
              <a:spcAft>
                <a:spcPts val="600"/>
              </a:spcAft>
            </a:pPr>
            <a:r>
              <a:rPr lang="en-US" sz="2000" dirty="0">
                <a:solidFill>
                  <a:srgbClr val="074356"/>
                </a:solidFill>
                <a:latin typeface="Roboto" panose="02000000000000000000" pitchFamily="2" charset="0"/>
                <a:ea typeface="Roboto" panose="02000000000000000000" pitchFamily="2" charset="0"/>
              </a:rPr>
              <a:t>Published Via:  Monthly Operating Review (MOR)</a:t>
            </a:r>
          </a:p>
          <a:p>
            <a:pPr algn="ctr">
              <a:spcAft>
                <a:spcPts val="600"/>
              </a:spcAft>
            </a:pPr>
            <a:r>
              <a:rPr lang="en-US" sz="2000" dirty="0">
                <a:solidFill>
                  <a:srgbClr val="074356"/>
                </a:solidFill>
                <a:latin typeface="Roboto" panose="02000000000000000000" pitchFamily="2" charset="0"/>
                <a:ea typeface="Roboto" panose="02000000000000000000" pitchFamily="2" charset="0"/>
              </a:rPr>
              <a:t>Published To:   ELT, BOD, Lenders</a:t>
            </a:r>
          </a:p>
          <a:p>
            <a:pPr algn="ctr">
              <a:spcAft>
                <a:spcPts val="600"/>
              </a:spcAft>
            </a:pPr>
            <a:r>
              <a:rPr lang="en-US" sz="2000" dirty="0">
                <a:solidFill>
                  <a:srgbClr val="074356"/>
                </a:solidFill>
                <a:latin typeface="Roboto" panose="02000000000000000000" pitchFamily="2" charset="0"/>
                <a:ea typeface="Roboto" panose="02000000000000000000" pitchFamily="2" charset="0"/>
              </a:rPr>
              <a:t>Main Benefits:  Consolidated results analysis; performance MGMT</a:t>
            </a:r>
          </a:p>
        </p:txBody>
      </p:sp>
      <p:pic>
        <p:nvPicPr>
          <p:cNvPr id="15" name="Graphic 14" descr="Factory outline">
            <a:extLst>
              <a:ext uri="{FF2B5EF4-FFF2-40B4-BE49-F238E27FC236}">
                <a16:creationId xmlns:a16="http://schemas.microsoft.com/office/drawing/2014/main" id="{082AE8DC-E196-4888-A9D1-2B7EABEDA53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076582" y="127717"/>
            <a:ext cx="796208" cy="796208"/>
          </a:xfrm>
          <a:prstGeom prst="rect">
            <a:avLst/>
          </a:prstGeom>
        </p:spPr>
      </p:pic>
    </p:spTree>
    <p:extLst>
      <p:ext uri="{BB962C8B-B14F-4D97-AF65-F5344CB8AC3E}">
        <p14:creationId xmlns:p14="http://schemas.microsoft.com/office/powerpoint/2010/main" val="18640945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Daily/Weekly Cash Report</a:t>
            </a:r>
          </a:p>
        </p:txBody>
      </p:sp>
      <p:sp>
        <p:nvSpPr>
          <p:cNvPr id="3" name="Slide Number Placeholder 2">
            <a:extLst>
              <a:ext uri="{FF2B5EF4-FFF2-40B4-BE49-F238E27FC236}">
                <a16:creationId xmlns:a16="http://schemas.microsoft.com/office/drawing/2014/main" id="{2BBA76E3-40AA-C74D-A8B7-C27488FF688C}"/>
              </a:ext>
            </a:extLst>
          </p:cNvPr>
          <p:cNvSpPr>
            <a:spLocks noGrp="1"/>
          </p:cNvSpPr>
          <p:nvPr>
            <p:ph type="sldNum" sz="quarter" idx="12"/>
          </p:nvPr>
        </p:nvSpPr>
        <p:spPr/>
        <p:txBody>
          <a:bodyPr/>
          <a:lstStyle/>
          <a:p>
            <a:fld id="{B66A45A0-4AD1-4694-A07F-B3BA13B983E2}" type="slidenum">
              <a:rPr lang="en-US" smtClean="0"/>
              <a:t>56</a:t>
            </a:fld>
            <a:endParaRPr lang="en-US" dirty="0"/>
          </a:p>
        </p:txBody>
      </p:sp>
      <p:pic>
        <p:nvPicPr>
          <p:cNvPr id="5" name="Picture 4">
            <a:extLst>
              <a:ext uri="{FF2B5EF4-FFF2-40B4-BE49-F238E27FC236}">
                <a16:creationId xmlns:a16="http://schemas.microsoft.com/office/drawing/2014/main" id="{A1469B01-9D48-45A1-BBE1-DDD2D4E5CD7F}"/>
              </a:ext>
            </a:extLst>
          </p:cNvPr>
          <p:cNvPicPr>
            <a:picLocks noChangeAspect="1"/>
          </p:cNvPicPr>
          <p:nvPr/>
        </p:nvPicPr>
        <p:blipFill>
          <a:blip r:embed="rId3"/>
          <a:stretch>
            <a:fillRect/>
          </a:stretch>
        </p:blipFill>
        <p:spPr>
          <a:xfrm>
            <a:off x="2202646" y="1912981"/>
            <a:ext cx="8506081" cy="4343328"/>
          </a:xfrm>
          <a:prstGeom prst="rect">
            <a:avLst/>
          </a:prstGeom>
        </p:spPr>
        <p:style>
          <a:lnRef idx="2">
            <a:schemeClr val="accent1"/>
          </a:lnRef>
          <a:fillRef idx="1">
            <a:schemeClr val="lt1"/>
          </a:fillRef>
          <a:effectRef idx="0">
            <a:schemeClr val="accent1"/>
          </a:effectRef>
          <a:fontRef idx="minor">
            <a:schemeClr val="dk1"/>
          </a:fontRef>
        </p:style>
      </p:pic>
      <p:sp>
        <p:nvSpPr>
          <p:cNvPr id="12" name="Rectangle: Rounded Corners 11">
            <a:extLst>
              <a:ext uri="{FF2B5EF4-FFF2-40B4-BE49-F238E27FC236}">
                <a16:creationId xmlns:a16="http://schemas.microsoft.com/office/drawing/2014/main" id="{CE621F84-2EF4-4F44-93C0-8E1D035F90B5}"/>
              </a:ext>
            </a:extLst>
          </p:cNvPr>
          <p:cNvSpPr/>
          <p:nvPr/>
        </p:nvSpPr>
        <p:spPr>
          <a:xfrm>
            <a:off x="4402521" y="2875138"/>
            <a:ext cx="6227379" cy="2420007"/>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2000" dirty="0">
                <a:solidFill>
                  <a:srgbClr val="074356"/>
                </a:solidFill>
                <a:latin typeface="Roboto" panose="02000000000000000000" pitchFamily="2" charset="0"/>
                <a:ea typeface="Roboto" panose="02000000000000000000" pitchFamily="2" charset="0"/>
              </a:rPr>
              <a:t>Periods:  Daily balances, 6-8 weeks rolling</a:t>
            </a:r>
          </a:p>
          <a:p>
            <a:pPr algn="ctr">
              <a:spcAft>
                <a:spcPts val="600"/>
              </a:spcAft>
            </a:pPr>
            <a:r>
              <a:rPr lang="en-US" sz="2000" dirty="0">
                <a:solidFill>
                  <a:srgbClr val="074356"/>
                </a:solidFill>
                <a:latin typeface="Roboto" panose="02000000000000000000" pitchFamily="2" charset="0"/>
                <a:ea typeface="Roboto" panose="02000000000000000000" pitchFamily="2" charset="0"/>
              </a:rPr>
              <a:t>Approach:  Bank balances, A/R, A/P, Payroll</a:t>
            </a:r>
          </a:p>
          <a:p>
            <a:pPr algn="ctr">
              <a:spcAft>
                <a:spcPts val="600"/>
              </a:spcAft>
            </a:pPr>
            <a:r>
              <a:rPr lang="en-US" sz="2000" dirty="0">
                <a:solidFill>
                  <a:srgbClr val="074356"/>
                </a:solidFill>
                <a:latin typeface="Roboto" panose="02000000000000000000" pitchFamily="2" charset="0"/>
                <a:ea typeface="Roboto" panose="02000000000000000000" pitchFamily="2" charset="0"/>
              </a:rPr>
              <a:t>Owned By:  Finance/Controller’s Org.</a:t>
            </a:r>
          </a:p>
          <a:p>
            <a:pPr algn="ctr">
              <a:spcAft>
                <a:spcPts val="600"/>
              </a:spcAft>
            </a:pPr>
            <a:r>
              <a:rPr lang="en-US" sz="2000" dirty="0">
                <a:solidFill>
                  <a:srgbClr val="074356"/>
                </a:solidFill>
                <a:latin typeface="Roboto" panose="02000000000000000000" pitchFamily="2" charset="0"/>
                <a:ea typeface="Roboto" panose="02000000000000000000" pitchFamily="2" charset="0"/>
              </a:rPr>
              <a:t>Published Via:  Weekly Report</a:t>
            </a:r>
          </a:p>
          <a:p>
            <a:pPr algn="ctr">
              <a:spcAft>
                <a:spcPts val="600"/>
              </a:spcAft>
            </a:pPr>
            <a:r>
              <a:rPr lang="en-US" sz="2000" dirty="0">
                <a:solidFill>
                  <a:srgbClr val="074356"/>
                </a:solidFill>
                <a:latin typeface="Roboto" panose="02000000000000000000" pitchFamily="2" charset="0"/>
                <a:ea typeface="Roboto" panose="02000000000000000000" pitchFamily="2" charset="0"/>
              </a:rPr>
              <a:t>Published To:   ELT, BOD</a:t>
            </a:r>
          </a:p>
          <a:p>
            <a:pPr algn="ctr">
              <a:spcAft>
                <a:spcPts val="600"/>
              </a:spcAft>
            </a:pPr>
            <a:r>
              <a:rPr lang="en-US" sz="2000" dirty="0">
                <a:solidFill>
                  <a:srgbClr val="074356"/>
                </a:solidFill>
                <a:latin typeface="Roboto" panose="02000000000000000000" pitchFamily="2" charset="0"/>
                <a:ea typeface="Roboto" panose="02000000000000000000" pitchFamily="2" charset="0"/>
              </a:rPr>
              <a:t>Main Benefits:  Cash Trend Analysis, Liquidity</a:t>
            </a:r>
          </a:p>
        </p:txBody>
      </p:sp>
      <p:sp>
        <p:nvSpPr>
          <p:cNvPr id="13" name="Content Placeholder 8">
            <a:extLst>
              <a:ext uri="{FF2B5EF4-FFF2-40B4-BE49-F238E27FC236}">
                <a16:creationId xmlns:a16="http://schemas.microsoft.com/office/drawing/2014/main" id="{8623BC42-F998-4E2C-8A0E-A7AD225C16ED}"/>
              </a:ext>
            </a:extLst>
          </p:cNvPr>
          <p:cNvSpPr>
            <a:spLocks noGrp="1"/>
          </p:cNvSpPr>
          <p:nvPr>
            <p:ph idx="1"/>
          </p:nvPr>
        </p:nvSpPr>
        <p:spPr>
          <a:xfrm>
            <a:off x="384615" y="1338134"/>
            <a:ext cx="11189338" cy="544653"/>
          </a:xfrm>
        </p:spPr>
        <p:txBody>
          <a:bodyPr>
            <a:normAutofit/>
          </a:bodyPr>
          <a:lstStyle/>
          <a:p>
            <a:pPr lvl="0">
              <a:spcAft>
                <a:spcPts val="1200"/>
              </a:spcAft>
              <a:buClr>
                <a:srgbClr val="EB8A2F"/>
              </a:buClr>
            </a:pPr>
            <a:r>
              <a:rPr lang="en-US" sz="2400" b="1" dirty="0">
                <a:solidFill>
                  <a:srgbClr val="000000">
                    <a:lumMod val="75000"/>
                    <a:lumOff val="25000"/>
                  </a:srgbClr>
                </a:solidFill>
              </a:rPr>
              <a:t>This report is my main ‘go-to’ report for cash and liquidity management:  </a:t>
            </a:r>
          </a:p>
        </p:txBody>
      </p:sp>
      <p:pic>
        <p:nvPicPr>
          <p:cNvPr id="15" name="Graphic 14" descr="Factory outline">
            <a:extLst>
              <a:ext uri="{FF2B5EF4-FFF2-40B4-BE49-F238E27FC236}">
                <a16:creationId xmlns:a16="http://schemas.microsoft.com/office/drawing/2014/main" id="{9E33087C-F850-4DEA-8129-A9C48C3E471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076582" y="127717"/>
            <a:ext cx="796208" cy="796208"/>
          </a:xfrm>
          <a:prstGeom prst="rect">
            <a:avLst/>
          </a:prstGeom>
        </p:spPr>
      </p:pic>
    </p:spTree>
    <p:extLst>
      <p:ext uri="{BB962C8B-B14F-4D97-AF65-F5344CB8AC3E}">
        <p14:creationId xmlns:p14="http://schemas.microsoft.com/office/powerpoint/2010/main" val="40863395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40C03-1C49-4387-8821-11540F8DE383}"/>
              </a:ext>
            </a:extLst>
          </p:cNvPr>
          <p:cNvSpPr>
            <a:spLocks noGrp="1"/>
          </p:cNvSpPr>
          <p:nvPr>
            <p:ph type="title"/>
          </p:nvPr>
        </p:nvSpPr>
        <p:spPr>
          <a:xfrm>
            <a:off x="614007" y="509716"/>
            <a:ext cx="10194981" cy="828418"/>
          </a:xfrm>
        </p:spPr>
        <p:txBody>
          <a:bodyPr>
            <a:normAutofit/>
          </a:bodyPr>
          <a:lstStyle/>
          <a:p>
            <a:r>
              <a:rPr lang="en-US" dirty="0"/>
              <a:t>“The Founder Who Does It ‘All’ ”  </a:t>
            </a:r>
          </a:p>
        </p:txBody>
      </p:sp>
      <p:sp>
        <p:nvSpPr>
          <p:cNvPr id="3" name="Content Placeholder 2">
            <a:extLst>
              <a:ext uri="{FF2B5EF4-FFF2-40B4-BE49-F238E27FC236}">
                <a16:creationId xmlns:a16="http://schemas.microsoft.com/office/drawing/2014/main" id="{C1AEF80C-9E2B-42AF-A679-C00B81A04616}"/>
              </a:ext>
            </a:extLst>
          </p:cNvPr>
          <p:cNvSpPr>
            <a:spLocks noGrp="1"/>
          </p:cNvSpPr>
          <p:nvPr>
            <p:ph idx="1"/>
          </p:nvPr>
        </p:nvSpPr>
        <p:spPr>
          <a:xfrm>
            <a:off x="288258" y="1457400"/>
            <a:ext cx="8171041" cy="4785287"/>
          </a:xfrm>
        </p:spPr>
        <p:txBody>
          <a:bodyPr>
            <a:normAutofit fontScale="92500" lnSpcReduction="10000"/>
          </a:bodyPr>
          <a:lstStyle/>
          <a:p>
            <a:pPr lvl="1">
              <a:lnSpc>
                <a:spcPct val="100000"/>
              </a:lnSpc>
              <a:spcAft>
                <a:spcPts val="600"/>
              </a:spcAft>
            </a:pPr>
            <a:r>
              <a:rPr lang="en-US" sz="2000" u="sng" dirty="0"/>
              <a:t>Background:  </a:t>
            </a:r>
          </a:p>
          <a:p>
            <a:pPr lvl="2">
              <a:lnSpc>
                <a:spcPct val="100000"/>
              </a:lnSpc>
              <a:spcAft>
                <a:spcPts val="600"/>
              </a:spcAft>
            </a:pPr>
            <a:r>
              <a:rPr lang="en-US" sz="1800" dirty="0"/>
              <a:t>Founder-Owned GovCon A&amp;D Manufacturing Firm</a:t>
            </a:r>
          </a:p>
          <a:p>
            <a:pPr lvl="2">
              <a:lnSpc>
                <a:spcPct val="100000"/>
              </a:lnSpc>
              <a:spcAft>
                <a:spcPts val="600"/>
              </a:spcAft>
            </a:pPr>
            <a:r>
              <a:rPr lang="en-US" sz="1800" dirty="0"/>
              <a:t>~ $80M of Annual Revenue</a:t>
            </a:r>
          </a:p>
          <a:p>
            <a:pPr lvl="2">
              <a:lnSpc>
                <a:spcPct val="100000"/>
              </a:lnSpc>
              <a:spcAft>
                <a:spcPts val="600"/>
              </a:spcAft>
            </a:pPr>
            <a:r>
              <a:rPr lang="en-US" sz="1800" dirty="0"/>
              <a:t>Founder = CEO = COO = CFO = CTO = CGO</a:t>
            </a:r>
          </a:p>
          <a:p>
            <a:pPr lvl="1">
              <a:lnSpc>
                <a:spcPct val="100000"/>
              </a:lnSpc>
              <a:spcAft>
                <a:spcPts val="600"/>
              </a:spcAft>
            </a:pPr>
            <a:r>
              <a:rPr lang="en-US" sz="2000" u="sng" dirty="0"/>
              <a:t>Issue(s):</a:t>
            </a:r>
          </a:p>
          <a:p>
            <a:pPr lvl="2">
              <a:lnSpc>
                <a:spcPct val="100000"/>
              </a:lnSpc>
              <a:spcAft>
                <a:spcPts val="600"/>
              </a:spcAft>
            </a:pPr>
            <a:r>
              <a:rPr lang="en-US" sz="1800" dirty="0"/>
              <a:t>Founder:  “I thought my EBITDA would be $2M, it came out to be $8M”</a:t>
            </a:r>
          </a:p>
          <a:p>
            <a:pPr lvl="2">
              <a:lnSpc>
                <a:spcPct val="100000"/>
              </a:lnSpc>
              <a:spcAft>
                <a:spcPts val="600"/>
              </a:spcAft>
            </a:pPr>
            <a:r>
              <a:rPr lang="en-US" sz="1800" dirty="0"/>
              <a:t>Over-ran USG contract by $800k.  Customer threatened ‘T for D’</a:t>
            </a:r>
          </a:p>
          <a:p>
            <a:pPr lvl="2">
              <a:lnSpc>
                <a:spcPct val="100000"/>
              </a:lnSpc>
              <a:spcAft>
                <a:spcPts val="600"/>
              </a:spcAft>
            </a:pPr>
            <a:r>
              <a:rPr lang="en-US" sz="1800" dirty="0"/>
              <a:t>Wrote-off the $800k; customer brand damaged</a:t>
            </a:r>
          </a:p>
          <a:p>
            <a:pPr lvl="1">
              <a:lnSpc>
                <a:spcPct val="100000"/>
              </a:lnSpc>
              <a:spcAft>
                <a:spcPts val="600"/>
              </a:spcAft>
            </a:pPr>
            <a:r>
              <a:rPr lang="en-US" sz="2000" u="sng" dirty="0"/>
              <a:t>Solution(s) &amp; Outcome:</a:t>
            </a:r>
          </a:p>
          <a:p>
            <a:pPr lvl="2">
              <a:lnSpc>
                <a:spcPct val="100000"/>
              </a:lnSpc>
              <a:spcAft>
                <a:spcPts val="600"/>
              </a:spcAft>
            </a:pPr>
            <a:r>
              <a:rPr lang="en-US" sz="1800" dirty="0"/>
              <a:t>Hired a CFO/Director of Finance (Way to go Alliance!)</a:t>
            </a:r>
          </a:p>
          <a:p>
            <a:pPr lvl="2">
              <a:lnSpc>
                <a:spcPct val="100000"/>
              </a:lnSpc>
              <a:spcAft>
                <a:spcPts val="600"/>
              </a:spcAft>
            </a:pPr>
            <a:r>
              <a:rPr lang="en-US" sz="1800" dirty="0"/>
              <a:t>Built a program finance team</a:t>
            </a:r>
          </a:p>
          <a:p>
            <a:pPr lvl="2">
              <a:lnSpc>
                <a:spcPct val="100000"/>
              </a:lnSpc>
              <a:spcAft>
                <a:spcPts val="600"/>
              </a:spcAft>
            </a:pPr>
            <a:r>
              <a:rPr lang="en-US" sz="1800" dirty="0"/>
              <a:t>Put in place an AOP, Forecast, and MBR’s with more financial oversight</a:t>
            </a:r>
          </a:p>
          <a:p>
            <a:pPr lvl="2">
              <a:lnSpc>
                <a:spcPct val="100000"/>
              </a:lnSpc>
              <a:spcAft>
                <a:spcPts val="600"/>
              </a:spcAft>
            </a:pPr>
            <a:r>
              <a:rPr lang="en-US" sz="1800" dirty="0"/>
              <a:t>Business improving metrics/performance; aligned the ELT on financial performance methods</a:t>
            </a:r>
          </a:p>
        </p:txBody>
      </p:sp>
      <p:sp>
        <p:nvSpPr>
          <p:cNvPr id="4" name="Slide Number Placeholder 3">
            <a:extLst>
              <a:ext uri="{FF2B5EF4-FFF2-40B4-BE49-F238E27FC236}">
                <a16:creationId xmlns:a16="http://schemas.microsoft.com/office/drawing/2014/main" id="{3AE804F9-2731-C046-BDE5-5DC7A0FA73C7}"/>
              </a:ext>
            </a:extLst>
          </p:cNvPr>
          <p:cNvSpPr>
            <a:spLocks noGrp="1"/>
          </p:cNvSpPr>
          <p:nvPr>
            <p:ph type="sldNum" sz="quarter" idx="12"/>
          </p:nvPr>
        </p:nvSpPr>
        <p:spPr/>
        <p:txBody>
          <a:bodyPr/>
          <a:lstStyle/>
          <a:p>
            <a:fld id="{B66A45A0-4AD1-4694-A07F-B3BA13B983E2}" type="slidenum">
              <a:rPr lang="en-US" smtClean="0"/>
              <a:t>57</a:t>
            </a:fld>
            <a:endParaRPr lang="en-US" dirty="0"/>
          </a:p>
        </p:txBody>
      </p:sp>
      <p:pic>
        <p:nvPicPr>
          <p:cNvPr id="12" name="Picture 11">
            <a:extLst>
              <a:ext uri="{FF2B5EF4-FFF2-40B4-BE49-F238E27FC236}">
                <a16:creationId xmlns:a16="http://schemas.microsoft.com/office/drawing/2014/main" id="{C5CAB127-9D98-4B85-A47C-248A16CE787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439630" y="593124"/>
            <a:ext cx="1772675" cy="2094979"/>
          </a:xfrm>
          <a:prstGeom prst="rect">
            <a:avLst/>
          </a:prstGeom>
        </p:spPr>
      </p:pic>
      <p:sp>
        <p:nvSpPr>
          <p:cNvPr id="9" name="Content Placeholder 8">
            <a:extLst>
              <a:ext uri="{FF2B5EF4-FFF2-40B4-BE49-F238E27FC236}">
                <a16:creationId xmlns:a16="http://schemas.microsoft.com/office/drawing/2014/main" id="{F83F4F47-F086-4C57-8DA4-5455F4011222}"/>
              </a:ext>
            </a:extLst>
          </p:cNvPr>
          <p:cNvSpPr txBox="1">
            <a:spLocks/>
          </p:cNvSpPr>
          <p:nvPr/>
        </p:nvSpPr>
        <p:spPr>
          <a:xfrm>
            <a:off x="8968479" y="3306441"/>
            <a:ext cx="3150496" cy="2538734"/>
          </a:xfrm>
          <a:prstGeom prst="rect">
            <a:avLst/>
          </a:prstGeom>
        </p:spPr>
        <p:txBody>
          <a:bodyPr vert="horz" lIns="0" tIns="45720" rIns="0" bIns="45720" rtlCol="0">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600" kern="1200">
                <a:solidFill>
                  <a:schemeClr val="tx1">
                    <a:lumMod val="75000"/>
                    <a:lumOff val="25000"/>
                  </a:schemeClr>
                </a:solidFill>
                <a:latin typeface="Roboto" panose="02000000000000000000" pitchFamily="2" charset="0"/>
                <a:ea typeface="Roboto" panose="02000000000000000000" pitchFamily="2" charset="0"/>
                <a:cs typeface="+mn-cs"/>
              </a:defRPr>
            </a:lvl1pPr>
            <a:lvl2pPr marL="48691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600" kern="1200">
                <a:solidFill>
                  <a:schemeClr val="tx1">
                    <a:lumMod val="75000"/>
                    <a:lumOff val="25000"/>
                  </a:schemeClr>
                </a:solidFill>
                <a:latin typeface="Roboto" panose="02000000000000000000" pitchFamily="2" charset="0"/>
                <a:ea typeface="Roboto" panose="02000000000000000000" pitchFamily="2" charset="0"/>
                <a:cs typeface="+mn-cs"/>
              </a:defRPr>
            </a:lvl2pPr>
            <a:lvl3pPr marL="66979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400" kern="1200">
                <a:solidFill>
                  <a:schemeClr val="tx1">
                    <a:lumMod val="75000"/>
                    <a:lumOff val="25000"/>
                  </a:schemeClr>
                </a:solidFill>
                <a:latin typeface="Roboto" panose="02000000000000000000" pitchFamily="2" charset="0"/>
                <a:ea typeface="Roboto" panose="02000000000000000000" pitchFamily="2" charset="0"/>
                <a:cs typeface="+mn-cs"/>
              </a:defRPr>
            </a:lvl3pPr>
            <a:lvl4pPr marL="91440" marR="0" indent="0" algn="l" defTabSz="914400" rtl="0" eaLnBrk="1" fontAlgn="auto" latinLnBrk="0" hangingPunct="1">
              <a:lnSpc>
                <a:spcPct val="90000"/>
              </a:lnSpc>
              <a:spcBef>
                <a:spcPts val="1200"/>
              </a:spcBef>
              <a:spcAft>
                <a:spcPts val="200"/>
              </a:spcAft>
              <a:buClr>
                <a:srgbClr val="EB8B30"/>
              </a:buClr>
              <a:buSzPct val="100000"/>
              <a:buFont typeface="Arial" panose="020B0604020202020204" pitchFamily="34" charset="0"/>
              <a:buNone/>
              <a:tabLst/>
              <a:defRPr sz="2000" b="1" i="0" kern="1200">
                <a:solidFill>
                  <a:srgbClr val="074356"/>
                </a:solidFill>
                <a:latin typeface="Roboto" panose="02000000000000000000" pitchFamily="2" charset="0"/>
                <a:ea typeface="Roboto" panose="02000000000000000000" pitchFamily="2" charset="0"/>
                <a:cs typeface="+mn-cs"/>
              </a:defRPr>
            </a:lvl4pPr>
            <a:lvl5pPr marL="91440" marR="0" indent="0" algn="l" defTabSz="914400" rtl="0" eaLnBrk="1" fontAlgn="auto" latinLnBrk="0" hangingPunct="1">
              <a:lnSpc>
                <a:spcPct val="90000"/>
              </a:lnSpc>
              <a:spcBef>
                <a:spcPts val="300"/>
              </a:spcBef>
              <a:spcAft>
                <a:spcPts val="400"/>
              </a:spcAft>
              <a:buClr>
                <a:srgbClr val="EB8B30"/>
              </a:buClr>
              <a:buSzPct val="100000"/>
              <a:buFont typeface="Arial" panose="020B0604020202020204" pitchFamily="34" charset="0"/>
              <a:buNone/>
              <a:tabLst/>
              <a:defRPr sz="1400" b="1" i="0" kern="1200">
                <a:solidFill>
                  <a:srgbClr val="F7931D"/>
                </a:solidFill>
                <a:latin typeface="Antonio" panose="02000503000000000000" pitchFamily="2" charset="77"/>
                <a:ea typeface="Roboto" panose="02000000000000000000" pitchFamily="2" charset="0"/>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spcBef>
                <a:spcPts val="0"/>
              </a:spcBef>
              <a:spcAft>
                <a:spcPts val="600"/>
              </a:spcAft>
              <a:buClr>
                <a:srgbClr val="EB8A2F"/>
              </a:buClr>
              <a:buFont typeface="Calibri" panose="020F0502020204030204" pitchFamily="34" charset="0"/>
              <a:buNone/>
            </a:pPr>
            <a:r>
              <a:rPr lang="en-US" sz="1400" b="1" dirty="0">
                <a:solidFill>
                  <a:srgbClr val="EB8B30"/>
                </a:solidFill>
              </a:rPr>
              <a:t>One of the best attributes of a great CFO is the ability to survey the entire business landscape:    </a:t>
            </a:r>
          </a:p>
          <a:p>
            <a:pPr marL="0" indent="0">
              <a:spcBef>
                <a:spcPts val="0"/>
              </a:spcBef>
              <a:spcAft>
                <a:spcPts val="600"/>
              </a:spcAft>
              <a:buClr>
                <a:srgbClr val="EB8A2F"/>
              </a:buClr>
              <a:buFont typeface="Calibri" panose="020F0502020204030204" pitchFamily="34" charset="0"/>
              <a:buNone/>
            </a:pPr>
            <a:endParaRPr lang="en-US" sz="1400" b="1" dirty="0">
              <a:solidFill>
                <a:srgbClr val="EB8B30"/>
              </a:solidFill>
            </a:endParaRPr>
          </a:p>
          <a:p>
            <a:pPr marL="0" indent="0">
              <a:spcBef>
                <a:spcPts val="0"/>
              </a:spcBef>
              <a:spcAft>
                <a:spcPts val="600"/>
              </a:spcAft>
              <a:buClr>
                <a:srgbClr val="EB8A2F"/>
              </a:buClr>
              <a:buFont typeface="Calibri" panose="020F0502020204030204" pitchFamily="34" charset="0"/>
              <a:buNone/>
            </a:pPr>
            <a:r>
              <a:rPr lang="en-US" sz="1400" b="1" dirty="0">
                <a:solidFill>
                  <a:srgbClr val="EB8B30"/>
                </a:solidFill>
              </a:rPr>
              <a:t>‘You can’t enjoy the view of the entire beach by sticking your nose in the sand.  It is much better to pick your head up and see the entire coastline’</a:t>
            </a:r>
          </a:p>
          <a:p>
            <a:pPr marL="0" indent="0">
              <a:spcBef>
                <a:spcPts val="0"/>
              </a:spcBef>
              <a:spcAft>
                <a:spcPts val="600"/>
              </a:spcAft>
              <a:buClr>
                <a:srgbClr val="EB8A2F"/>
              </a:buClr>
              <a:buFont typeface="Calibri" panose="020F0502020204030204" pitchFamily="34" charset="0"/>
              <a:buNone/>
            </a:pPr>
            <a:endParaRPr lang="en-US" sz="1200" b="1" dirty="0">
              <a:solidFill>
                <a:srgbClr val="EB8B30"/>
              </a:solidFill>
            </a:endParaRPr>
          </a:p>
        </p:txBody>
      </p:sp>
      <p:pic>
        <p:nvPicPr>
          <p:cNvPr id="10" name="Graphic 9" descr="Lightbulb with solid fill">
            <a:extLst>
              <a:ext uri="{FF2B5EF4-FFF2-40B4-BE49-F238E27FC236}">
                <a16:creationId xmlns:a16="http://schemas.microsoft.com/office/drawing/2014/main" id="{85828A7E-538C-4E1A-B302-2606234F71D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58617" y="3306441"/>
            <a:ext cx="409862" cy="409862"/>
          </a:xfrm>
          <a:prstGeom prst="rect">
            <a:avLst/>
          </a:prstGeom>
        </p:spPr>
      </p:pic>
      <p:pic>
        <p:nvPicPr>
          <p:cNvPr id="8" name="Graphic 7" descr="Factory outline">
            <a:extLst>
              <a:ext uri="{FF2B5EF4-FFF2-40B4-BE49-F238E27FC236}">
                <a16:creationId xmlns:a16="http://schemas.microsoft.com/office/drawing/2014/main" id="{B158D50E-C96F-49E0-B5E4-52A77FBFD04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076582" y="127717"/>
            <a:ext cx="796208" cy="796208"/>
          </a:xfrm>
          <a:prstGeom prst="rect">
            <a:avLst/>
          </a:prstGeom>
        </p:spPr>
      </p:pic>
    </p:spTree>
    <p:extLst>
      <p:ext uri="{BB962C8B-B14F-4D97-AF65-F5344CB8AC3E}">
        <p14:creationId xmlns:p14="http://schemas.microsoft.com/office/powerpoint/2010/main" val="21090104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40C03-1C49-4387-8821-11540F8DE383}"/>
              </a:ext>
            </a:extLst>
          </p:cNvPr>
          <p:cNvSpPr>
            <a:spLocks noGrp="1"/>
          </p:cNvSpPr>
          <p:nvPr>
            <p:ph type="title"/>
          </p:nvPr>
        </p:nvSpPr>
        <p:spPr>
          <a:xfrm>
            <a:off x="63125" y="509716"/>
            <a:ext cx="10194981" cy="828418"/>
          </a:xfrm>
        </p:spPr>
        <p:txBody>
          <a:bodyPr>
            <a:normAutofit/>
          </a:bodyPr>
          <a:lstStyle/>
          <a:p>
            <a:r>
              <a:rPr lang="en-US" dirty="0"/>
              <a:t>“I’m Taking My Ball and Going Home”  </a:t>
            </a:r>
          </a:p>
        </p:txBody>
      </p:sp>
      <p:sp>
        <p:nvSpPr>
          <p:cNvPr id="3" name="Content Placeholder 2">
            <a:extLst>
              <a:ext uri="{FF2B5EF4-FFF2-40B4-BE49-F238E27FC236}">
                <a16:creationId xmlns:a16="http://schemas.microsoft.com/office/drawing/2014/main" id="{C1AEF80C-9E2B-42AF-A679-C00B81A04616}"/>
              </a:ext>
            </a:extLst>
          </p:cNvPr>
          <p:cNvSpPr>
            <a:spLocks noGrp="1"/>
          </p:cNvSpPr>
          <p:nvPr>
            <p:ph idx="1"/>
          </p:nvPr>
        </p:nvSpPr>
        <p:spPr>
          <a:xfrm>
            <a:off x="288258" y="1457400"/>
            <a:ext cx="8171041" cy="4785287"/>
          </a:xfrm>
        </p:spPr>
        <p:txBody>
          <a:bodyPr>
            <a:normAutofit fontScale="92500" lnSpcReduction="10000"/>
          </a:bodyPr>
          <a:lstStyle/>
          <a:p>
            <a:pPr lvl="1">
              <a:lnSpc>
                <a:spcPct val="100000"/>
              </a:lnSpc>
              <a:spcAft>
                <a:spcPts val="600"/>
              </a:spcAft>
            </a:pPr>
            <a:r>
              <a:rPr lang="en-US" sz="2000" u="sng" dirty="0"/>
              <a:t>Background:  </a:t>
            </a:r>
          </a:p>
          <a:p>
            <a:pPr lvl="2">
              <a:lnSpc>
                <a:spcPct val="100000"/>
              </a:lnSpc>
              <a:spcAft>
                <a:spcPts val="600"/>
              </a:spcAft>
            </a:pPr>
            <a:r>
              <a:rPr lang="en-US" sz="1800" dirty="0"/>
              <a:t>Multi-Billion Dollar Publicly Held Company</a:t>
            </a:r>
          </a:p>
          <a:p>
            <a:pPr lvl="2">
              <a:lnSpc>
                <a:spcPct val="100000"/>
              </a:lnSpc>
              <a:spcAft>
                <a:spcPts val="600"/>
              </a:spcAft>
            </a:pPr>
            <a:r>
              <a:rPr lang="en-US" sz="1800" dirty="0"/>
              <a:t>Conversation with a BU CFO who ran $1B+ Division</a:t>
            </a:r>
          </a:p>
          <a:p>
            <a:pPr lvl="2">
              <a:lnSpc>
                <a:spcPct val="100000"/>
              </a:lnSpc>
              <a:spcAft>
                <a:spcPts val="600"/>
              </a:spcAft>
            </a:pPr>
            <a:r>
              <a:rPr lang="en-US" sz="1800" dirty="0"/>
              <a:t>We were discussing how to set the right level of growth targets for a business</a:t>
            </a:r>
          </a:p>
          <a:p>
            <a:pPr lvl="1">
              <a:lnSpc>
                <a:spcPct val="100000"/>
              </a:lnSpc>
              <a:spcAft>
                <a:spcPts val="600"/>
              </a:spcAft>
            </a:pPr>
            <a:r>
              <a:rPr lang="en-US" sz="2000" u="sng" dirty="0"/>
              <a:t>BU CFO Perspective and My Boss’s Boss at the time:</a:t>
            </a:r>
          </a:p>
          <a:p>
            <a:pPr lvl="2">
              <a:lnSpc>
                <a:spcPct val="100000"/>
              </a:lnSpc>
              <a:spcAft>
                <a:spcPts val="600"/>
              </a:spcAft>
            </a:pPr>
            <a:r>
              <a:rPr lang="en-US" sz="1800" u="sng" dirty="0"/>
              <a:t>His Quote on Plan Setting:  </a:t>
            </a:r>
          </a:p>
          <a:p>
            <a:pPr lvl="2">
              <a:lnSpc>
                <a:spcPct val="100000"/>
              </a:lnSpc>
              <a:spcAft>
                <a:spcPts val="600"/>
              </a:spcAft>
            </a:pPr>
            <a:r>
              <a:rPr lang="en-US" sz="1800" dirty="0"/>
              <a:t>“I’m 5’7”.  If you tell me I’ll get $100 if I can dunk a basketball on a 10’ hoop I’m going to take my ball and go home.  But if you give me a tennis ball and a 9’ hoop I may not make it, but I’ll train REALLY hard to give it my best shot”.</a:t>
            </a:r>
          </a:p>
          <a:p>
            <a:pPr lvl="1">
              <a:lnSpc>
                <a:spcPct val="100000"/>
              </a:lnSpc>
              <a:spcAft>
                <a:spcPts val="600"/>
              </a:spcAft>
            </a:pPr>
            <a:r>
              <a:rPr lang="en-US" sz="2000" u="sng" dirty="0"/>
              <a:t>Outcome:</a:t>
            </a:r>
          </a:p>
          <a:p>
            <a:pPr lvl="2">
              <a:lnSpc>
                <a:spcPct val="100000"/>
              </a:lnSpc>
              <a:spcAft>
                <a:spcPts val="600"/>
              </a:spcAft>
            </a:pPr>
            <a:r>
              <a:rPr lang="en-US" sz="1800" dirty="0"/>
              <a:t>A fine idea and concept if properly put into practice</a:t>
            </a:r>
          </a:p>
          <a:p>
            <a:pPr lvl="2">
              <a:lnSpc>
                <a:spcPct val="100000"/>
              </a:lnSpc>
              <a:spcAft>
                <a:spcPts val="600"/>
              </a:spcAft>
            </a:pPr>
            <a:r>
              <a:rPr lang="en-US" sz="1800" dirty="0"/>
              <a:t>2 weeks later I received my annual target.  100% YOY growth on an 85% cost type business with only one major backlog contract</a:t>
            </a:r>
          </a:p>
          <a:p>
            <a:pPr lvl="2">
              <a:lnSpc>
                <a:spcPct val="100000"/>
              </a:lnSpc>
              <a:spcAft>
                <a:spcPts val="600"/>
              </a:spcAft>
            </a:pPr>
            <a:r>
              <a:rPr lang="en-US" sz="1800" dirty="0"/>
              <a:t>To say that the leadership team was distraught is an understatement</a:t>
            </a:r>
          </a:p>
        </p:txBody>
      </p:sp>
      <p:sp>
        <p:nvSpPr>
          <p:cNvPr id="4" name="Slide Number Placeholder 3">
            <a:extLst>
              <a:ext uri="{FF2B5EF4-FFF2-40B4-BE49-F238E27FC236}">
                <a16:creationId xmlns:a16="http://schemas.microsoft.com/office/drawing/2014/main" id="{3AE804F9-2731-C046-BDE5-5DC7A0FA73C7}"/>
              </a:ext>
            </a:extLst>
          </p:cNvPr>
          <p:cNvSpPr>
            <a:spLocks noGrp="1"/>
          </p:cNvSpPr>
          <p:nvPr>
            <p:ph type="sldNum" sz="quarter" idx="12"/>
          </p:nvPr>
        </p:nvSpPr>
        <p:spPr/>
        <p:txBody>
          <a:bodyPr/>
          <a:lstStyle/>
          <a:p>
            <a:fld id="{B66A45A0-4AD1-4694-A07F-B3BA13B983E2}" type="slidenum">
              <a:rPr lang="en-US" smtClean="0"/>
              <a:t>58</a:t>
            </a:fld>
            <a:endParaRPr lang="en-US" dirty="0"/>
          </a:p>
        </p:txBody>
      </p:sp>
      <p:pic>
        <p:nvPicPr>
          <p:cNvPr id="12" name="Picture 11">
            <a:extLst>
              <a:ext uri="{FF2B5EF4-FFF2-40B4-BE49-F238E27FC236}">
                <a16:creationId xmlns:a16="http://schemas.microsoft.com/office/drawing/2014/main" id="{C5CAB127-9D98-4B85-A47C-248A16CE787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439630" y="593124"/>
            <a:ext cx="1772675" cy="2094979"/>
          </a:xfrm>
          <a:prstGeom prst="rect">
            <a:avLst/>
          </a:prstGeom>
        </p:spPr>
      </p:pic>
      <p:sp>
        <p:nvSpPr>
          <p:cNvPr id="9" name="Content Placeholder 8">
            <a:extLst>
              <a:ext uri="{FF2B5EF4-FFF2-40B4-BE49-F238E27FC236}">
                <a16:creationId xmlns:a16="http://schemas.microsoft.com/office/drawing/2014/main" id="{F83F4F47-F086-4C57-8DA4-5455F4011222}"/>
              </a:ext>
            </a:extLst>
          </p:cNvPr>
          <p:cNvSpPr txBox="1">
            <a:spLocks/>
          </p:cNvSpPr>
          <p:nvPr/>
        </p:nvSpPr>
        <p:spPr>
          <a:xfrm>
            <a:off x="8968479" y="3306441"/>
            <a:ext cx="3150496" cy="2538734"/>
          </a:xfrm>
          <a:prstGeom prst="rect">
            <a:avLst/>
          </a:prstGeom>
        </p:spPr>
        <p:txBody>
          <a:bodyPr vert="horz" lIns="0" tIns="45720" rIns="0" bIns="45720" rtlCol="0">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600" kern="1200">
                <a:solidFill>
                  <a:schemeClr val="tx1">
                    <a:lumMod val="75000"/>
                    <a:lumOff val="25000"/>
                  </a:schemeClr>
                </a:solidFill>
                <a:latin typeface="Roboto" panose="02000000000000000000" pitchFamily="2" charset="0"/>
                <a:ea typeface="Roboto" panose="02000000000000000000" pitchFamily="2" charset="0"/>
                <a:cs typeface="+mn-cs"/>
              </a:defRPr>
            </a:lvl1pPr>
            <a:lvl2pPr marL="48691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600" kern="1200">
                <a:solidFill>
                  <a:schemeClr val="tx1">
                    <a:lumMod val="75000"/>
                    <a:lumOff val="25000"/>
                  </a:schemeClr>
                </a:solidFill>
                <a:latin typeface="Roboto" panose="02000000000000000000" pitchFamily="2" charset="0"/>
                <a:ea typeface="Roboto" panose="02000000000000000000" pitchFamily="2" charset="0"/>
                <a:cs typeface="+mn-cs"/>
              </a:defRPr>
            </a:lvl2pPr>
            <a:lvl3pPr marL="66979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400" kern="1200">
                <a:solidFill>
                  <a:schemeClr val="tx1">
                    <a:lumMod val="75000"/>
                    <a:lumOff val="25000"/>
                  </a:schemeClr>
                </a:solidFill>
                <a:latin typeface="Roboto" panose="02000000000000000000" pitchFamily="2" charset="0"/>
                <a:ea typeface="Roboto" panose="02000000000000000000" pitchFamily="2" charset="0"/>
                <a:cs typeface="+mn-cs"/>
              </a:defRPr>
            </a:lvl3pPr>
            <a:lvl4pPr marL="91440" marR="0" indent="0" algn="l" defTabSz="914400" rtl="0" eaLnBrk="1" fontAlgn="auto" latinLnBrk="0" hangingPunct="1">
              <a:lnSpc>
                <a:spcPct val="90000"/>
              </a:lnSpc>
              <a:spcBef>
                <a:spcPts val="1200"/>
              </a:spcBef>
              <a:spcAft>
                <a:spcPts val="200"/>
              </a:spcAft>
              <a:buClr>
                <a:srgbClr val="EB8B30"/>
              </a:buClr>
              <a:buSzPct val="100000"/>
              <a:buFont typeface="Arial" panose="020B0604020202020204" pitchFamily="34" charset="0"/>
              <a:buNone/>
              <a:tabLst/>
              <a:defRPr sz="2000" b="1" i="0" kern="1200">
                <a:solidFill>
                  <a:srgbClr val="074356"/>
                </a:solidFill>
                <a:latin typeface="Roboto" panose="02000000000000000000" pitchFamily="2" charset="0"/>
                <a:ea typeface="Roboto" panose="02000000000000000000" pitchFamily="2" charset="0"/>
                <a:cs typeface="+mn-cs"/>
              </a:defRPr>
            </a:lvl4pPr>
            <a:lvl5pPr marL="91440" marR="0" indent="0" algn="l" defTabSz="914400" rtl="0" eaLnBrk="1" fontAlgn="auto" latinLnBrk="0" hangingPunct="1">
              <a:lnSpc>
                <a:spcPct val="90000"/>
              </a:lnSpc>
              <a:spcBef>
                <a:spcPts val="300"/>
              </a:spcBef>
              <a:spcAft>
                <a:spcPts val="400"/>
              </a:spcAft>
              <a:buClr>
                <a:srgbClr val="EB8B30"/>
              </a:buClr>
              <a:buSzPct val="100000"/>
              <a:buFont typeface="Arial" panose="020B0604020202020204" pitchFamily="34" charset="0"/>
              <a:buNone/>
              <a:tabLst/>
              <a:defRPr sz="1400" b="1" i="0" kern="1200">
                <a:solidFill>
                  <a:srgbClr val="F7931D"/>
                </a:solidFill>
                <a:latin typeface="Antonio" panose="02000503000000000000" pitchFamily="2" charset="77"/>
                <a:ea typeface="Roboto" panose="02000000000000000000" pitchFamily="2" charset="0"/>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spcBef>
                <a:spcPts val="0"/>
              </a:spcBef>
              <a:spcAft>
                <a:spcPts val="600"/>
              </a:spcAft>
              <a:buClr>
                <a:srgbClr val="EB8A2F"/>
              </a:buClr>
              <a:buFont typeface="Calibri" panose="020F0502020204030204" pitchFamily="34" charset="0"/>
              <a:buNone/>
            </a:pPr>
            <a:r>
              <a:rPr lang="en-US" sz="1400" b="1" dirty="0">
                <a:solidFill>
                  <a:srgbClr val="EB8B30"/>
                </a:solidFill>
              </a:rPr>
              <a:t>Setting the right annual growth target is challenging but very important.  Set too low and people may not work as hard as they could to achieve it.  Set the target too high and people will give up early in the year when they don’t think they can make it.  This is magnified by how the company aligns incentive compensation to growth.</a:t>
            </a:r>
          </a:p>
          <a:p>
            <a:pPr marL="0" indent="0">
              <a:spcBef>
                <a:spcPts val="0"/>
              </a:spcBef>
              <a:spcAft>
                <a:spcPts val="600"/>
              </a:spcAft>
              <a:buClr>
                <a:srgbClr val="EB8A2F"/>
              </a:buClr>
              <a:buFont typeface="Calibri" panose="020F0502020204030204" pitchFamily="34" charset="0"/>
              <a:buNone/>
            </a:pPr>
            <a:endParaRPr lang="en-US" sz="1400" b="1" dirty="0">
              <a:solidFill>
                <a:srgbClr val="EB8B30"/>
              </a:solidFill>
            </a:endParaRPr>
          </a:p>
          <a:p>
            <a:pPr marL="0" indent="0">
              <a:spcBef>
                <a:spcPts val="0"/>
              </a:spcBef>
              <a:spcAft>
                <a:spcPts val="600"/>
              </a:spcAft>
              <a:buClr>
                <a:srgbClr val="EB8A2F"/>
              </a:buClr>
              <a:buFont typeface="Calibri" panose="020F0502020204030204" pitchFamily="34" charset="0"/>
              <a:buNone/>
            </a:pPr>
            <a:r>
              <a:rPr lang="en-US" sz="1400" b="1" dirty="0">
                <a:solidFill>
                  <a:srgbClr val="EB8B30"/>
                </a:solidFill>
              </a:rPr>
              <a:t>Be fair, balanced, and reasonable.  Stretching is OK, but don’t risk injury.</a:t>
            </a:r>
          </a:p>
          <a:p>
            <a:pPr marL="0" indent="0">
              <a:spcBef>
                <a:spcPts val="0"/>
              </a:spcBef>
              <a:spcAft>
                <a:spcPts val="600"/>
              </a:spcAft>
              <a:buClr>
                <a:srgbClr val="EB8A2F"/>
              </a:buClr>
              <a:buFont typeface="Calibri" panose="020F0502020204030204" pitchFamily="34" charset="0"/>
              <a:buNone/>
            </a:pPr>
            <a:endParaRPr lang="en-US" sz="1400" b="1" dirty="0">
              <a:solidFill>
                <a:srgbClr val="EB8B30"/>
              </a:solidFill>
            </a:endParaRPr>
          </a:p>
          <a:p>
            <a:pPr marL="0" indent="0">
              <a:spcBef>
                <a:spcPts val="0"/>
              </a:spcBef>
              <a:spcAft>
                <a:spcPts val="600"/>
              </a:spcAft>
              <a:buClr>
                <a:srgbClr val="EB8A2F"/>
              </a:buClr>
              <a:buFont typeface="Calibri" panose="020F0502020204030204" pitchFamily="34" charset="0"/>
              <a:buNone/>
            </a:pPr>
            <a:endParaRPr lang="en-US" sz="1200" b="1" dirty="0">
              <a:solidFill>
                <a:srgbClr val="EB8B30"/>
              </a:solidFill>
            </a:endParaRPr>
          </a:p>
        </p:txBody>
      </p:sp>
      <p:pic>
        <p:nvPicPr>
          <p:cNvPr id="10" name="Graphic 9" descr="Lightbulb with solid fill">
            <a:extLst>
              <a:ext uri="{FF2B5EF4-FFF2-40B4-BE49-F238E27FC236}">
                <a16:creationId xmlns:a16="http://schemas.microsoft.com/office/drawing/2014/main" id="{85828A7E-538C-4E1A-B302-2606234F71D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58617" y="3306441"/>
            <a:ext cx="409862" cy="409862"/>
          </a:xfrm>
          <a:prstGeom prst="rect">
            <a:avLst/>
          </a:prstGeom>
        </p:spPr>
      </p:pic>
      <p:pic>
        <p:nvPicPr>
          <p:cNvPr id="11" name="Graphic 10" descr="Factory outline">
            <a:extLst>
              <a:ext uri="{FF2B5EF4-FFF2-40B4-BE49-F238E27FC236}">
                <a16:creationId xmlns:a16="http://schemas.microsoft.com/office/drawing/2014/main" id="{E043E18F-7273-4B23-8D39-4816149CD1C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076582" y="127717"/>
            <a:ext cx="796208" cy="796208"/>
          </a:xfrm>
          <a:prstGeom prst="rect">
            <a:avLst/>
          </a:prstGeom>
        </p:spPr>
      </p:pic>
    </p:spTree>
    <p:extLst>
      <p:ext uri="{BB962C8B-B14F-4D97-AF65-F5344CB8AC3E}">
        <p14:creationId xmlns:p14="http://schemas.microsoft.com/office/powerpoint/2010/main" val="24292500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40C03-1C49-4387-8821-11540F8DE383}"/>
              </a:ext>
            </a:extLst>
          </p:cNvPr>
          <p:cNvSpPr>
            <a:spLocks noGrp="1"/>
          </p:cNvSpPr>
          <p:nvPr>
            <p:ph type="title"/>
          </p:nvPr>
        </p:nvSpPr>
        <p:spPr>
          <a:xfrm>
            <a:off x="526367" y="515102"/>
            <a:ext cx="10194981" cy="828418"/>
          </a:xfrm>
        </p:spPr>
        <p:txBody>
          <a:bodyPr>
            <a:normAutofit/>
          </a:bodyPr>
          <a:lstStyle/>
          <a:p>
            <a:r>
              <a:rPr lang="en-US" dirty="0"/>
              <a:t>“The M&amp;A Power Play”  </a:t>
            </a:r>
          </a:p>
        </p:txBody>
      </p:sp>
      <p:sp>
        <p:nvSpPr>
          <p:cNvPr id="3" name="Content Placeholder 2">
            <a:extLst>
              <a:ext uri="{FF2B5EF4-FFF2-40B4-BE49-F238E27FC236}">
                <a16:creationId xmlns:a16="http://schemas.microsoft.com/office/drawing/2014/main" id="{C1AEF80C-9E2B-42AF-A679-C00B81A04616}"/>
              </a:ext>
            </a:extLst>
          </p:cNvPr>
          <p:cNvSpPr>
            <a:spLocks noGrp="1"/>
          </p:cNvSpPr>
          <p:nvPr>
            <p:ph idx="1"/>
          </p:nvPr>
        </p:nvSpPr>
        <p:spPr>
          <a:xfrm>
            <a:off x="288258" y="1457400"/>
            <a:ext cx="8171041" cy="5035475"/>
          </a:xfrm>
        </p:spPr>
        <p:txBody>
          <a:bodyPr>
            <a:normAutofit lnSpcReduction="10000"/>
          </a:bodyPr>
          <a:lstStyle/>
          <a:p>
            <a:pPr lvl="1">
              <a:lnSpc>
                <a:spcPct val="100000"/>
              </a:lnSpc>
              <a:spcAft>
                <a:spcPts val="600"/>
              </a:spcAft>
            </a:pPr>
            <a:r>
              <a:rPr lang="en-US" sz="2000" u="sng" dirty="0"/>
              <a:t>Background:  </a:t>
            </a:r>
          </a:p>
          <a:p>
            <a:pPr lvl="2">
              <a:lnSpc>
                <a:spcPct val="100000"/>
              </a:lnSpc>
              <a:spcAft>
                <a:spcPts val="600"/>
              </a:spcAft>
            </a:pPr>
            <a:r>
              <a:rPr lang="en-US" sz="1800" dirty="0"/>
              <a:t>Mid-stage Due Diligence of a Buyside M&amp;A Opportunity</a:t>
            </a:r>
          </a:p>
          <a:p>
            <a:pPr lvl="2">
              <a:lnSpc>
                <a:spcPct val="100000"/>
              </a:lnSpc>
              <a:spcAft>
                <a:spcPts val="600"/>
              </a:spcAft>
            </a:pPr>
            <a:r>
              <a:rPr lang="en-US" sz="1800" dirty="0"/>
              <a:t>Target company was predicting explosive growth in current/out years</a:t>
            </a:r>
          </a:p>
          <a:p>
            <a:pPr lvl="1">
              <a:lnSpc>
                <a:spcPct val="100000"/>
              </a:lnSpc>
              <a:spcAft>
                <a:spcPts val="600"/>
              </a:spcAft>
            </a:pPr>
            <a:r>
              <a:rPr lang="en-US" sz="2000" u="sng" dirty="0"/>
              <a:t>Issue(s):</a:t>
            </a:r>
          </a:p>
          <a:p>
            <a:pPr lvl="2">
              <a:lnSpc>
                <a:spcPct val="100000"/>
              </a:lnSpc>
              <a:spcAft>
                <a:spcPts val="600"/>
              </a:spcAft>
            </a:pPr>
            <a:r>
              <a:rPr lang="en-US" sz="1800" dirty="0"/>
              <a:t>Management was already set on doing the deal.  ‘We like this one’.</a:t>
            </a:r>
          </a:p>
          <a:p>
            <a:pPr lvl="2">
              <a:lnSpc>
                <a:spcPct val="100000"/>
              </a:lnSpc>
              <a:spcAft>
                <a:spcPts val="600"/>
              </a:spcAft>
            </a:pPr>
            <a:r>
              <a:rPr lang="en-US" sz="1800" dirty="0"/>
              <a:t>Heavily classified nature of the contract base made it hard to validate</a:t>
            </a:r>
          </a:p>
          <a:p>
            <a:pPr lvl="2">
              <a:lnSpc>
                <a:spcPct val="100000"/>
              </a:lnSpc>
              <a:spcAft>
                <a:spcPts val="600"/>
              </a:spcAft>
            </a:pPr>
            <a:r>
              <a:rPr lang="en-US" sz="1800" dirty="0"/>
              <a:t>International sales expansion and related projections difficult to prove out</a:t>
            </a:r>
          </a:p>
          <a:p>
            <a:pPr lvl="1">
              <a:lnSpc>
                <a:spcPct val="100000"/>
              </a:lnSpc>
              <a:spcAft>
                <a:spcPts val="600"/>
              </a:spcAft>
            </a:pPr>
            <a:r>
              <a:rPr lang="en-US" sz="2000" u="sng" dirty="0"/>
              <a:t>Solution(s) &amp; Outcome:</a:t>
            </a:r>
          </a:p>
          <a:p>
            <a:pPr lvl="2">
              <a:lnSpc>
                <a:spcPct val="100000"/>
              </a:lnSpc>
              <a:spcAft>
                <a:spcPts val="600"/>
              </a:spcAft>
            </a:pPr>
            <a:r>
              <a:rPr lang="en-US" sz="1800" dirty="0"/>
              <a:t>Shredded the financial forecast (contract waterfall) and established a baseline of existing run rate services business</a:t>
            </a:r>
          </a:p>
          <a:p>
            <a:pPr lvl="2">
              <a:lnSpc>
                <a:spcPct val="100000"/>
              </a:lnSpc>
              <a:spcAft>
                <a:spcPts val="600"/>
              </a:spcAft>
            </a:pPr>
            <a:r>
              <a:rPr lang="en-US" sz="1800" dirty="0"/>
              <a:t>Interviewed the Sellside ELT to determine aggressive/conservative nature</a:t>
            </a:r>
          </a:p>
          <a:p>
            <a:pPr lvl="2">
              <a:lnSpc>
                <a:spcPct val="100000"/>
              </a:lnSpc>
              <a:spcAft>
                <a:spcPts val="600"/>
              </a:spcAft>
            </a:pPr>
            <a:r>
              <a:rPr lang="en-US" sz="1800" dirty="0"/>
              <a:t>Established a revised base case of revenue/profit expectations which became the basis for the deal structure.  (25% ‘haircut’).</a:t>
            </a:r>
          </a:p>
          <a:p>
            <a:pPr lvl="2">
              <a:lnSpc>
                <a:spcPct val="100000"/>
              </a:lnSpc>
              <a:spcAft>
                <a:spcPts val="600"/>
              </a:spcAft>
            </a:pPr>
            <a:r>
              <a:rPr lang="en-US" sz="1800" i="1" u="sng" dirty="0"/>
              <a:t>Acquisition was completed; base case was still too optimistic (28% off).</a:t>
            </a:r>
          </a:p>
        </p:txBody>
      </p:sp>
      <p:sp>
        <p:nvSpPr>
          <p:cNvPr id="4" name="Slide Number Placeholder 3">
            <a:extLst>
              <a:ext uri="{FF2B5EF4-FFF2-40B4-BE49-F238E27FC236}">
                <a16:creationId xmlns:a16="http://schemas.microsoft.com/office/drawing/2014/main" id="{3AE804F9-2731-C046-BDE5-5DC7A0FA73C7}"/>
              </a:ext>
            </a:extLst>
          </p:cNvPr>
          <p:cNvSpPr>
            <a:spLocks noGrp="1"/>
          </p:cNvSpPr>
          <p:nvPr>
            <p:ph type="sldNum" sz="quarter" idx="12"/>
          </p:nvPr>
        </p:nvSpPr>
        <p:spPr/>
        <p:txBody>
          <a:bodyPr/>
          <a:lstStyle/>
          <a:p>
            <a:fld id="{B66A45A0-4AD1-4694-A07F-B3BA13B983E2}" type="slidenum">
              <a:rPr lang="en-US" smtClean="0"/>
              <a:t>59</a:t>
            </a:fld>
            <a:endParaRPr lang="en-US" dirty="0"/>
          </a:p>
        </p:txBody>
      </p:sp>
      <p:pic>
        <p:nvPicPr>
          <p:cNvPr id="12" name="Picture 11">
            <a:extLst>
              <a:ext uri="{FF2B5EF4-FFF2-40B4-BE49-F238E27FC236}">
                <a16:creationId xmlns:a16="http://schemas.microsoft.com/office/drawing/2014/main" id="{C5CAB127-9D98-4B85-A47C-248A16CE787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439630" y="593124"/>
            <a:ext cx="1772675" cy="2094979"/>
          </a:xfrm>
          <a:prstGeom prst="rect">
            <a:avLst/>
          </a:prstGeom>
        </p:spPr>
      </p:pic>
      <p:sp>
        <p:nvSpPr>
          <p:cNvPr id="7" name="Content Placeholder 8">
            <a:extLst>
              <a:ext uri="{FF2B5EF4-FFF2-40B4-BE49-F238E27FC236}">
                <a16:creationId xmlns:a16="http://schemas.microsoft.com/office/drawing/2014/main" id="{772AA262-5192-491E-B638-3A6AA49100A2}"/>
              </a:ext>
            </a:extLst>
          </p:cNvPr>
          <p:cNvSpPr txBox="1">
            <a:spLocks/>
          </p:cNvSpPr>
          <p:nvPr/>
        </p:nvSpPr>
        <p:spPr>
          <a:xfrm>
            <a:off x="8968479" y="2665091"/>
            <a:ext cx="3150496" cy="3370584"/>
          </a:xfrm>
          <a:prstGeom prst="rect">
            <a:avLst/>
          </a:prstGeom>
        </p:spPr>
        <p:txBody>
          <a:bodyPr vert="horz" lIns="0" tIns="45720" rIns="0" bIns="45720" rtlCol="0">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600" kern="1200">
                <a:solidFill>
                  <a:schemeClr val="tx1">
                    <a:lumMod val="75000"/>
                    <a:lumOff val="25000"/>
                  </a:schemeClr>
                </a:solidFill>
                <a:latin typeface="Roboto" panose="02000000000000000000" pitchFamily="2" charset="0"/>
                <a:ea typeface="Roboto" panose="02000000000000000000" pitchFamily="2" charset="0"/>
                <a:cs typeface="+mn-cs"/>
              </a:defRPr>
            </a:lvl1pPr>
            <a:lvl2pPr marL="48691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600" kern="1200">
                <a:solidFill>
                  <a:schemeClr val="tx1">
                    <a:lumMod val="75000"/>
                    <a:lumOff val="25000"/>
                  </a:schemeClr>
                </a:solidFill>
                <a:latin typeface="Roboto" panose="02000000000000000000" pitchFamily="2" charset="0"/>
                <a:ea typeface="Roboto" panose="02000000000000000000" pitchFamily="2" charset="0"/>
                <a:cs typeface="+mn-cs"/>
              </a:defRPr>
            </a:lvl2pPr>
            <a:lvl3pPr marL="66979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400" kern="1200">
                <a:solidFill>
                  <a:schemeClr val="tx1">
                    <a:lumMod val="75000"/>
                    <a:lumOff val="25000"/>
                  </a:schemeClr>
                </a:solidFill>
                <a:latin typeface="Roboto" panose="02000000000000000000" pitchFamily="2" charset="0"/>
                <a:ea typeface="Roboto" panose="02000000000000000000" pitchFamily="2" charset="0"/>
                <a:cs typeface="+mn-cs"/>
              </a:defRPr>
            </a:lvl3pPr>
            <a:lvl4pPr marL="91440" marR="0" indent="0" algn="l" defTabSz="914400" rtl="0" eaLnBrk="1" fontAlgn="auto" latinLnBrk="0" hangingPunct="1">
              <a:lnSpc>
                <a:spcPct val="90000"/>
              </a:lnSpc>
              <a:spcBef>
                <a:spcPts val="1200"/>
              </a:spcBef>
              <a:spcAft>
                <a:spcPts val="200"/>
              </a:spcAft>
              <a:buClr>
                <a:srgbClr val="EB8B30"/>
              </a:buClr>
              <a:buSzPct val="100000"/>
              <a:buFont typeface="Arial" panose="020B0604020202020204" pitchFamily="34" charset="0"/>
              <a:buNone/>
              <a:tabLst/>
              <a:defRPr sz="2000" b="1" i="0" kern="1200">
                <a:solidFill>
                  <a:srgbClr val="074356"/>
                </a:solidFill>
                <a:latin typeface="Roboto" panose="02000000000000000000" pitchFamily="2" charset="0"/>
                <a:ea typeface="Roboto" panose="02000000000000000000" pitchFamily="2" charset="0"/>
                <a:cs typeface="+mn-cs"/>
              </a:defRPr>
            </a:lvl4pPr>
            <a:lvl5pPr marL="91440" marR="0" indent="0" algn="l" defTabSz="914400" rtl="0" eaLnBrk="1" fontAlgn="auto" latinLnBrk="0" hangingPunct="1">
              <a:lnSpc>
                <a:spcPct val="90000"/>
              </a:lnSpc>
              <a:spcBef>
                <a:spcPts val="300"/>
              </a:spcBef>
              <a:spcAft>
                <a:spcPts val="400"/>
              </a:spcAft>
              <a:buClr>
                <a:srgbClr val="EB8B30"/>
              </a:buClr>
              <a:buSzPct val="100000"/>
              <a:buFont typeface="Arial" panose="020B0604020202020204" pitchFamily="34" charset="0"/>
              <a:buNone/>
              <a:tabLst/>
              <a:defRPr sz="1400" b="1" i="0" kern="1200">
                <a:solidFill>
                  <a:srgbClr val="F7931D"/>
                </a:solidFill>
                <a:latin typeface="Antonio" panose="02000503000000000000" pitchFamily="2" charset="77"/>
                <a:ea typeface="Roboto" panose="02000000000000000000" pitchFamily="2" charset="0"/>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spcBef>
                <a:spcPts val="0"/>
              </a:spcBef>
              <a:spcAft>
                <a:spcPts val="600"/>
              </a:spcAft>
              <a:buClr>
                <a:srgbClr val="EB8A2F"/>
              </a:buClr>
              <a:buFont typeface="Calibri" panose="020F0502020204030204" pitchFamily="34" charset="0"/>
              <a:buNone/>
            </a:pPr>
            <a:r>
              <a:rPr lang="en-US" sz="1400" b="1" dirty="0">
                <a:solidFill>
                  <a:srgbClr val="EB8B30"/>
                </a:solidFill>
              </a:rPr>
              <a:t>During the M&amp;A process, CFOs are at the forefront of establishing the Base Case financial forecasts.</a:t>
            </a:r>
          </a:p>
          <a:p>
            <a:pPr marL="0" indent="0">
              <a:spcBef>
                <a:spcPts val="0"/>
              </a:spcBef>
              <a:spcAft>
                <a:spcPts val="600"/>
              </a:spcAft>
              <a:buClr>
                <a:srgbClr val="EB8A2F"/>
              </a:buClr>
              <a:buFont typeface="Calibri" panose="020F0502020204030204" pitchFamily="34" charset="0"/>
              <a:buNone/>
            </a:pPr>
            <a:endParaRPr lang="en-US" sz="1400" b="1" dirty="0">
              <a:solidFill>
                <a:srgbClr val="EB8B30"/>
              </a:solidFill>
            </a:endParaRPr>
          </a:p>
          <a:p>
            <a:pPr marL="0" indent="0">
              <a:spcBef>
                <a:spcPts val="0"/>
              </a:spcBef>
              <a:spcAft>
                <a:spcPts val="600"/>
              </a:spcAft>
              <a:buClr>
                <a:srgbClr val="EB8A2F"/>
              </a:buClr>
              <a:buFont typeface="Calibri" panose="020F0502020204030204" pitchFamily="34" charset="0"/>
              <a:buNone/>
            </a:pPr>
            <a:r>
              <a:rPr lang="en-US" sz="1400" b="1" dirty="0">
                <a:solidFill>
                  <a:srgbClr val="EB8B30"/>
                </a:solidFill>
              </a:rPr>
              <a:t>Be on the lookout for recompete exposure, small business conversion risk, significant increases in staffing, international sales growth, etc. when evaluating the sellside projections.  </a:t>
            </a:r>
          </a:p>
          <a:p>
            <a:pPr marL="0" indent="0">
              <a:spcBef>
                <a:spcPts val="0"/>
              </a:spcBef>
              <a:spcAft>
                <a:spcPts val="600"/>
              </a:spcAft>
              <a:buClr>
                <a:srgbClr val="EB8A2F"/>
              </a:buClr>
              <a:buFont typeface="Calibri" panose="020F0502020204030204" pitchFamily="34" charset="0"/>
              <a:buNone/>
            </a:pPr>
            <a:endParaRPr lang="en-US" sz="1400" b="1" dirty="0">
              <a:solidFill>
                <a:srgbClr val="EB8B30"/>
              </a:solidFill>
            </a:endParaRPr>
          </a:p>
          <a:p>
            <a:pPr marL="0" indent="0">
              <a:spcBef>
                <a:spcPts val="0"/>
              </a:spcBef>
              <a:spcAft>
                <a:spcPts val="600"/>
              </a:spcAft>
              <a:buClr>
                <a:srgbClr val="EB8A2F"/>
              </a:buClr>
              <a:buFont typeface="Calibri" panose="020F0502020204030204" pitchFamily="34" charset="0"/>
              <a:buNone/>
            </a:pPr>
            <a:r>
              <a:rPr lang="en-US" sz="1400" b="1" dirty="0">
                <a:solidFill>
                  <a:srgbClr val="EB8B30"/>
                </a:solidFill>
              </a:rPr>
              <a:t>Mastery of forecasting theory and financial statement analysis is paramount to successful buyside diligence.</a:t>
            </a:r>
          </a:p>
        </p:txBody>
      </p:sp>
      <p:pic>
        <p:nvPicPr>
          <p:cNvPr id="8" name="Graphic 7" descr="Lightbulb with solid fill">
            <a:extLst>
              <a:ext uri="{FF2B5EF4-FFF2-40B4-BE49-F238E27FC236}">
                <a16:creationId xmlns:a16="http://schemas.microsoft.com/office/drawing/2014/main" id="{C2C3F878-3C32-424C-B29B-3C8A1DB934A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58617" y="2688103"/>
            <a:ext cx="409862" cy="409862"/>
          </a:xfrm>
          <a:prstGeom prst="rect">
            <a:avLst/>
          </a:prstGeom>
        </p:spPr>
      </p:pic>
      <p:pic>
        <p:nvPicPr>
          <p:cNvPr id="9" name="Graphic 8" descr="Factory outline">
            <a:extLst>
              <a:ext uri="{FF2B5EF4-FFF2-40B4-BE49-F238E27FC236}">
                <a16:creationId xmlns:a16="http://schemas.microsoft.com/office/drawing/2014/main" id="{C368F371-D8C8-4142-8618-1112E14D70B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076582" y="127717"/>
            <a:ext cx="796208" cy="796208"/>
          </a:xfrm>
          <a:prstGeom prst="rect">
            <a:avLst/>
          </a:prstGeom>
        </p:spPr>
      </p:pic>
    </p:spTree>
    <p:extLst>
      <p:ext uri="{BB962C8B-B14F-4D97-AF65-F5344CB8AC3E}">
        <p14:creationId xmlns:p14="http://schemas.microsoft.com/office/powerpoint/2010/main" val="40817517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40C03-1C49-4387-8821-11540F8DE383}"/>
              </a:ext>
            </a:extLst>
          </p:cNvPr>
          <p:cNvSpPr>
            <a:spLocks noGrp="1"/>
          </p:cNvSpPr>
          <p:nvPr>
            <p:ph type="title"/>
          </p:nvPr>
        </p:nvSpPr>
        <p:spPr/>
        <p:txBody>
          <a:bodyPr/>
          <a:lstStyle/>
          <a:p>
            <a:r>
              <a:rPr lang="en-US" dirty="0"/>
              <a:t>Presenter Bio</a:t>
            </a:r>
          </a:p>
        </p:txBody>
      </p:sp>
      <p:sp>
        <p:nvSpPr>
          <p:cNvPr id="3" name="Content Placeholder 2">
            <a:extLst>
              <a:ext uri="{FF2B5EF4-FFF2-40B4-BE49-F238E27FC236}">
                <a16:creationId xmlns:a16="http://schemas.microsoft.com/office/drawing/2014/main" id="{C1AEF80C-9E2B-42AF-A679-C00B81A04616}"/>
              </a:ext>
            </a:extLst>
          </p:cNvPr>
          <p:cNvSpPr>
            <a:spLocks noGrp="1"/>
          </p:cNvSpPr>
          <p:nvPr>
            <p:ph idx="1"/>
          </p:nvPr>
        </p:nvSpPr>
        <p:spPr>
          <a:xfrm>
            <a:off x="731521" y="1589135"/>
            <a:ext cx="7735528" cy="4521649"/>
          </a:xfrm>
        </p:spPr>
        <p:txBody>
          <a:bodyPr>
            <a:normAutofit fontScale="62500" lnSpcReduction="20000"/>
          </a:bodyPr>
          <a:lstStyle/>
          <a:p>
            <a:pPr lvl="3">
              <a:spcAft>
                <a:spcPts val="600"/>
              </a:spcAft>
            </a:pPr>
            <a:r>
              <a:rPr lang="en-US" sz="3200" dirty="0"/>
              <a:t>Greg Blue</a:t>
            </a:r>
            <a:endParaRPr lang="en-US" sz="3200" b="1" dirty="0"/>
          </a:p>
          <a:p>
            <a:pPr lvl="1">
              <a:lnSpc>
                <a:spcPct val="100000"/>
              </a:lnSpc>
              <a:spcAft>
                <a:spcPts val="600"/>
              </a:spcAft>
            </a:pPr>
            <a:r>
              <a:rPr lang="en-US" sz="1800" dirty="0"/>
              <a:t>15+ Years in Accounting, Finance, and Operations Management Roles </a:t>
            </a:r>
          </a:p>
          <a:p>
            <a:pPr lvl="1">
              <a:lnSpc>
                <a:spcPct val="100000"/>
              </a:lnSpc>
              <a:spcAft>
                <a:spcPts val="600"/>
              </a:spcAft>
            </a:pPr>
            <a:r>
              <a:rPr lang="en-US" sz="1800" u="sng" dirty="0"/>
              <a:t>Financial Services, Aerospace &amp; Defense (GovCon) Markets</a:t>
            </a:r>
          </a:p>
          <a:p>
            <a:pPr lvl="2">
              <a:lnSpc>
                <a:spcPct val="100000"/>
              </a:lnSpc>
              <a:spcAft>
                <a:spcPts val="600"/>
              </a:spcAft>
            </a:pPr>
            <a:r>
              <a:rPr lang="en-US" sz="1600" dirty="0"/>
              <a:t>DoD, Space, FEDCIV, IC,  $1B+ to Startup/Platform</a:t>
            </a:r>
          </a:p>
          <a:p>
            <a:pPr lvl="1">
              <a:lnSpc>
                <a:spcPct val="100000"/>
              </a:lnSpc>
              <a:spcAft>
                <a:spcPts val="600"/>
              </a:spcAft>
            </a:pPr>
            <a:r>
              <a:rPr lang="en-US" sz="1800" u="sng" dirty="0"/>
              <a:t>Current Role:  CFO, Client Solution Architects (CSA) - $100M+</a:t>
            </a:r>
          </a:p>
          <a:p>
            <a:pPr lvl="2">
              <a:lnSpc>
                <a:spcPct val="100000"/>
              </a:lnSpc>
              <a:spcAft>
                <a:spcPts val="600"/>
              </a:spcAft>
            </a:pPr>
            <a:r>
              <a:rPr lang="en-US" sz="1600" dirty="0"/>
              <a:t>DoD Digital Solutions, Enterprise IT, Cyber, C5ISR, Mission Support, and Training &amp; Simulation</a:t>
            </a:r>
          </a:p>
          <a:p>
            <a:pPr lvl="1">
              <a:lnSpc>
                <a:spcPct val="100000"/>
              </a:lnSpc>
              <a:spcAft>
                <a:spcPts val="600"/>
              </a:spcAft>
            </a:pPr>
            <a:r>
              <a:rPr lang="en-US" sz="1800" u="sng" dirty="0"/>
              <a:t>Prior Roles:</a:t>
            </a:r>
          </a:p>
          <a:p>
            <a:pPr lvl="2">
              <a:lnSpc>
                <a:spcPct val="100000"/>
              </a:lnSpc>
              <a:spcAft>
                <a:spcPts val="600"/>
              </a:spcAft>
            </a:pPr>
            <a:r>
              <a:rPr lang="en-US" sz="1600" dirty="0"/>
              <a:t>CFO, Cydecor - $100M+</a:t>
            </a:r>
          </a:p>
          <a:p>
            <a:pPr lvl="2">
              <a:lnSpc>
                <a:spcPct val="100000"/>
              </a:lnSpc>
              <a:spcAft>
                <a:spcPts val="600"/>
              </a:spcAft>
            </a:pPr>
            <a:r>
              <a:rPr lang="en-US" sz="1600" dirty="0"/>
              <a:t>ASRC Federal - $1.7B+ </a:t>
            </a:r>
          </a:p>
          <a:p>
            <a:pPr lvl="5">
              <a:lnSpc>
                <a:spcPct val="100000"/>
              </a:lnSpc>
              <a:spcAft>
                <a:spcPts val="600"/>
              </a:spcAft>
            </a:pPr>
            <a:r>
              <a:rPr lang="en-US" sz="1600" dirty="0"/>
              <a:t>SVP Business Operations &amp; Corp Dev </a:t>
            </a:r>
          </a:p>
          <a:p>
            <a:pPr lvl="5">
              <a:lnSpc>
                <a:spcPct val="100000"/>
              </a:lnSpc>
              <a:spcAft>
                <a:spcPts val="600"/>
              </a:spcAft>
            </a:pPr>
            <a:r>
              <a:rPr lang="en-US" sz="1600" dirty="0"/>
              <a:t>OG President – IS&amp;T Operating Group ($450M+)</a:t>
            </a:r>
          </a:p>
          <a:p>
            <a:pPr lvl="5">
              <a:lnSpc>
                <a:spcPct val="100000"/>
              </a:lnSpc>
              <a:spcAft>
                <a:spcPts val="600"/>
              </a:spcAft>
            </a:pPr>
            <a:r>
              <a:rPr lang="en-US" sz="1600" dirty="0"/>
              <a:t>Controller  </a:t>
            </a:r>
          </a:p>
          <a:p>
            <a:pPr lvl="2">
              <a:lnSpc>
                <a:spcPct val="100000"/>
              </a:lnSpc>
              <a:spcAft>
                <a:spcPts val="600"/>
              </a:spcAft>
            </a:pPr>
            <a:r>
              <a:rPr lang="en-US" sz="1600" dirty="0"/>
              <a:t>Senior Auditor / Manager – Ernst &amp; Young – Baltimore Office </a:t>
            </a:r>
          </a:p>
          <a:p>
            <a:pPr lvl="2">
              <a:lnSpc>
                <a:spcPct val="100000"/>
              </a:lnSpc>
              <a:spcAft>
                <a:spcPts val="600"/>
              </a:spcAft>
            </a:pPr>
            <a:r>
              <a:rPr lang="en-US" sz="1600" dirty="0"/>
              <a:t>First Job: McDonalds – Age 14 </a:t>
            </a:r>
          </a:p>
          <a:p>
            <a:pPr lvl="1">
              <a:lnSpc>
                <a:spcPct val="100000"/>
              </a:lnSpc>
              <a:spcAft>
                <a:spcPts val="600"/>
              </a:spcAft>
            </a:pPr>
            <a:r>
              <a:rPr lang="en-US" sz="2000" u="sng" dirty="0"/>
              <a:t>Personal:  </a:t>
            </a:r>
          </a:p>
          <a:p>
            <a:pPr lvl="2">
              <a:lnSpc>
                <a:spcPct val="100000"/>
              </a:lnSpc>
              <a:spcAft>
                <a:spcPts val="600"/>
              </a:spcAft>
            </a:pPr>
            <a:r>
              <a:rPr lang="en-US" sz="1600" dirty="0"/>
              <a:t>Married, two kids</a:t>
            </a:r>
          </a:p>
          <a:p>
            <a:pPr lvl="2">
              <a:lnSpc>
                <a:spcPct val="100000"/>
              </a:lnSpc>
              <a:spcAft>
                <a:spcPts val="600"/>
              </a:spcAft>
            </a:pPr>
            <a:r>
              <a:rPr lang="en-US" sz="1600" dirty="0"/>
              <a:t>Music Lover – Play guitar, ukulele, learning piano, and pretending I know how to play drums</a:t>
            </a:r>
          </a:p>
          <a:p>
            <a:pPr lvl="2">
              <a:lnSpc>
                <a:spcPct val="100000"/>
              </a:lnSpc>
              <a:spcAft>
                <a:spcPts val="600"/>
              </a:spcAft>
            </a:pPr>
            <a:r>
              <a:rPr lang="en-US" sz="1600" dirty="0"/>
              <a:t>Favorite Sports Teams: Washington Commanders – Washington Capitals – Baltimore Orioles - NASCAR (yes, NASCAR…) Kyle Busch </a:t>
            </a:r>
          </a:p>
        </p:txBody>
      </p:sp>
      <p:sp>
        <p:nvSpPr>
          <p:cNvPr id="4" name="Slide Number Placeholder 3">
            <a:extLst>
              <a:ext uri="{FF2B5EF4-FFF2-40B4-BE49-F238E27FC236}">
                <a16:creationId xmlns:a16="http://schemas.microsoft.com/office/drawing/2014/main" id="{3AE804F9-2731-C046-BDE5-5DC7A0FA73C7}"/>
              </a:ext>
            </a:extLst>
          </p:cNvPr>
          <p:cNvSpPr>
            <a:spLocks noGrp="1"/>
          </p:cNvSpPr>
          <p:nvPr>
            <p:ph type="sldNum" sz="quarter" idx="12"/>
          </p:nvPr>
        </p:nvSpPr>
        <p:spPr/>
        <p:txBody>
          <a:bodyPr/>
          <a:lstStyle/>
          <a:p>
            <a:fld id="{B66A45A0-4AD1-4694-A07F-B3BA13B983E2}" type="slidenum">
              <a:rPr lang="en-US" smtClean="0"/>
              <a:t>6</a:t>
            </a:fld>
            <a:endParaRPr lang="en-US" dirty="0"/>
          </a:p>
        </p:txBody>
      </p:sp>
      <p:sp>
        <p:nvSpPr>
          <p:cNvPr id="14" name="Content Placeholder 8">
            <a:extLst>
              <a:ext uri="{FF2B5EF4-FFF2-40B4-BE49-F238E27FC236}">
                <a16:creationId xmlns:a16="http://schemas.microsoft.com/office/drawing/2014/main" id="{47460678-2095-C541-99CD-B96952B8D7C5}"/>
              </a:ext>
            </a:extLst>
          </p:cNvPr>
          <p:cNvSpPr txBox="1">
            <a:spLocks/>
          </p:cNvSpPr>
          <p:nvPr/>
        </p:nvSpPr>
        <p:spPr>
          <a:xfrm>
            <a:off x="731521" y="6110784"/>
            <a:ext cx="7735528" cy="400949"/>
          </a:xfrm>
          <a:prstGeom prst="rect">
            <a:avLst/>
          </a:prstGeom>
        </p:spPr>
        <p:txBody>
          <a:bodyPr vert="horz" lIns="0" tIns="45720" rIns="0" bIns="45720" rtlCol="0">
            <a:normAutofit fontScale="85000" lnSpcReduction="10000"/>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600" kern="1200">
                <a:solidFill>
                  <a:schemeClr val="tx1">
                    <a:lumMod val="75000"/>
                    <a:lumOff val="25000"/>
                  </a:schemeClr>
                </a:solidFill>
                <a:latin typeface="Roboto" panose="02000000000000000000" pitchFamily="2" charset="0"/>
                <a:ea typeface="Roboto" panose="02000000000000000000" pitchFamily="2" charset="0"/>
                <a:cs typeface="+mn-cs"/>
              </a:defRPr>
            </a:lvl1pPr>
            <a:lvl2pPr marL="48691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600" kern="1200">
                <a:solidFill>
                  <a:schemeClr val="tx1">
                    <a:lumMod val="75000"/>
                    <a:lumOff val="25000"/>
                  </a:schemeClr>
                </a:solidFill>
                <a:latin typeface="Roboto" panose="02000000000000000000" pitchFamily="2" charset="0"/>
                <a:ea typeface="Roboto" panose="02000000000000000000" pitchFamily="2" charset="0"/>
                <a:cs typeface="+mn-cs"/>
              </a:defRPr>
            </a:lvl2pPr>
            <a:lvl3pPr marL="66979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400" kern="1200">
                <a:solidFill>
                  <a:schemeClr val="tx1">
                    <a:lumMod val="75000"/>
                    <a:lumOff val="25000"/>
                  </a:schemeClr>
                </a:solidFill>
                <a:latin typeface="Roboto" panose="02000000000000000000" pitchFamily="2" charset="0"/>
                <a:ea typeface="Roboto" panose="02000000000000000000" pitchFamily="2" charset="0"/>
                <a:cs typeface="+mn-cs"/>
              </a:defRPr>
            </a:lvl3pPr>
            <a:lvl4pPr marL="91440" marR="0" indent="0" algn="l" defTabSz="914400" rtl="0" eaLnBrk="1" fontAlgn="auto" latinLnBrk="0" hangingPunct="1">
              <a:lnSpc>
                <a:spcPct val="90000"/>
              </a:lnSpc>
              <a:spcBef>
                <a:spcPts val="1200"/>
              </a:spcBef>
              <a:spcAft>
                <a:spcPts val="200"/>
              </a:spcAft>
              <a:buClr>
                <a:srgbClr val="EB8B30"/>
              </a:buClr>
              <a:buSzPct val="100000"/>
              <a:buFont typeface="Arial" panose="020B0604020202020204" pitchFamily="34" charset="0"/>
              <a:buNone/>
              <a:tabLst/>
              <a:defRPr sz="2000" b="1" i="0" kern="1200">
                <a:solidFill>
                  <a:srgbClr val="074356"/>
                </a:solidFill>
                <a:latin typeface="Roboto" panose="02000000000000000000" pitchFamily="2" charset="0"/>
                <a:ea typeface="Roboto" panose="02000000000000000000" pitchFamily="2" charset="0"/>
                <a:cs typeface="+mn-cs"/>
              </a:defRPr>
            </a:lvl4pPr>
            <a:lvl5pPr marL="91440" marR="0" indent="0" algn="l" defTabSz="914400" rtl="0" eaLnBrk="1" fontAlgn="auto" latinLnBrk="0" hangingPunct="1">
              <a:lnSpc>
                <a:spcPct val="90000"/>
              </a:lnSpc>
              <a:spcBef>
                <a:spcPts val="300"/>
              </a:spcBef>
              <a:spcAft>
                <a:spcPts val="400"/>
              </a:spcAft>
              <a:buClr>
                <a:srgbClr val="EB8B30"/>
              </a:buClr>
              <a:buSzPct val="100000"/>
              <a:buFont typeface="Arial" panose="020B0604020202020204" pitchFamily="34" charset="0"/>
              <a:buNone/>
              <a:tabLst/>
              <a:defRPr sz="1400" b="1" i="0" kern="1200">
                <a:solidFill>
                  <a:srgbClr val="F7931D"/>
                </a:solidFill>
                <a:latin typeface="Antonio" panose="02000503000000000000" pitchFamily="2" charset="77"/>
                <a:ea typeface="Roboto" panose="02000000000000000000" pitchFamily="2" charset="0"/>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Clr>
                <a:srgbClr val="EB8A2F"/>
              </a:buClr>
              <a:buFont typeface="Calibri" panose="020F0502020204030204" pitchFamily="34" charset="0"/>
              <a:buNone/>
            </a:pPr>
            <a:r>
              <a:rPr lang="en-US" sz="1800" b="1" dirty="0">
                <a:solidFill>
                  <a:schemeClr val="tx2"/>
                </a:solidFill>
              </a:rPr>
              <a:t>Impactful Quote From Wresting Coach:  “Integrity is what you do when no one is looking”</a:t>
            </a:r>
          </a:p>
          <a:p>
            <a:pPr marL="0" indent="0">
              <a:buClr>
                <a:srgbClr val="EB8A2F"/>
              </a:buClr>
              <a:buFont typeface="Calibri" panose="020F0502020204030204" pitchFamily="34" charset="0"/>
              <a:buNone/>
            </a:pPr>
            <a:endParaRPr lang="en-US" b="1" dirty="0">
              <a:solidFill>
                <a:schemeClr val="tx2"/>
              </a:solidFill>
            </a:endParaRPr>
          </a:p>
        </p:txBody>
      </p:sp>
      <p:sp>
        <p:nvSpPr>
          <p:cNvPr id="5" name="TextBox 4">
            <a:extLst>
              <a:ext uri="{FF2B5EF4-FFF2-40B4-BE49-F238E27FC236}">
                <a16:creationId xmlns:a16="http://schemas.microsoft.com/office/drawing/2014/main" id="{27F5DD20-0576-4AD4-83BF-9E5C0BFD95F3}"/>
              </a:ext>
            </a:extLst>
          </p:cNvPr>
          <p:cNvSpPr txBox="1"/>
          <p:nvPr/>
        </p:nvSpPr>
        <p:spPr>
          <a:xfrm>
            <a:off x="9027471" y="2864162"/>
            <a:ext cx="3094859" cy="646331"/>
          </a:xfrm>
          <a:prstGeom prst="rect">
            <a:avLst/>
          </a:prstGeom>
          <a:noFill/>
        </p:spPr>
        <p:txBody>
          <a:bodyPr wrap="square" rtlCol="0">
            <a:spAutoFit/>
          </a:bodyPr>
          <a:lstStyle/>
          <a:p>
            <a:r>
              <a:rPr lang="en-US" dirty="0">
                <a:solidFill>
                  <a:schemeClr val="tx2"/>
                </a:solidFill>
                <a:latin typeface="Roboto" panose="02000000000000000000" pitchFamily="2" charset="0"/>
                <a:ea typeface="Roboto" panose="02000000000000000000" pitchFamily="2" charset="0"/>
              </a:rPr>
              <a:t>Megan, Samantha (8), and Ryan (5)</a:t>
            </a:r>
          </a:p>
        </p:txBody>
      </p:sp>
      <p:pic>
        <p:nvPicPr>
          <p:cNvPr id="16" name="Picture 15">
            <a:extLst>
              <a:ext uri="{FF2B5EF4-FFF2-40B4-BE49-F238E27FC236}">
                <a16:creationId xmlns:a16="http://schemas.microsoft.com/office/drawing/2014/main" id="{F3529395-6BAD-1ADB-D916-682121B2B8FF}"/>
              </a:ext>
            </a:extLst>
          </p:cNvPr>
          <p:cNvPicPr>
            <a:picLocks noChangeAspect="1"/>
          </p:cNvPicPr>
          <p:nvPr/>
        </p:nvPicPr>
        <p:blipFill>
          <a:blip r:embed="rId3"/>
          <a:stretch>
            <a:fillRect/>
          </a:stretch>
        </p:blipFill>
        <p:spPr>
          <a:xfrm>
            <a:off x="9150936" y="308300"/>
            <a:ext cx="2517190" cy="24776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21">
            <a:extLst>
              <a:ext uri="{FF2B5EF4-FFF2-40B4-BE49-F238E27FC236}">
                <a16:creationId xmlns:a16="http://schemas.microsoft.com/office/drawing/2014/main" id="{10465FD7-0070-7519-09E8-F266AA29ACCB}"/>
              </a:ext>
            </a:extLst>
          </p:cNvPr>
          <p:cNvPicPr>
            <a:picLocks noChangeAspect="1"/>
          </p:cNvPicPr>
          <p:nvPr/>
        </p:nvPicPr>
        <p:blipFill>
          <a:blip r:embed="rId4"/>
          <a:stretch>
            <a:fillRect/>
          </a:stretch>
        </p:blipFill>
        <p:spPr>
          <a:xfrm>
            <a:off x="8753280" y="3587897"/>
            <a:ext cx="3330722" cy="19457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3" name="TextBox 22">
            <a:extLst>
              <a:ext uri="{FF2B5EF4-FFF2-40B4-BE49-F238E27FC236}">
                <a16:creationId xmlns:a16="http://schemas.microsoft.com/office/drawing/2014/main" id="{8DD2901F-0608-C713-2ACE-DC6125D2E633}"/>
              </a:ext>
            </a:extLst>
          </p:cNvPr>
          <p:cNvSpPr txBox="1"/>
          <p:nvPr/>
        </p:nvSpPr>
        <p:spPr>
          <a:xfrm>
            <a:off x="9065210" y="5611813"/>
            <a:ext cx="3094859" cy="646331"/>
          </a:xfrm>
          <a:prstGeom prst="rect">
            <a:avLst/>
          </a:prstGeom>
          <a:noFill/>
        </p:spPr>
        <p:txBody>
          <a:bodyPr wrap="square" rtlCol="0">
            <a:spAutoFit/>
          </a:bodyPr>
          <a:lstStyle/>
          <a:p>
            <a:r>
              <a:rPr lang="en-US" dirty="0">
                <a:solidFill>
                  <a:schemeClr val="tx2"/>
                </a:solidFill>
                <a:latin typeface="Roboto" panose="02000000000000000000" pitchFamily="2" charset="0"/>
                <a:ea typeface="Roboto" panose="02000000000000000000" pitchFamily="2" charset="0"/>
              </a:rPr>
              <a:t>Never lived more than 1 hour from DC</a:t>
            </a:r>
          </a:p>
        </p:txBody>
      </p:sp>
    </p:spTree>
    <p:extLst>
      <p:ext uri="{BB962C8B-B14F-4D97-AF65-F5344CB8AC3E}">
        <p14:creationId xmlns:p14="http://schemas.microsoft.com/office/powerpoint/2010/main" val="185640086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40C03-1C49-4387-8821-11540F8DE383}"/>
              </a:ext>
            </a:extLst>
          </p:cNvPr>
          <p:cNvSpPr>
            <a:spLocks noGrp="1"/>
          </p:cNvSpPr>
          <p:nvPr>
            <p:ph type="title"/>
          </p:nvPr>
        </p:nvSpPr>
        <p:spPr>
          <a:xfrm>
            <a:off x="526367" y="515102"/>
            <a:ext cx="10194981" cy="828418"/>
          </a:xfrm>
        </p:spPr>
        <p:txBody>
          <a:bodyPr>
            <a:normAutofit/>
          </a:bodyPr>
          <a:lstStyle/>
          <a:p>
            <a:r>
              <a:rPr lang="en-US" sz="3600" dirty="0"/>
              <a:t>“85% Cost Plus; Losing Money”  </a:t>
            </a:r>
          </a:p>
        </p:txBody>
      </p:sp>
      <p:sp>
        <p:nvSpPr>
          <p:cNvPr id="3" name="Content Placeholder 2">
            <a:extLst>
              <a:ext uri="{FF2B5EF4-FFF2-40B4-BE49-F238E27FC236}">
                <a16:creationId xmlns:a16="http://schemas.microsoft.com/office/drawing/2014/main" id="{C1AEF80C-9E2B-42AF-A679-C00B81A04616}"/>
              </a:ext>
            </a:extLst>
          </p:cNvPr>
          <p:cNvSpPr>
            <a:spLocks noGrp="1"/>
          </p:cNvSpPr>
          <p:nvPr>
            <p:ph idx="1"/>
          </p:nvPr>
        </p:nvSpPr>
        <p:spPr>
          <a:xfrm>
            <a:off x="288258" y="1457400"/>
            <a:ext cx="8171041" cy="5035475"/>
          </a:xfrm>
        </p:spPr>
        <p:txBody>
          <a:bodyPr>
            <a:normAutofit fontScale="92500" lnSpcReduction="20000"/>
          </a:bodyPr>
          <a:lstStyle/>
          <a:p>
            <a:pPr lvl="1">
              <a:lnSpc>
                <a:spcPct val="100000"/>
              </a:lnSpc>
              <a:spcAft>
                <a:spcPts val="600"/>
              </a:spcAft>
            </a:pPr>
            <a:r>
              <a:rPr lang="en-US" sz="2000" u="sng" dirty="0"/>
              <a:t>Background:  </a:t>
            </a:r>
          </a:p>
          <a:p>
            <a:pPr lvl="2">
              <a:lnSpc>
                <a:spcPct val="100000"/>
              </a:lnSpc>
              <a:spcAft>
                <a:spcPts val="600"/>
              </a:spcAft>
            </a:pPr>
            <a:r>
              <a:rPr lang="en-US" sz="1800" dirty="0"/>
              <a:t>Technology Solutions; GovCon Company</a:t>
            </a:r>
          </a:p>
          <a:p>
            <a:pPr lvl="2">
              <a:lnSpc>
                <a:spcPct val="100000"/>
              </a:lnSpc>
              <a:spcAft>
                <a:spcPts val="600"/>
              </a:spcAft>
            </a:pPr>
            <a:r>
              <a:rPr lang="en-US" sz="1800" dirty="0"/>
              <a:t>~ $100M of Annual Revenue</a:t>
            </a:r>
          </a:p>
          <a:p>
            <a:pPr lvl="1">
              <a:lnSpc>
                <a:spcPct val="100000"/>
              </a:lnSpc>
              <a:spcAft>
                <a:spcPts val="600"/>
              </a:spcAft>
            </a:pPr>
            <a:r>
              <a:rPr lang="en-US" sz="2000" u="sng" dirty="0"/>
              <a:t>Issue(s):</a:t>
            </a:r>
          </a:p>
          <a:p>
            <a:pPr lvl="2">
              <a:lnSpc>
                <a:spcPct val="100000"/>
              </a:lnSpc>
              <a:spcAft>
                <a:spcPts val="600"/>
              </a:spcAft>
            </a:pPr>
            <a:r>
              <a:rPr lang="en-US" sz="1800" dirty="0"/>
              <a:t>Top line AGR of 20%+; 85% CPFF; Negative EBITDA at Enterprise Level</a:t>
            </a:r>
          </a:p>
          <a:p>
            <a:pPr lvl="2">
              <a:lnSpc>
                <a:spcPct val="100000"/>
              </a:lnSpc>
              <a:spcAft>
                <a:spcPts val="600"/>
              </a:spcAft>
            </a:pPr>
            <a:r>
              <a:rPr lang="en-US" sz="1800" dirty="0"/>
              <a:t>Constrained Cash Flow/Conversion; Bank Covenants at Risk</a:t>
            </a:r>
          </a:p>
          <a:p>
            <a:pPr lvl="2">
              <a:lnSpc>
                <a:spcPct val="100000"/>
              </a:lnSpc>
              <a:spcAft>
                <a:spcPts val="600"/>
              </a:spcAft>
            </a:pPr>
            <a:r>
              <a:rPr lang="en-US" sz="1800" dirty="0"/>
              <a:t>Numerous FFP/T&amp;M loss programs; all showing as ‘green’</a:t>
            </a:r>
          </a:p>
          <a:p>
            <a:pPr lvl="2">
              <a:lnSpc>
                <a:spcPct val="100000"/>
              </a:lnSpc>
              <a:spcAft>
                <a:spcPts val="600"/>
              </a:spcAft>
            </a:pPr>
            <a:r>
              <a:rPr lang="en-US" sz="1800" dirty="0"/>
              <a:t>Indirect rate caps limiting full absorption of indirect costs on CPFF</a:t>
            </a:r>
          </a:p>
          <a:p>
            <a:pPr lvl="1">
              <a:lnSpc>
                <a:spcPct val="100000"/>
              </a:lnSpc>
              <a:spcAft>
                <a:spcPts val="600"/>
              </a:spcAft>
            </a:pPr>
            <a:r>
              <a:rPr lang="en-US" sz="2000" u="sng" dirty="0"/>
              <a:t>Solution(s) &amp; Outcome:</a:t>
            </a:r>
          </a:p>
          <a:p>
            <a:pPr lvl="2">
              <a:lnSpc>
                <a:spcPct val="100000"/>
              </a:lnSpc>
              <a:spcAft>
                <a:spcPts val="600"/>
              </a:spcAft>
            </a:pPr>
            <a:r>
              <a:rPr lang="en-US" sz="1800" dirty="0"/>
              <a:t>Deep-dives into programs/contracts, indirect budgets/rates, et al</a:t>
            </a:r>
          </a:p>
          <a:p>
            <a:pPr lvl="2">
              <a:lnSpc>
                <a:spcPct val="100000"/>
              </a:lnSpc>
              <a:spcAft>
                <a:spcPts val="600"/>
              </a:spcAft>
            </a:pPr>
            <a:r>
              <a:rPr lang="en-US" sz="1800" dirty="0"/>
              <a:t>Established new MBR and FINREP to focus on EBITDA generation</a:t>
            </a:r>
          </a:p>
          <a:p>
            <a:pPr lvl="2">
              <a:lnSpc>
                <a:spcPct val="100000"/>
              </a:lnSpc>
              <a:spcAft>
                <a:spcPts val="600"/>
              </a:spcAft>
            </a:pPr>
            <a:r>
              <a:rPr lang="en-US" sz="1800" dirty="0"/>
              <a:t>Tied ICP’s to 100% EBITDA vs. prior Bookings/Revenue</a:t>
            </a:r>
          </a:p>
          <a:p>
            <a:pPr lvl="2">
              <a:lnSpc>
                <a:spcPct val="100000"/>
              </a:lnSpc>
              <a:spcAft>
                <a:spcPts val="600"/>
              </a:spcAft>
            </a:pPr>
            <a:r>
              <a:rPr lang="en-US" sz="1800" dirty="0"/>
              <a:t>Revamped program metrics to show GM/OM issues vs. ‘green’ stoplights</a:t>
            </a:r>
          </a:p>
          <a:p>
            <a:pPr lvl="2">
              <a:lnSpc>
                <a:spcPct val="100000"/>
              </a:lnSpc>
              <a:spcAft>
                <a:spcPts val="600"/>
              </a:spcAft>
            </a:pPr>
            <a:r>
              <a:rPr lang="en-US" sz="1800" dirty="0"/>
              <a:t>Reduced indirect costs/rates and increased rate caps to convergence</a:t>
            </a:r>
          </a:p>
          <a:p>
            <a:pPr lvl="2">
              <a:lnSpc>
                <a:spcPct val="100000"/>
              </a:lnSpc>
              <a:spcAft>
                <a:spcPts val="600"/>
              </a:spcAft>
            </a:pPr>
            <a:r>
              <a:rPr lang="en-US" sz="1800" i="1" u="sng" dirty="0"/>
              <a:t>Ultimately, improved EBITDA by +800 BPS over 3 years</a:t>
            </a:r>
          </a:p>
        </p:txBody>
      </p:sp>
      <p:sp>
        <p:nvSpPr>
          <p:cNvPr id="4" name="Slide Number Placeholder 3">
            <a:extLst>
              <a:ext uri="{FF2B5EF4-FFF2-40B4-BE49-F238E27FC236}">
                <a16:creationId xmlns:a16="http://schemas.microsoft.com/office/drawing/2014/main" id="{3AE804F9-2731-C046-BDE5-5DC7A0FA73C7}"/>
              </a:ext>
            </a:extLst>
          </p:cNvPr>
          <p:cNvSpPr>
            <a:spLocks noGrp="1"/>
          </p:cNvSpPr>
          <p:nvPr>
            <p:ph type="sldNum" sz="quarter" idx="12"/>
          </p:nvPr>
        </p:nvSpPr>
        <p:spPr/>
        <p:txBody>
          <a:bodyPr/>
          <a:lstStyle/>
          <a:p>
            <a:fld id="{B66A45A0-4AD1-4694-A07F-B3BA13B983E2}" type="slidenum">
              <a:rPr lang="en-US" smtClean="0"/>
              <a:t>60</a:t>
            </a:fld>
            <a:endParaRPr lang="en-US" dirty="0"/>
          </a:p>
        </p:txBody>
      </p:sp>
      <p:pic>
        <p:nvPicPr>
          <p:cNvPr id="12" name="Picture 11">
            <a:extLst>
              <a:ext uri="{FF2B5EF4-FFF2-40B4-BE49-F238E27FC236}">
                <a16:creationId xmlns:a16="http://schemas.microsoft.com/office/drawing/2014/main" id="{C5CAB127-9D98-4B85-A47C-248A16CE787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439630" y="593124"/>
            <a:ext cx="1772675" cy="2094979"/>
          </a:xfrm>
          <a:prstGeom prst="rect">
            <a:avLst/>
          </a:prstGeom>
        </p:spPr>
      </p:pic>
      <p:sp>
        <p:nvSpPr>
          <p:cNvPr id="7" name="Content Placeholder 8">
            <a:extLst>
              <a:ext uri="{FF2B5EF4-FFF2-40B4-BE49-F238E27FC236}">
                <a16:creationId xmlns:a16="http://schemas.microsoft.com/office/drawing/2014/main" id="{772AA262-5192-491E-B638-3A6AA49100A2}"/>
              </a:ext>
            </a:extLst>
          </p:cNvPr>
          <p:cNvSpPr txBox="1">
            <a:spLocks/>
          </p:cNvSpPr>
          <p:nvPr/>
        </p:nvSpPr>
        <p:spPr>
          <a:xfrm>
            <a:off x="8968479" y="3306441"/>
            <a:ext cx="3150496" cy="2538734"/>
          </a:xfrm>
          <a:prstGeom prst="rect">
            <a:avLst/>
          </a:prstGeom>
        </p:spPr>
        <p:txBody>
          <a:bodyPr vert="horz" lIns="0" tIns="45720" rIns="0" bIns="45720" rtlCol="0">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600" kern="1200">
                <a:solidFill>
                  <a:schemeClr val="tx1">
                    <a:lumMod val="75000"/>
                    <a:lumOff val="25000"/>
                  </a:schemeClr>
                </a:solidFill>
                <a:latin typeface="Roboto" panose="02000000000000000000" pitchFamily="2" charset="0"/>
                <a:ea typeface="Roboto" panose="02000000000000000000" pitchFamily="2" charset="0"/>
                <a:cs typeface="+mn-cs"/>
              </a:defRPr>
            </a:lvl1pPr>
            <a:lvl2pPr marL="48691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600" kern="1200">
                <a:solidFill>
                  <a:schemeClr val="tx1">
                    <a:lumMod val="75000"/>
                    <a:lumOff val="25000"/>
                  </a:schemeClr>
                </a:solidFill>
                <a:latin typeface="Roboto" panose="02000000000000000000" pitchFamily="2" charset="0"/>
                <a:ea typeface="Roboto" panose="02000000000000000000" pitchFamily="2" charset="0"/>
                <a:cs typeface="+mn-cs"/>
              </a:defRPr>
            </a:lvl2pPr>
            <a:lvl3pPr marL="66979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400" kern="1200">
                <a:solidFill>
                  <a:schemeClr val="tx1">
                    <a:lumMod val="75000"/>
                    <a:lumOff val="25000"/>
                  </a:schemeClr>
                </a:solidFill>
                <a:latin typeface="Roboto" panose="02000000000000000000" pitchFamily="2" charset="0"/>
                <a:ea typeface="Roboto" panose="02000000000000000000" pitchFamily="2" charset="0"/>
                <a:cs typeface="+mn-cs"/>
              </a:defRPr>
            </a:lvl3pPr>
            <a:lvl4pPr marL="91440" marR="0" indent="0" algn="l" defTabSz="914400" rtl="0" eaLnBrk="1" fontAlgn="auto" latinLnBrk="0" hangingPunct="1">
              <a:lnSpc>
                <a:spcPct val="90000"/>
              </a:lnSpc>
              <a:spcBef>
                <a:spcPts val="1200"/>
              </a:spcBef>
              <a:spcAft>
                <a:spcPts val="200"/>
              </a:spcAft>
              <a:buClr>
                <a:srgbClr val="EB8B30"/>
              </a:buClr>
              <a:buSzPct val="100000"/>
              <a:buFont typeface="Arial" panose="020B0604020202020204" pitchFamily="34" charset="0"/>
              <a:buNone/>
              <a:tabLst/>
              <a:defRPr sz="2000" b="1" i="0" kern="1200">
                <a:solidFill>
                  <a:srgbClr val="074356"/>
                </a:solidFill>
                <a:latin typeface="Roboto" panose="02000000000000000000" pitchFamily="2" charset="0"/>
                <a:ea typeface="Roboto" panose="02000000000000000000" pitchFamily="2" charset="0"/>
                <a:cs typeface="+mn-cs"/>
              </a:defRPr>
            </a:lvl4pPr>
            <a:lvl5pPr marL="91440" marR="0" indent="0" algn="l" defTabSz="914400" rtl="0" eaLnBrk="1" fontAlgn="auto" latinLnBrk="0" hangingPunct="1">
              <a:lnSpc>
                <a:spcPct val="90000"/>
              </a:lnSpc>
              <a:spcBef>
                <a:spcPts val="300"/>
              </a:spcBef>
              <a:spcAft>
                <a:spcPts val="400"/>
              </a:spcAft>
              <a:buClr>
                <a:srgbClr val="EB8B30"/>
              </a:buClr>
              <a:buSzPct val="100000"/>
              <a:buFont typeface="Arial" panose="020B0604020202020204" pitchFamily="34" charset="0"/>
              <a:buNone/>
              <a:tabLst/>
              <a:defRPr sz="1400" b="1" i="0" kern="1200">
                <a:solidFill>
                  <a:srgbClr val="F7931D"/>
                </a:solidFill>
                <a:latin typeface="Antonio" panose="02000503000000000000" pitchFamily="2" charset="77"/>
                <a:ea typeface="Roboto" panose="02000000000000000000" pitchFamily="2" charset="0"/>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spcBef>
                <a:spcPts val="0"/>
              </a:spcBef>
              <a:spcAft>
                <a:spcPts val="600"/>
              </a:spcAft>
              <a:buClr>
                <a:srgbClr val="EB8A2F"/>
              </a:buClr>
              <a:buFont typeface="Calibri" panose="020F0502020204030204" pitchFamily="34" charset="0"/>
              <a:buNone/>
            </a:pPr>
            <a:r>
              <a:rPr lang="en-US" sz="1400" b="1" u="sng" dirty="0">
                <a:solidFill>
                  <a:srgbClr val="EB8B30"/>
                </a:solidFill>
              </a:rPr>
              <a:t>First 30-60 days of new CFO role: </a:t>
            </a:r>
          </a:p>
          <a:p>
            <a:pPr marL="342900" indent="-342900">
              <a:spcBef>
                <a:spcPts val="0"/>
              </a:spcBef>
              <a:spcAft>
                <a:spcPts val="600"/>
              </a:spcAft>
              <a:buClr>
                <a:srgbClr val="EB8A2F"/>
              </a:buClr>
              <a:buFont typeface="+mj-lt"/>
              <a:buAutoNum type="arabicPeriod"/>
            </a:pPr>
            <a:r>
              <a:rPr lang="en-US" sz="1400" b="1" dirty="0">
                <a:solidFill>
                  <a:srgbClr val="EB8B30"/>
                </a:solidFill>
              </a:rPr>
              <a:t>Understand ‘Stakeholder Insomnia’</a:t>
            </a:r>
          </a:p>
          <a:p>
            <a:pPr marL="342900" indent="-342900">
              <a:spcBef>
                <a:spcPts val="0"/>
              </a:spcBef>
              <a:spcAft>
                <a:spcPts val="600"/>
              </a:spcAft>
              <a:buClr>
                <a:srgbClr val="EB8A2F"/>
              </a:buClr>
              <a:buFont typeface="+mj-lt"/>
              <a:buAutoNum type="arabicPeriod"/>
            </a:pPr>
            <a:r>
              <a:rPr lang="en-US" sz="1400" b="1" dirty="0">
                <a:solidFill>
                  <a:srgbClr val="EB8B30"/>
                </a:solidFill>
              </a:rPr>
              <a:t>Determine Finance Team’s Current ‘Reputation’</a:t>
            </a:r>
          </a:p>
          <a:p>
            <a:pPr marL="342900" indent="-342900">
              <a:spcBef>
                <a:spcPts val="0"/>
              </a:spcBef>
              <a:spcAft>
                <a:spcPts val="600"/>
              </a:spcAft>
              <a:buClr>
                <a:srgbClr val="EB8A2F"/>
              </a:buClr>
              <a:buFont typeface="+mj-lt"/>
              <a:buAutoNum type="arabicPeriod"/>
            </a:pPr>
            <a:r>
              <a:rPr lang="en-US" sz="1400" b="1" dirty="0">
                <a:solidFill>
                  <a:srgbClr val="EB8B30"/>
                </a:solidFill>
              </a:rPr>
              <a:t>Establish Staff/Org Alignment</a:t>
            </a:r>
          </a:p>
          <a:p>
            <a:pPr marL="342900" indent="-342900">
              <a:spcBef>
                <a:spcPts val="0"/>
              </a:spcBef>
              <a:spcAft>
                <a:spcPts val="600"/>
              </a:spcAft>
              <a:buClr>
                <a:srgbClr val="EB8A2F"/>
              </a:buClr>
              <a:buFont typeface="+mj-lt"/>
              <a:buAutoNum type="arabicPeriod"/>
            </a:pPr>
            <a:r>
              <a:rPr lang="en-US" sz="1400" b="1" dirty="0">
                <a:solidFill>
                  <a:srgbClr val="EB8B30"/>
                </a:solidFill>
              </a:rPr>
              <a:t>Review AOP/Forecast/FINREP</a:t>
            </a:r>
          </a:p>
          <a:p>
            <a:pPr marL="342900" indent="-342900">
              <a:spcBef>
                <a:spcPts val="0"/>
              </a:spcBef>
              <a:spcAft>
                <a:spcPts val="600"/>
              </a:spcAft>
              <a:buClr>
                <a:srgbClr val="EB8A2F"/>
              </a:buClr>
              <a:buFont typeface="+mj-lt"/>
              <a:buAutoNum type="arabicPeriod"/>
            </a:pPr>
            <a:r>
              <a:rPr lang="en-US" sz="1400" b="1" dirty="0">
                <a:solidFill>
                  <a:srgbClr val="EB8B30"/>
                </a:solidFill>
              </a:rPr>
              <a:t>Review Major Programs; Drivers</a:t>
            </a:r>
          </a:p>
          <a:p>
            <a:pPr marL="342900" indent="-342900">
              <a:spcBef>
                <a:spcPts val="0"/>
              </a:spcBef>
              <a:spcAft>
                <a:spcPts val="600"/>
              </a:spcAft>
              <a:buClr>
                <a:srgbClr val="EB8A2F"/>
              </a:buClr>
              <a:buFont typeface="+mj-lt"/>
              <a:buAutoNum type="arabicPeriod"/>
            </a:pPr>
            <a:r>
              <a:rPr lang="en-US" sz="1400" b="1" dirty="0">
                <a:solidFill>
                  <a:srgbClr val="EB8B30"/>
                </a:solidFill>
              </a:rPr>
              <a:t>Understand Pipeline</a:t>
            </a:r>
          </a:p>
          <a:p>
            <a:pPr marL="342900" indent="-342900">
              <a:spcBef>
                <a:spcPts val="0"/>
              </a:spcBef>
              <a:spcAft>
                <a:spcPts val="600"/>
              </a:spcAft>
              <a:buClr>
                <a:srgbClr val="EB8A2F"/>
              </a:buClr>
              <a:buFont typeface="+mj-lt"/>
              <a:buAutoNum type="arabicPeriod"/>
            </a:pPr>
            <a:r>
              <a:rPr lang="en-US" sz="1400" b="1" dirty="0">
                <a:solidFill>
                  <a:srgbClr val="EB8B30"/>
                </a:solidFill>
              </a:rPr>
              <a:t>Manage R&amp;O’s</a:t>
            </a:r>
            <a:endParaRPr lang="en-US" sz="1200" b="1" dirty="0">
              <a:solidFill>
                <a:srgbClr val="EB8B30"/>
              </a:solidFill>
            </a:endParaRPr>
          </a:p>
        </p:txBody>
      </p:sp>
      <p:pic>
        <p:nvPicPr>
          <p:cNvPr id="8" name="Graphic 7" descr="Lightbulb with solid fill">
            <a:extLst>
              <a:ext uri="{FF2B5EF4-FFF2-40B4-BE49-F238E27FC236}">
                <a16:creationId xmlns:a16="http://schemas.microsoft.com/office/drawing/2014/main" id="{C2C3F878-3C32-424C-B29B-3C8A1DB934A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58617" y="3306441"/>
            <a:ext cx="409862" cy="409862"/>
          </a:xfrm>
          <a:prstGeom prst="rect">
            <a:avLst/>
          </a:prstGeom>
        </p:spPr>
      </p:pic>
      <p:pic>
        <p:nvPicPr>
          <p:cNvPr id="9" name="Graphic 8" descr="Factory outline">
            <a:extLst>
              <a:ext uri="{FF2B5EF4-FFF2-40B4-BE49-F238E27FC236}">
                <a16:creationId xmlns:a16="http://schemas.microsoft.com/office/drawing/2014/main" id="{65A761F6-7116-47A7-8283-42F6E467A3E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076582" y="127717"/>
            <a:ext cx="796208" cy="796208"/>
          </a:xfrm>
          <a:prstGeom prst="rect">
            <a:avLst/>
          </a:prstGeom>
        </p:spPr>
      </p:pic>
    </p:spTree>
    <p:extLst>
      <p:ext uri="{BB962C8B-B14F-4D97-AF65-F5344CB8AC3E}">
        <p14:creationId xmlns:p14="http://schemas.microsoft.com/office/powerpoint/2010/main" val="23687414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540158692"/>
              </p:ext>
            </p:extLst>
          </p:nvPr>
        </p:nvGraphicFramePr>
        <p:xfrm>
          <a:off x="731521" y="1338136"/>
          <a:ext cx="11048019" cy="3118866"/>
        </p:xfrm>
        <a:graphic>
          <a:graphicData uri="http://schemas.openxmlformats.org/drawingml/2006/table">
            <a:tbl>
              <a:tblPr firstRow="1" firstCol="1" bandRow="1">
                <a:tableStyleId>{C4B1156A-380E-4F78-BDF5-A606A8083BF9}</a:tableStyleId>
              </a:tblPr>
              <a:tblGrid>
                <a:gridCol w="1622416">
                  <a:extLst>
                    <a:ext uri="{9D8B030D-6E8A-4147-A177-3AD203B41FA5}">
                      <a16:colId xmlns:a16="http://schemas.microsoft.com/office/drawing/2014/main" val="20000"/>
                    </a:ext>
                  </a:extLst>
                </a:gridCol>
                <a:gridCol w="9425603">
                  <a:extLst>
                    <a:ext uri="{9D8B030D-6E8A-4147-A177-3AD203B41FA5}">
                      <a16:colId xmlns:a16="http://schemas.microsoft.com/office/drawing/2014/main" val="20001"/>
                    </a:ext>
                  </a:extLst>
                </a:gridCol>
              </a:tblGrid>
              <a:tr h="304781">
                <a:tc>
                  <a:txBody>
                    <a:bodyPr/>
                    <a:lstStyle/>
                    <a:p>
                      <a:pPr marL="0" marR="0" algn="ctr">
                        <a:lnSpc>
                          <a:spcPct val="150000"/>
                        </a:lnSpc>
                        <a:spcBef>
                          <a:spcPts val="0"/>
                        </a:spcBef>
                        <a:spcAft>
                          <a:spcPts val="0"/>
                        </a:spcAft>
                      </a:pPr>
                      <a:r>
                        <a:rPr lang="en-US" sz="1400" dirty="0">
                          <a:solidFill>
                            <a:schemeClr val="bg1"/>
                          </a:solidFill>
                          <a:effectLst/>
                          <a:latin typeface="Antonio" panose="02000503000000000000" pitchFamily="2" charset="77"/>
                        </a:rPr>
                        <a:t>End Note Reference</a:t>
                      </a:r>
                      <a:endParaRPr lang="en-US" sz="1400" b="1" i="0" dirty="0">
                        <a:solidFill>
                          <a:schemeClr val="bg1"/>
                        </a:solidFill>
                        <a:effectLst/>
                        <a:latin typeface="Antonio" panose="02000503000000000000" pitchFamily="2" charset="77"/>
                        <a:ea typeface="Roboto" panose="02000000000000000000" pitchFamily="2" charset="0"/>
                        <a:cs typeface="Times New Roman"/>
                      </a:endParaRPr>
                    </a:p>
                  </a:txBody>
                  <a:tcPr marR="45720" anchor="ctr">
                    <a:solidFill>
                      <a:schemeClr val="accent1"/>
                    </a:solidFill>
                  </a:tcPr>
                </a:tc>
                <a:tc>
                  <a:txBody>
                    <a:bodyPr/>
                    <a:lstStyle/>
                    <a:p>
                      <a:pPr marL="0" marR="0" algn="ctr">
                        <a:lnSpc>
                          <a:spcPct val="150000"/>
                        </a:lnSpc>
                        <a:spcBef>
                          <a:spcPts val="0"/>
                        </a:spcBef>
                        <a:spcAft>
                          <a:spcPts val="0"/>
                        </a:spcAft>
                      </a:pPr>
                      <a:r>
                        <a:rPr lang="en-US" sz="1400" dirty="0">
                          <a:solidFill>
                            <a:schemeClr val="bg1"/>
                          </a:solidFill>
                          <a:effectLst/>
                          <a:latin typeface="Antonio" panose="02000503000000000000" pitchFamily="2" charset="77"/>
                        </a:rPr>
                        <a:t>End Notes &amp; References</a:t>
                      </a:r>
                      <a:endParaRPr lang="en-US" sz="1400" b="1" i="0" dirty="0">
                        <a:solidFill>
                          <a:schemeClr val="bg1"/>
                        </a:solidFill>
                        <a:effectLst/>
                        <a:latin typeface="Antonio" panose="02000503000000000000" pitchFamily="2" charset="77"/>
                        <a:ea typeface="Roboto" panose="02000000000000000000" pitchFamily="2" charset="0"/>
                        <a:cs typeface="Times New Roman"/>
                      </a:endParaRPr>
                    </a:p>
                  </a:txBody>
                  <a:tcPr marR="45720" anchor="ctr">
                    <a:solidFill>
                      <a:schemeClr val="accent1"/>
                    </a:solidFill>
                  </a:tcPr>
                </a:tc>
                <a:extLst>
                  <a:ext uri="{0D108BD9-81ED-4DB2-BD59-A6C34878D82A}">
                    <a16:rowId xmlns:a16="http://schemas.microsoft.com/office/drawing/2014/main" val="10000"/>
                  </a:ext>
                </a:extLst>
              </a:tr>
              <a:tr h="163691">
                <a:tc>
                  <a:txBody>
                    <a:bodyPr/>
                    <a:lstStyle/>
                    <a:p>
                      <a:pPr marL="0" marR="0" algn="ctr">
                        <a:spcBef>
                          <a:spcPts val="0"/>
                        </a:spcBef>
                        <a:spcAft>
                          <a:spcPts val="0"/>
                        </a:spcAft>
                      </a:pPr>
                      <a:r>
                        <a:rPr lang="en-US" sz="1200" b="0" i="0" dirty="0">
                          <a:effectLst/>
                          <a:latin typeface="Roboto" panose="02000000000000000000" pitchFamily="2" charset="0"/>
                          <a:ea typeface="Roboto" panose="02000000000000000000" pitchFamily="2" charset="0"/>
                          <a:cs typeface="Times New Roman"/>
                        </a:rPr>
                        <a:t>1</a:t>
                      </a:r>
                    </a:p>
                  </a:txBody>
                  <a:tcPr marR="0" marT="0" marB="0" anchor="ctr"/>
                </a:tc>
                <a:tc>
                  <a:txBody>
                    <a:bodyPr/>
                    <a:lstStyle/>
                    <a:p>
                      <a:pPr marL="0" marR="0" algn="ctr">
                        <a:spcBef>
                          <a:spcPts val="0"/>
                        </a:spcBef>
                        <a:spcAft>
                          <a:spcPts val="0"/>
                        </a:spcAft>
                      </a:pPr>
                      <a:r>
                        <a:rPr lang="en-US" sz="1200" dirty="0">
                          <a:latin typeface="Roboto" panose="02000000000000000000" pitchFamily="2" charset="0"/>
                          <a:ea typeface="Roboto" panose="02000000000000000000" pitchFamily="2" charset="0"/>
                          <a:hlinkClick r:id="rId3"/>
                        </a:rPr>
                        <a:t>What Is a Business? | Boundless Business (lumenlearning.com)</a:t>
                      </a:r>
                      <a:endParaRPr lang="en-US" sz="1200" b="0" i="0" dirty="0">
                        <a:effectLst/>
                        <a:latin typeface="Roboto" panose="02000000000000000000" pitchFamily="2" charset="0"/>
                        <a:ea typeface="Roboto" panose="02000000000000000000" pitchFamily="2" charset="0"/>
                        <a:cs typeface="Times New Roman"/>
                      </a:endParaRPr>
                    </a:p>
                  </a:txBody>
                  <a:tcPr marR="0" marT="0" marB="0" anchor="ctr"/>
                </a:tc>
                <a:extLst>
                  <a:ext uri="{0D108BD9-81ED-4DB2-BD59-A6C34878D82A}">
                    <a16:rowId xmlns:a16="http://schemas.microsoft.com/office/drawing/2014/main" val="10001"/>
                  </a:ext>
                </a:extLst>
              </a:tr>
              <a:tr h="163691">
                <a:tc>
                  <a:txBody>
                    <a:bodyPr/>
                    <a:lstStyle/>
                    <a:p>
                      <a:pPr marL="0" marR="0" algn="ctr">
                        <a:spcBef>
                          <a:spcPts val="0"/>
                        </a:spcBef>
                        <a:spcAft>
                          <a:spcPts val="0"/>
                        </a:spcAft>
                      </a:pPr>
                      <a:r>
                        <a:rPr lang="en-US" sz="1200" b="0" i="0" dirty="0">
                          <a:effectLst/>
                          <a:latin typeface="Roboto" panose="02000000000000000000" pitchFamily="2" charset="0"/>
                          <a:ea typeface="Roboto" panose="02000000000000000000" pitchFamily="2" charset="0"/>
                          <a:cs typeface="Times New Roman"/>
                        </a:rPr>
                        <a:t>2</a:t>
                      </a:r>
                    </a:p>
                  </a:txBody>
                  <a:tcPr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Roboto" panose="02000000000000000000" pitchFamily="2" charset="0"/>
                          <a:ea typeface="Roboto" panose="02000000000000000000" pitchFamily="2" charset="0"/>
                          <a:hlinkClick r:id="rId4"/>
                        </a:rPr>
                        <a:t>10 Gordon Gekko Quotes That Will Change The Way You Think About Investing - Wall Street Survivor</a:t>
                      </a:r>
                      <a:endParaRPr kumimoji="0" lang="en-US" sz="12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Times New Roman"/>
                      </a:endParaRPr>
                    </a:p>
                  </a:txBody>
                  <a:tcPr marR="0" marT="0" marB="0" anchor="ctr"/>
                </a:tc>
                <a:extLst>
                  <a:ext uri="{0D108BD9-81ED-4DB2-BD59-A6C34878D82A}">
                    <a16:rowId xmlns:a16="http://schemas.microsoft.com/office/drawing/2014/main" val="10002"/>
                  </a:ext>
                </a:extLst>
              </a:tr>
              <a:tr h="163691">
                <a:tc>
                  <a:txBody>
                    <a:bodyPr/>
                    <a:lstStyle/>
                    <a:p>
                      <a:pPr marL="0" marR="0" algn="ctr">
                        <a:spcBef>
                          <a:spcPts val="0"/>
                        </a:spcBef>
                        <a:spcAft>
                          <a:spcPts val="0"/>
                        </a:spcAft>
                      </a:pPr>
                      <a:r>
                        <a:rPr lang="en-US" sz="1200" b="0" i="0" dirty="0">
                          <a:effectLst/>
                          <a:latin typeface="Roboto" panose="02000000000000000000" pitchFamily="2" charset="0"/>
                          <a:ea typeface="Roboto" panose="02000000000000000000" pitchFamily="2" charset="0"/>
                          <a:cs typeface="Times New Roman"/>
                        </a:rPr>
                        <a:t>3</a:t>
                      </a:r>
                    </a:p>
                  </a:txBody>
                  <a:tcPr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Roboto" panose="02000000000000000000" pitchFamily="2" charset="0"/>
                          <a:ea typeface="Roboto" panose="02000000000000000000" pitchFamily="2" charset="0"/>
                          <a:hlinkClick r:id="rId5"/>
                        </a:rPr>
                        <a:t>The Dumbest Idea In The World: Maximizing Shareholder Value (forbes.com)</a:t>
                      </a:r>
                      <a:endParaRPr lang="en-US" sz="1200" b="0" i="0" dirty="0">
                        <a:effectLst/>
                        <a:latin typeface="Roboto" panose="02000000000000000000" pitchFamily="2" charset="0"/>
                        <a:ea typeface="Roboto" panose="02000000000000000000" pitchFamily="2" charset="0"/>
                        <a:cs typeface="Times New Roman"/>
                      </a:endParaRPr>
                    </a:p>
                  </a:txBody>
                  <a:tcPr marR="0" marT="0" marB="0" anchor="ctr"/>
                </a:tc>
                <a:extLst>
                  <a:ext uri="{0D108BD9-81ED-4DB2-BD59-A6C34878D82A}">
                    <a16:rowId xmlns:a16="http://schemas.microsoft.com/office/drawing/2014/main" val="10003"/>
                  </a:ext>
                </a:extLst>
              </a:tr>
              <a:tr h="163691">
                <a:tc>
                  <a:txBody>
                    <a:bodyPr/>
                    <a:lstStyle/>
                    <a:p>
                      <a:pPr marL="0" marR="0" algn="ctr">
                        <a:spcBef>
                          <a:spcPts val="0"/>
                        </a:spcBef>
                        <a:spcAft>
                          <a:spcPts val="0"/>
                        </a:spcAft>
                      </a:pPr>
                      <a:r>
                        <a:rPr lang="en-US" sz="1200" b="0" i="0" dirty="0">
                          <a:effectLst/>
                          <a:latin typeface="Roboto" panose="02000000000000000000" pitchFamily="2" charset="0"/>
                          <a:ea typeface="Roboto" panose="02000000000000000000" pitchFamily="2" charset="0"/>
                          <a:cs typeface="Times New Roman"/>
                        </a:rPr>
                        <a:t>4</a:t>
                      </a:r>
                    </a:p>
                  </a:txBody>
                  <a:tcPr marR="0" marT="0" marB="0" anchor="ctr"/>
                </a:tc>
                <a:tc>
                  <a:txBody>
                    <a:bodyPr/>
                    <a:lstStyle/>
                    <a:p>
                      <a:pPr marL="0" marR="0" algn="ctr">
                        <a:spcBef>
                          <a:spcPts val="0"/>
                        </a:spcBef>
                        <a:spcAft>
                          <a:spcPts val="0"/>
                        </a:spcAft>
                      </a:pPr>
                      <a:r>
                        <a:rPr lang="en-US" sz="1200" dirty="0">
                          <a:latin typeface="Roboto" panose="02000000000000000000" pitchFamily="2" charset="0"/>
                          <a:ea typeface="Roboto" panose="02000000000000000000" pitchFamily="2" charset="0"/>
                          <a:hlinkClick r:id="rId6"/>
                        </a:rPr>
                        <a:t>What Is the Purpose of Business? | HuffPost</a:t>
                      </a:r>
                      <a:endParaRPr lang="en-US" sz="1200" b="0" i="0" dirty="0">
                        <a:effectLst/>
                        <a:latin typeface="Roboto" panose="02000000000000000000" pitchFamily="2" charset="0"/>
                        <a:ea typeface="Roboto" panose="02000000000000000000" pitchFamily="2" charset="0"/>
                        <a:cs typeface="Times New Roman"/>
                      </a:endParaRPr>
                    </a:p>
                  </a:txBody>
                  <a:tcPr marR="0" marT="0" marB="0" anchor="ctr"/>
                </a:tc>
                <a:extLst>
                  <a:ext uri="{0D108BD9-81ED-4DB2-BD59-A6C34878D82A}">
                    <a16:rowId xmlns:a16="http://schemas.microsoft.com/office/drawing/2014/main" val="10004"/>
                  </a:ext>
                </a:extLst>
              </a:tr>
              <a:tr h="163691">
                <a:tc>
                  <a:txBody>
                    <a:bodyPr/>
                    <a:lstStyle/>
                    <a:p>
                      <a:pPr marL="0" marR="0" algn="ctr">
                        <a:spcBef>
                          <a:spcPts val="0"/>
                        </a:spcBef>
                        <a:spcAft>
                          <a:spcPts val="0"/>
                        </a:spcAft>
                      </a:pPr>
                      <a:r>
                        <a:rPr lang="en-US" sz="1200" b="0" i="0" dirty="0">
                          <a:effectLst/>
                          <a:latin typeface="Roboto" panose="02000000000000000000" pitchFamily="2" charset="0"/>
                          <a:ea typeface="Roboto" panose="02000000000000000000" pitchFamily="2" charset="0"/>
                          <a:cs typeface="Times New Roman"/>
                        </a:rPr>
                        <a:t>5</a:t>
                      </a:r>
                    </a:p>
                  </a:txBody>
                  <a:tcPr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Roboto" panose="02000000000000000000" pitchFamily="2" charset="0"/>
                          <a:ea typeface="Roboto" panose="02000000000000000000" pitchFamily="2" charset="0"/>
                          <a:hlinkClick r:id="rId7"/>
                        </a:rPr>
                        <a:t>3 Reasons Why a Strong Purpose Is a Good Business Idea (entrepreneur.com)</a:t>
                      </a:r>
                      <a:endParaRPr kumimoji="0" lang="en-US" sz="12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Times New Roman"/>
                      </a:endParaRPr>
                    </a:p>
                  </a:txBody>
                  <a:tcPr marR="0" marT="0" marB="0" anchor="ctr"/>
                </a:tc>
                <a:extLst>
                  <a:ext uri="{0D108BD9-81ED-4DB2-BD59-A6C34878D82A}">
                    <a16:rowId xmlns:a16="http://schemas.microsoft.com/office/drawing/2014/main" val="10006"/>
                  </a:ext>
                </a:extLst>
              </a:tr>
              <a:tr h="163691">
                <a:tc>
                  <a:txBody>
                    <a:bodyPr/>
                    <a:lstStyle/>
                    <a:p>
                      <a:pPr marL="0" marR="0" algn="ctr">
                        <a:spcBef>
                          <a:spcPts val="0"/>
                        </a:spcBef>
                        <a:spcAft>
                          <a:spcPts val="0"/>
                        </a:spcAft>
                      </a:pPr>
                      <a:r>
                        <a:rPr lang="en-US" sz="1200" b="0" i="0" dirty="0">
                          <a:effectLst/>
                          <a:latin typeface="Roboto" panose="02000000000000000000" pitchFamily="2" charset="0"/>
                          <a:ea typeface="Roboto" panose="02000000000000000000" pitchFamily="2" charset="0"/>
                          <a:cs typeface="Times New Roman"/>
                        </a:rPr>
                        <a:t>6</a:t>
                      </a:r>
                    </a:p>
                  </a:txBody>
                  <a:tcPr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Roboto" panose="02000000000000000000" pitchFamily="2" charset="0"/>
                          <a:ea typeface="Roboto" panose="02000000000000000000" pitchFamily="2" charset="0"/>
                          <a:hlinkClick r:id="rId8"/>
                        </a:rPr>
                        <a:t>BUDGETING | meaning in the Cambridge English Dictionary</a:t>
                      </a:r>
                      <a:endParaRPr kumimoji="0" lang="en-US" sz="12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Times New Roman"/>
                      </a:endParaRPr>
                    </a:p>
                  </a:txBody>
                  <a:tcPr marR="0" marT="0" marB="0" anchor="ctr"/>
                </a:tc>
                <a:extLst>
                  <a:ext uri="{0D108BD9-81ED-4DB2-BD59-A6C34878D82A}">
                    <a16:rowId xmlns:a16="http://schemas.microsoft.com/office/drawing/2014/main" val="10007"/>
                  </a:ext>
                </a:extLst>
              </a:tr>
              <a:tr h="163691">
                <a:tc>
                  <a:txBody>
                    <a:bodyPr/>
                    <a:lstStyle/>
                    <a:p>
                      <a:pPr marL="0" marR="0" algn="ctr">
                        <a:spcBef>
                          <a:spcPts val="0"/>
                        </a:spcBef>
                        <a:spcAft>
                          <a:spcPts val="0"/>
                        </a:spcAft>
                      </a:pPr>
                      <a:r>
                        <a:rPr lang="en-US" sz="1200" b="0" i="0" dirty="0">
                          <a:effectLst/>
                          <a:latin typeface="Roboto" panose="02000000000000000000" pitchFamily="2" charset="0"/>
                          <a:ea typeface="Roboto" panose="02000000000000000000" pitchFamily="2" charset="0"/>
                          <a:cs typeface="Times New Roman"/>
                        </a:rPr>
                        <a:t>7</a:t>
                      </a:r>
                    </a:p>
                  </a:txBody>
                  <a:tcPr marR="0" marT="0" marB="0" anchor="ctr"/>
                </a:tc>
                <a:tc>
                  <a:txBody>
                    <a:bodyPr/>
                    <a:lstStyle/>
                    <a:p>
                      <a:pPr marL="0" marR="0" algn="ctr">
                        <a:spcBef>
                          <a:spcPts val="0"/>
                        </a:spcBef>
                        <a:spcAft>
                          <a:spcPts val="0"/>
                        </a:spcAft>
                      </a:pPr>
                      <a:r>
                        <a:rPr lang="en-US" sz="1200" dirty="0">
                          <a:latin typeface="Roboto" panose="02000000000000000000" pitchFamily="2" charset="0"/>
                          <a:ea typeface="Roboto" panose="02000000000000000000" pitchFamily="2" charset="0"/>
                          <a:hlinkClick r:id="rId9"/>
                        </a:rPr>
                        <a:t>FORECASTING | meaning in the Cambridge English Dictionary</a:t>
                      </a:r>
                      <a:endParaRPr lang="en-US" sz="1200" b="0" i="0" dirty="0">
                        <a:effectLst/>
                        <a:latin typeface="Roboto" panose="02000000000000000000" pitchFamily="2" charset="0"/>
                        <a:ea typeface="Roboto" panose="02000000000000000000" pitchFamily="2" charset="0"/>
                        <a:cs typeface="Times New Roman"/>
                      </a:endParaRPr>
                    </a:p>
                  </a:txBody>
                  <a:tcPr marR="0" marT="0" marB="0" anchor="ctr"/>
                </a:tc>
                <a:extLst>
                  <a:ext uri="{0D108BD9-81ED-4DB2-BD59-A6C34878D82A}">
                    <a16:rowId xmlns:a16="http://schemas.microsoft.com/office/drawing/2014/main" val="10008"/>
                  </a:ext>
                </a:extLst>
              </a:tr>
              <a:tr h="163691">
                <a:tc>
                  <a:txBody>
                    <a:bodyPr/>
                    <a:lstStyle/>
                    <a:p>
                      <a:pPr marL="0" marR="0" algn="ctr">
                        <a:spcBef>
                          <a:spcPts val="0"/>
                        </a:spcBef>
                        <a:spcAft>
                          <a:spcPts val="0"/>
                        </a:spcAft>
                      </a:pPr>
                      <a:r>
                        <a:rPr lang="en-US" sz="1200" b="0" i="0" dirty="0">
                          <a:effectLst/>
                          <a:latin typeface="Roboto" panose="02000000000000000000" pitchFamily="2" charset="0"/>
                          <a:ea typeface="Roboto" panose="02000000000000000000" pitchFamily="2" charset="0"/>
                          <a:cs typeface="Times New Roman"/>
                        </a:rPr>
                        <a:t>8</a:t>
                      </a:r>
                    </a:p>
                  </a:txBody>
                  <a:tcPr marR="0" marT="0" marB="0" anchor="ctr"/>
                </a:tc>
                <a:tc>
                  <a:txBody>
                    <a:bodyPr/>
                    <a:lstStyle/>
                    <a:p>
                      <a:pPr marL="0" marR="0" algn="ctr">
                        <a:spcBef>
                          <a:spcPts val="0"/>
                        </a:spcBef>
                        <a:spcAft>
                          <a:spcPts val="0"/>
                        </a:spcAft>
                      </a:pPr>
                      <a:r>
                        <a:rPr lang="en-US" sz="1200" dirty="0">
                          <a:latin typeface="Roboto" panose="02000000000000000000" pitchFamily="2" charset="0"/>
                          <a:ea typeface="Roboto" panose="02000000000000000000" pitchFamily="2" charset="0"/>
                          <a:hlinkClick r:id="rId10"/>
                        </a:rPr>
                        <a:t>FINANCIAL REPORTING | meaning in the Cambridge English Dictionary</a:t>
                      </a:r>
                      <a:endParaRPr lang="en-US" sz="1200" b="0" i="0" dirty="0">
                        <a:effectLst/>
                        <a:latin typeface="Roboto" panose="02000000000000000000" pitchFamily="2" charset="0"/>
                        <a:ea typeface="Roboto" panose="02000000000000000000" pitchFamily="2" charset="0"/>
                        <a:cs typeface="Times New Roman"/>
                      </a:endParaRPr>
                    </a:p>
                  </a:txBody>
                  <a:tcPr marR="0" marT="0" marB="0" anchor="ctr"/>
                </a:tc>
                <a:extLst>
                  <a:ext uri="{0D108BD9-81ED-4DB2-BD59-A6C34878D82A}">
                    <a16:rowId xmlns:a16="http://schemas.microsoft.com/office/drawing/2014/main" val="10009"/>
                  </a:ext>
                </a:extLst>
              </a:tr>
              <a:tr h="163691">
                <a:tc>
                  <a:txBody>
                    <a:bodyPr/>
                    <a:lstStyle/>
                    <a:p>
                      <a:pPr marL="0" marR="0" algn="ctr">
                        <a:spcBef>
                          <a:spcPts val="0"/>
                        </a:spcBef>
                        <a:spcAft>
                          <a:spcPts val="0"/>
                        </a:spcAft>
                      </a:pPr>
                      <a:r>
                        <a:rPr lang="en-US" sz="1200" b="0" i="0" dirty="0">
                          <a:effectLst/>
                          <a:latin typeface="Roboto" panose="02000000000000000000" pitchFamily="2" charset="0"/>
                          <a:ea typeface="Roboto" panose="02000000000000000000" pitchFamily="2" charset="0"/>
                          <a:cs typeface="Times New Roman"/>
                        </a:rPr>
                        <a:t>9</a:t>
                      </a:r>
                    </a:p>
                  </a:txBody>
                  <a:tcPr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Roboto" panose="02000000000000000000" pitchFamily="2" charset="0"/>
                          <a:ea typeface="Roboto" panose="02000000000000000000" pitchFamily="2" charset="0"/>
                          <a:hlinkClick r:id="rId11"/>
                        </a:rPr>
                        <a:t>The Importance Of Financial Reporting &amp; Analysis: Your Guide (datapine.com)</a:t>
                      </a:r>
                      <a:endParaRPr kumimoji="0" lang="en-US" sz="12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Times New Roman"/>
                      </a:endParaRPr>
                    </a:p>
                  </a:txBody>
                  <a:tcPr marR="0" marT="0" marB="0" anchor="ctr"/>
                </a:tc>
                <a:extLst>
                  <a:ext uri="{0D108BD9-81ED-4DB2-BD59-A6C34878D82A}">
                    <a16:rowId xmlns:a16="http://schemas.microsoft.com/office/drawing/2014/main" val="10010"/>
                  </a:ext>
                </a:extLst>
              </a:tr>
              <a:tr h="163691">
                <a:tc>
                  <a:txBody>
                    <a:bodyPr/>
                    <a:lstStyle/>
                    <a:p>
                      <a:pPr marL="0" marR="0" algn="ctr">
                        <a:spcBef>
                          <a:spcPts val="0"/>
                        </a:spcBef>
                        <a:spcAft>
                          <a:spcPts val="0"/>
                        </a:spcAft>
                      </a:pPr>
                      <a:r>
                        <a:rPr lang="en-US" sz="1200" b="0" i="0" dirty="0">
                          <a:effectLst/>
                          <a:latin typeface="Roboto" panose="02000000000000000000" pitchFamily="2" charset="0"/>
                          <a:ea typeface="Roboto" panose="02000000000000000000" pitchFamily="2" charset="0"/>
                          <a:cs typeface="Times New Roman"/>
                        </a:rPr>
                        <a:t>10</a:t>
                      </a:r>
                    </a:p>
                  </a:txBody>
                  <a:tcPr marR="0" marT="0" marB="0" anchor="ctr"/>
                </a:tc>
                <a:tc>
                  <a:txBody>
                    <a:bodyPr/>
                    <a:lstStyle/>
                    <a:p>
                      <a:pPr marL="0" marR="0" algn="ctr">
                        <a:spcBef>
                          <a:spcPts val="0"/>
                        </a:spcBef>
                        <a:spcAft>
                          <a:spcPts val="0"/>
                        </a:spcAft>
                      </a:pPr>
                      <a:r>
                        <a:rPr lang="en-US" sz="1200" dirty="0">
                          <a:latin typeface="Roboto" panose="02000000000000000000" pitchFamily="2" charset="0"/>
                          <a:ea typeface="Roboto" panose="02000000000000000000" pitchFamily="2" charset="0"/>
                          <a:hlinkClick r:id="rId12"/>
                        </a:rPr>
                        <a:t>Why Budgeting Is Important (Plus 7 Benefits of Budgeting) | Indeed.com</a:t>
                      </a:r>
                      <a:endParaRPr lang="en-US" sz="1200" b="0" i="0" dirty="0">
                        <a:effectLst/>
                        <a:latin typeface="Roboto" panose="02000000000000000000" pitchFamily="2" charset="0"/>
                        <a:ea typeface="Roboto" panose="02000000000000000000" pitchFamily="2" charset="0"/>
                        <a:cs typeface="Times New Roman"/>
                      </a:endParaRPr>
                    </a:p>
                  </a:txBody>
                  <a:tcPr marR="0" marT="0" marB="0" anchor="ctr"/>
                </a:tc>
                <a:extLst>
                  <a:ext uri="{0D108BD9-81ED-4DB2-BD59-A6C34878D82A}">
                    <a16:rowId xmlns:a16="http://schemas.microsoft.com/office/drawing/2014/main" val="10011"/>
                  </a:ext>
                </a:extLst>
              </a:tr>
              <a:tr h="163691">
                <a:tc>
                  <a:txBody>
                    <a:bodyPr/>
                    <a:lstStyle/>
                    <a:p>
                      <a:pPr marL="0" marR="0" algn="ctr">
                        <a:spcBef>
                          <a:spcPts val="0"/>
                        </a:spcBef>
                        <a:spcAft>
                          <a:spcPts val="0"/>
                        </a:spcAft>
                      </a:pPr>
                      <a:r>
                        <a:rPr lang="en-US" sz="1200" b="0" i="0" dirty="0">
                          <a:effectLst/>
                          <a:latin typeface="Roboto" panose="02000000000000000000" pitchFamily="2" charset="0"/>
                          <a:ea typeface="Roboto" panose="02000000000000000000" pitchFamily="2" charset="0"/>
                          <a:cs typeface="Times New Roman"/>
                        </a:rPr>
                        <a:t>11</a:t>
                      </a:r>
                    </a:p>
                  </a:txBody>
                  <a:tcPr marR="0" marT="0" marB="0" anchor="ctr"/>
                </a:tc>
                <a:tc>
                  <a:txBody>
                    <a:bodyPr/>
                    <a:lstStyle/>
                    <a:p>
                      <a:pPr marL="0" marR="0" algn="ctr">
                        <a:spcBef>
                          <a:spcPts val="0"/>
                        </a:spcBef>
                        <a:spcAft>
                          <a:spcPts val="0"/>
                        </a:spcAft>
                      </a:pPr>
                      <a:r>
                        <a:rPr lang="en-US" sz="1200" dirty="0">
                          <a:latin typeface="Roboto" panose="02000000000000000000" pitchFamily="2" charset="0"/>
                          <a:ea typeface="Roboto" panose="02000000000000000000" pitchFamily="2" charset="0"/>
                          <a:hlinkClick r:id="rId13"/>
                        </a:rPr>
                        <a:t>Benefits or Advantages of Budgeting to organization (accountlearning.com)</a:t>
                      </a:r>
                      <a:endParaRPr lang="en-US" sz="1200" b="0" i="0" dirty="0">
                        <a:effectLst/>
                        <a:latin typeface="Roboto" panose="02000000000000000000" pitchFamily="2" charset="0"/>
                        <a:ea typeface="Roboto" panose="02000000000000000000" pitchFamily="2" charset="0"/>
                        <a:cs typeface="Times New Roman"/>
                      </a:endParaRPr>
                    </a:p>
                  </a:txBody>
                  <a:tcPr marR="0" marT="0" marB="0" anchor="ctr"/>
                </a:tc>
                <a:extLst>
                  <a:ext uri="{0D108BD9-81ED-4DB2-BD59-A6C34878D82A}">
                    <a16:rowId xmlns:a16="http://schemas.microsoft.com/office/drawing/2014/main" val="10012"/>
                  </a:ext>
                </a:extLst>
              </a:tr>
              <a:tr h="163691">
                <a:tc>
                  <a:txBody>
                    <a:bodyPr/>
                    <a:lstStyle/>
                    <a:p>
                      <a:pPr marL="0" marR="0" algn="ctr">
                        <a:spcBef>
                          <a:spcPts val="0"/>
                        </a:spcBef>
                        <a:spcAft>
                          <a:spcPts val="0"/>
                        </a:spcAft>
                      </a:pPr>
                      <a:r>
                        <a:rPr lang="en-US" sz="1200" b="0" i="0" dirty="0">
                          <a:effectLst/>
                          <a:latin typeface="Roboto" panose="02000000000000000000" pitchFamily="2" charset="0"/>
                          <a:ea typeface="Roboto" panose="02000000000000000000" pitchFamily="2" charset="0"/>
                          <a:cs typeface="Times New Roman"/>
                        </a:rPr>
                        <a:t>12</a:t>
                      </a:r>
                    </a:p>
                  </a:txBody>
                  <a:tcPr marR="0" marT="0" marB="0" anchor="ctr"/>
                </a:tc>
                <a:tc>
                  <a:txBody>
                    <a:bodyPr/>
                    <a:lstStyle/>
                    <a:p>
                      <a:pPr marL="0" marR="0" algn="ctr">
                        <a:spcBef>
                          <a:spcPts val="0"/>
                        </a:spcBef>
                        <a:spcAft>
                          <a:spcPts val="0"/>
                        </a:spcAft>
                      </a:pPr>
                      <a:r>
                        <a:rPr lang="en-US" sz="1200" dirty="0">
                          <a:latin typeface="Roboto" panose="02000000000000000000" pitchFamily="2" charset="0"/>
                          <a:ea typeface="Roboto" panose="02000000000000000000" pitchFamily="2" charset="0"/>
                          <a:hlinkClick r:id="rId14"/>
                        </a:rPr>
                        <a:t>8 Advantages of Forecasting Your Business Revenue - Fully Accountable</a:t>
                      </a:r>
                      <a:endParaRPr lang="en-US" sz="1200" b="0" i="0" dirty="0">
                        <a:effectLst/>
                        <a:latin typeface="Roboto" panose="02000000000000000000" pitchFamily="2" charset="0"/>
                        <a:ea typeface="Roboto" panose="02000000000000000000" pitchFamily="2" charset="0"/>
                        <a:cs typeface="Times New Roman"/>
                      </a:endParaRPr>
                    </a:p>
                  </a:txBody>
                  <a:tcPr marR="0" marT="0" marB="0" anchor="ctr"/>
                </a:tc>
                <a:extLst>
                  <a:ext uri="{0D108BD9-81ED-4DB2-BD59-A6C34878D82A}">
                    <a16:rowId xmlns:a16="http://schemas.microsoft.com/office/drawing/2014/main" val="10013"/>
                  </a:ext>
                </a:extLst>
              </a:tr>
              <a:tr h="163691">
                <a:tc>
                  <a:txBody>
                    <a:bodyPr/>
                    <a:lstStyle/>
                    <a:p>
                      <a:pPr marL="0" marR="0" algn="ctr">
                        <a:spcBef>
                          <a:spcPts val="0"/>
                        </a:spcBef>
                        <a:spcAft>
                          <a:spcPts val="0"/>
                        </a:spcAft>
                      </a:pPr>
                      <a:r>
                        <a:rPr lang="en-US" sz="1200" b="0" i="0" dirty="0">
                          <a:effectLst/>
                          <a:latin typeface="Roboto" panose="02000000000000000000" pitchFamily="2" charset="0"/>
                          <a:ea typeface="Roboto" panose="02000000000000000000" pitchFamily="2" charset="0"/>
                          <a:cs typeface="Times New Roman"/>
                        </a:rPr>
                        <a:t>13</a:t>
                      </a:r>
                    </a:p>
                  </a:txBody>
                  <a:tcPr marR="0" marT="0" marB="0" anchor="ctr"/>
                </a:tc>
                <a:tc>
                  <a:txBody>
                    <a:bodyPr/>
                    <a:lstStyle/>
                    <a:p>
                      <a:pPr marL="0" marR="0" algn="ctr">
                        <a:spcBef>
                          <a:spcPts val="0"/>
                        </a:spcBef>
                        <a:spcAft>
                          <a:spcPts val="0"/>
                        </a:spcAft>
                      </a:pPr>
                      <a:r>
                        <a:rPr lang="en-US" sz="1200" dirty="0">
                          <a:latin typeface="Roboto" panose="02000000000000000000" pitchFamily="2" charset="0"/>
                          <a:ea typeface="Roboto" panose="02000000000000000000" pitchFamily="2" charset="0"/>
                          <a:hlinkClick r:id="rId15"/>
                        </a:rPr>
                        <a:t>LMT 381.49 1.27 0.33% : Lockheed Martin Corporation - Yahoo Finance</a:t>
                      </a:r>
                      <a:endParaRPr lang="en-US" sz="1200" b="0" i="0" dirty="0">
                        <a:effectLst/>
                        <a:latin typeface="Roboto" panose="02000000000000000000" pitchFamily="2" charset="0"/>
                        <a:ea typeface="Roboto" panose="02000000000000000000" pitchFamily="2" charset="0"/>
                        <a:cs typeface="Times New Roman"/>
                      </a:endParaRPr>
                    </a:p>
                  </a:txBody>
                  <a:tcPr marR="0" marT="0" marB="0" anchor="ctr"/>
                </a:tc>
                <a:extLst>
                  <a:ext uri="{0D108BD9-81ED-4DB2-BD59-A6C34878D82A}">
                    <a16:rowId xmlns:a16="http://schemas.microsoft.com/office/drawing/2014/main" val="1217660271"/>
                  </a:ext>
                </a:extLst>
              </a:tr>
              <a:tr h="163691">
                <a:tc>
                  <a:txBody>
                    <a:bodyPr/>
                    <a:lstStyle/>
                    <a:p>
                      <a:pPr marL="0" marR="0" algn="ctr">
                        <a:spcBef>
                          <a:spcPts val="0"/>
                        </a:spcBef>
                        <a:spcAft>
                          <a:spcPts val="0"/>
                        </a:spcAft>
                      </a:pPr>
                      <a:r>
                        <a:rPr lang="en-US" sz="1200" b="0" i="0" dirty="0">
                          <a:effectLst/>
                          <a:latin typeface="Roboto" panose="02000000000000000000" pitchFamily="2" charset="0"/>
                          <a:ea typeface="Roboto" panose="02000000000000000000" pitchFamily="2" charset="0"/>
                          <a:cs typeface="Times New Roman"/>
                        </a:rPr>
                        <a:t>14</a:t>
                      </a:r>
                    </a:p>
                  </a:txBody>
                  <a:tcPr marR="0" marT="0" marB="0" anchor="ctr"/>
                </a:tc>
                <a:tc>
                  <a:txBody>
                    <a:bodyPr/>
                    <a:lstStyle/>
                    <a:p>
                      <a:pPr marL="0" marR="0" algn="ctr">
                        <a:spcBef>
                          <a:spcPts val="0"/>
                        </a:spcBef>
                        <a:spcAft>
                          <a:spcPts val="0"/>
                        </a:spcAft>
                      </a:pPr>
                      <a:r>
                        <a:rPr lang="en-US" sz="1200" dirty="0">
                          <a:latin typeface="Roboto" panose="02000000000000000000" pitchFamily="2" charset="0"/>
                          <a:ea typeface="Roboto" panose="02000000000000000000" pitchFamily="2" charset="0"/>
                          <a:hlinkClick r:id="rId16"/>
                        </a:rPr>
                        <a:t>LMT 381.49 1.27 0.33% : Lockheed Martin Corporation - Yahoo Finance</a:t>
                      </a:r>
                      <a:endParaRPr lang="en-US" sz="1200" b="0" i="0" dirty="0">
                        <a:effectLst/>
                        <a:latin typeface="Roboto" panose="02000000000000000000" pitchFamily="2" charset="0"/>
                        <a:ea typeface="Roboto" panose="02000000000000000000" pitchFamily="2" charset="0"/>
                        <a:cs typeface="Times New Roman"/>
                      </a:endParaRPr>
                    </a:p>
                  </a:txBody>
                  <a:tcPr marR="0" marT="0" marB="0" anchor="ctr"/>
                </a:tc>
                <a:extLst>
                  <a:ext uri="{0D108BD9-81ED-4DB2-BD59-A6C34878D82A}">
                    <a16:rowId xmlns:a16="http://schemas.microsoft.com/office/drawing/2014/main" val="3394142486"/>
                  </a:ext>
                </a:extLst>
              </a:tr>
              <a:tr h="163691">
                <a:tc>
                  <a:txBody>
                    <a:bodyPr/>
                    <a:lstStyle/>
                    <a:p>
                      <a:pPr marL="0" marR="0" algn="ctr">
                        <a:spcBef>
                          <a:spcPts val="0"/>
                        </a:spcBef>
                        <a:spcAft>
                          <a:spcPts val="0"/>
                        </a:spcAft>
                      </a:pPr>
                      <a:r>
                        <a:rPr lang="en-US" sz="1200" b="0" i="0" dirty="0">
                          <a:effectLst/>
                          <a:latin typeface="Roboto" panose="02000000000000000000" pitchFamily="2" charset="0"/>
                          <a:ea typeface="Roboto" panose="02000000000000000000" pitchFamily="2" charset="0"/>
                          <a:cs typeface="Times New Roman"/>
                        </a:rPr>
                        <a:t>15</a:t>
                      </a:r>
                    </a:p>
                  </a:txBody>
                  <a:tcPr marR="0" marT="0" marB="0" anchor="ctr"/>
                </a:tc>
                <a:tc>
                  <a:txBody>
                    <a:bodyPr/>
                    <a:lstStyle/>
                    <a:p>
                      <a:pPr marL="0" marR="0" algn="ctr">
                        <a:spcBef>
                          <a:spcPts val="0"/>
                        </a:spcBef>
                        <a:spcAft>
                          <a:spcPts val="0"/>
                        </a:spcAft>
                      </a:pPr>
                      <a:r>
                        <a:rPr lang="en-US" sz="1200" dirty="0">
                          <a:latin typeface="Roboto" panose="02000000000000000000" pitchFamily="2" charset="0"/>
                          <a:ea typeface="Roboto" panose="02000000000000000000" pitchFamily="2" charset="0"/>
                          <a:hlinkClick r:id="rId17"/>
                        </a:rPr>
                        <a:t>LMT 381.49 1.27 0.33% : Lockheed Martin Corporation - Yahoo Finance</a:t>
                      </a:r>
                      <a:endParaRPr lang="en-US" sz="1200" b="0" i="0" dirty="0">
                        <a:effectLst/>
                        <a:latin typeface="Roboto" panose="02000000000000000000" pitchFamily="2" charset="0"/>
                        <a:ea typeface="Roboto" panose="02000000000000000000" pitchFamily="2" charset="0"/>
                        <a:cs typeface="Times New Roman"/>
                      </a:endParaRPr>
                    </a:p>
                  </a:txBody>
                  <a:tcPr marR="0" marT="0" marB="0" anchor="ctr"/>
                </a:tc>
                <a:extLst>
                  <a:ext uri="{0D108BD9-81ED-4DB2-BD59-A6C34878D82A}">
                    <a16:rowId xmlns:a16="http://schemas.microsoft.com/office/drawing/2014/main" val="3485426845"/>
                  </a:ext>
                </a:extLst>
              </a:tr>
            </a:tbl>
          </a:graphicData>
        </a:graphic>
      </p:graphicFrame>
      <p:sp>
        <p:nvSpPr>
          <p:cNvPr id="3" name="Slide Number Placeholder 2">
            <a:extLst>
              <a:ext uri="{FF2B5EF4-FFF2-40B4-BE49-F238E27FC236}">
                <a16:creationId xmlns:a16="http://schemas.microsoft.com/office/drawing/2014/main" id="{2BBA76E3-40AA-C74D-A8B7-C27488FF688C}"/>
              </a:ext>
            </a:extLst>
          </p:cNvPr>
          <p:cNvSpPr>
            <a:spLocks noGrp="1"/>
          </p:cNvSpPr>
          <p:nvPr>
            <p:ph type="sldNum" sz="quarter" idx="12"/>
          </p:nvPr>
        </p:nvSpPr>
        <p:spPr/>
        <p:txBody>
          <a:bodyPr/>
          <a:lstStyle/>
          <a:p>
            <a:fld id="{B66A45A0-4AD1-4694-A07F-B3BA13B983E2}" type="slidenum">
              <a:rPr lang="en-US" smtClean="0"/>
              <a:t>61</a:t>
            </a:fld>
            <a:endParaRPr lang="en-US" dirty="0"/>
          </a:p>
        </p:txBody>
      </p:sp>
      <p:sp>
        <p:nvSpPr>
          <p:cNvPr id="11" name="Title 10">
            <a:extLst>
              <a:ext uri="{FF2B5EF4-FFF2-40B4-BE49-F238E27FC236}">
                <a16:creationId xmlns:a16="http://schemas.microsoft.com/office/drawing/2014/main" id="{9BF25E4A-93DC-4012-86E5-D2610912C0C2}"/>
              </a:ext>
            </a:extLst>
          </p:cNvPr>
          <p:cNvSpPr>
            <a:spLocks noGrp="1"/>
          </p:cNvSpPr>
          <p:nvPr>
            <p:ph type="title"/>
          </p:nvPr>
        </p:nvSpPr>
        <p:spPr>
          <a:xfrm>
            <a:off x="731521" y="509716"/>
            <a:ext cx="10194981" cy="828418"/>
          </a:xfrm>
        </p:spPr>
        <p:txBody>
          <a:bodyPr/>
          <a:lstStyle/>
          <a:p>
            <a:r>
              <a:rPr lang="en-US" dirty="0"/>
              <a:t>References and Sources</a:t>
            </a:r>
          </a:p>
        </p:txBody>
      </p:sp>
      <p:graphicFrame>
        <p:nvGraphicFramePr>
          <p:cNvPr id="12" name="Content Placeholder 3">
            <a:extLst>
              <a:ext uri="{FF2B5EF4-FFF2-40B4-BE49-F238E27FC236}">
                <a16:creationId xmlns:a16="http://schemas.microsoft.com/office/drawing/2014/main" id="{B799EAF7-C003-4371-99FD-F38AC14FD073}"/>
              </a:ext>
            </a:extLst>
          </p:cNvPr>
          <p:cNvGraphicFramePr>
            <a:graphicFrameLocks/>
          </p:cNvGraphicFramePr>
          <p:nvPr>
            <p:extLst>
              <p:ext uri="{D42A27DB-BD31-4B8C-83A1-F6EECF244321}">
                <p14:modId xmlns:p14="http://schemas.microsoft.com/office/powerpoint/2010/main" val="3545043766"/>
              </p:ext>
            </p:extLst>
          </p:nvPr>
        </p:nvGraphicFramePr>
        <p:xfrm>
          <a:off x="731521" y="4523847"/>
          <a:ext cx="11048019" cy="1107186"/>
        </p:xfrm>
        <a:graphic>
          <a:graphicData uri="http://schemas.openxmlformats.org/drawingml/2006/table">
            <a:tbl>
              <a:tblPr firstRow="1" firstCol="1" bandRow="1">
                <a:tableStyleId>{C4B1156A-380E-4F78-BDF5-A606A8083BF9}</a:tableStyleId>
              </a:tblPr>
              <a:tblGrid>
                <a:gridCol w="1629761">
                  <a:extLst>
                    <a:ext uri="{9D8B030D-6E8A-4147-A177-3AD203B41FA5}">
                      <a16:colId xmlns:a16="http://schemas.microsoft.com/office/drawing/2014/main" val="20000"/>
                    </a:ext>
                  </a:extLst>
                </a:gridCol>
                <a:gridCol w="9418258">
                  <a:extLst>
                    <a:ext uri="{9D8B030D-6E8A-4147-A177-3AD203B41FA5}">
                      <a16:colId xmlns:a16="http://schemas.microsoft.com/office/drawing/2014/main" val="20001"/>
                    </a:ext>
                  </a:extLst>
                </a:gridCol>
              </a:tblGrid>
              <a:tr h="304781">
                <a:tc>
                  <a:txBody>
                    <a:bodyPr/>
                    <a:lstStyle/>
                    <a:p>
                      <a:pPr marL="0" marR="0" algn="ctr">
                        <a:lnSpc>
                          <a:spcPct val="150000"/>
                        </a:lnSpc>
                        <a:spcBef>
                          <a:spcPts val="0"/>
                        </a:spcBef>
                        <a:spcAft>
                          <a:spcPts val="0"/>
                        </a:spcAft>
                      </a:pPr>
                      <a:r>
                        <a:rPr lang="en-US" sz="1400" dirty="0">
                          <a:solidFill>
                            <a:schemeClr val="bg1"/>
                          </a:solidFill>
                          <a:effectLst/>
                          <a:latin typeface="Antonio" panose="02000503000000000000" pitchFamily="2" charset="77"/>
                        </a:rPr>
                        <a:t>Category</a:t>
                      </a:r>
                      <a:endParaRPr lang="en-US" sz="1400" b="1" i="0" dirty="0">
                        <a:solidFill>
                          <a:schemeClr val="bg1"/>
                        </a:solidFill>
                        <a:effectLst/>
                        <a:latin typeface="Antonio" panose="02000503000000000000" pitchFamily="2" charset="77"/>
                        <a:ea typeface="Roboto" panose="02000000000000000000" pitchFamily="2" charset="0"/>
                        <a:cs typeface="Times New Roman"/>
                      </a:endParaRPr>
                    </a:p>
                  </a:txBody>
                  <a:tcPr marR="45720" anchor="ctr">
                    <a:solidFill>
                      <a:schemeClr val="accent1"/>
                    </a:solidFill>
                  </a:tcPr>
                </a:tc>
                <a:tc>
                  <a:txBody>
                    <a:bodyPr/>
                    <a:lstStyle/>
                    <a:p>
                      <a:pPr marL="0" marR="0" algn="ctr">
                        <a:lnSpc>
                          <a:spcPct val="150000"/>
                        </a:lnSpc>
                        <a:spcBef>
                          <a:spcPts val="0"/>
                        </a:spcBef>
                        <a:spcAft>
                          <a:spcPts val="0"/>
                        </a:spcAft>
                      </a:pPr>
                      <a:r>
                        <a:rPr lang="en-US" sz="1400" dirty="0">
                          <a:solidFill>
                            <a:schemeClr val="bg1"/>
                          </a:solidFill>
                          <a:effectLst/>
                          <a:latin typeface="Antonio" panose="02000503000000000000" pitchFamily="2" charset="77"/>
                        </a:rPr>
                        <a:t>Suggested Reading &amp; Additional Learning Opportunities</a:t>
                      </a:r>
                      <a:endParaRPr lang="en-US" sz="1400" b="1" i="0" dirty="0">
                        <a:solidFill>
                          <a:schemeClr val="bg1"/>
                        </a:solidFill>
                        <a:effectLst/>
                        <a:latin typeface="Antonio" panose="02000503000000000000" pitchFamily="2" charset="77"/>
                        <a:ea typeface="Roboto" panose="02000000000000000000" pitchFamily="2" charset="0"/>
                        <a:cs typeface="Times New Roman"/>
                      </a:endParaRPr>
                    </a:p>
                  </a:txBody>
                  <a:tcPr marR="45720" anchor="ctr">
                    <a:solidFill>
                      <a:schemeClr val="accent1"/>
                    </a:solidFill>
                  </a:tcPr>
                </a:tc>
                <a:extLst>
                  <a:ext uri="{0D108BD9-81ED-4DB2-BD59-A6C34878D82A}">
                    <a16:rowId xmlns:a16="http://schemas.microsoft.com/office/drawing/2014/main" val="10000"/>
                  </a:ext>
                </a:extLst>
              </a:tr>
              <a:tr h="163691">
                <a:tc>
                  <a:txBody>
                    <a:bodyPr/>
                    <a:lstStyle/>
                    <a:p>
                      <a:pPr marL="0" marR="0" algn="ctr">
                        <a:spcBef>
                          <a:spcPts val="0"/>
                        </a:spcBef>
                        <a:spcAft>
                          <a:spcPts val="0"/>
                        </a:spcAft>
                      </a:pPr>
                      <a:r>
                        <a:rPr lang="en-US" sz="1200" b="0" i="0" dirty="0">
                          <a:effectLst/>
                          <a:latin typeface="Roboto" panose="02000000000000000000" pitchFamily="2" charset="0"/>
                          <a:ea typeface="Roboto" panose="02000000000000000000" pitchFamily="2" charset="0"/>
                          <a:cs typeface="Times New Roman"/>
                        </a:rPr>
                        <a:t>Industry Reporting</a:t>
                      </a:r>
                    </a:p>
                  </a:txBody>
                  <a:tcPr marR="0" marT="0" marB="0" anchor="ctr"/>
                </a:tc>
                <a:tc>
                  <a:txBody>
                    <a:bodyPr/>
                    <a:lstStyle/>
                    <a:p>
                      <a:pPr marL="0" marR="0" algn="ctr">
                        <a:spcBef>
                          <a:spcPts val="0"/>
                        </a:spcBef>
                        <a:spcAft>
                          <a:spcPts val="0"/>
                        </a:spcAft>
                      </a:pPr>
                      <a:r>
                        <a:rPr lang="en-US" sz="1200" dirty="0">
                          <a:hlinkClick r:id="rId18"/>
                        </a:rPr>
                        <a:t>2020 GAUGE Report: Government Contracting Trends and Data (cohnreznick.com)</a:t>
                      </a:r>
                      <a:endParaRPr lang="en-US" sz="1200" b="0" i="0" dirty="0">
                        <a:effectLst/>
                        <a:latin typeface="Roboto" panose="02000000000000000000" pitchFamily="2" charset="0"/>
                        <a:ea typeface="Roboto" panose="02000000000000000000" pitchFamily="2" charset="0"/>
                        <a:cs typeface="Times New Roman"/>
                      </a:endParaRPr>
                    </a:p>
                  </a:txBody>
                  <a:tcPr marR="0" marT="0" marB="0" anchor="ctr"/>
                </a:tc>
                <a:extLst>
                  <a:ext uri="{0D108BD9-81ED-4DB2-BD59-A6C34878D82A}">
                    <a16:rowId xmlns:a16="http://schemas.microsoft.com/office/drawing/2014/main" val="10001"/>
                  </a:ext>
                </a:extLst>
              </a:tr>
              <a:tr h="163691">
                <a:tc>
                  <a:txBody>
                    <a:bodyPr/>
                    <a:lstStyle/>
                    <a:p>
                      <a:pPr marL="0" marR="0" algn="ctr">
                        <a:spcBef>
                          <a:spcPts val="0"/>
                        </a:spcBef>
                        <a:spcAft>
                          <a:spcPts val="0"/>
                        </a:spcAft>
                      </a:pPr>
                      <a:r>
                        <a:rPr lang="en-US" sz="1200" b="0" i="0" dirty="0">
                          <a:effectLst/>
                          <a:latin typeface="Roboto" panose="02000000000000000000" pitchFamily="2" charset="0"/>
                          <a:ea typeface="Roboto" panose="02000000000000000000" pitchFamily="2" charset="0"/>
                          <a:cs typeface="Times New Roman"/>
                        </a:rPr>
                        <a:t>Definitions/Learning</a:t>
                      </a:r>
                    </a:p>
                  </a:txBody>
                  <a:tcPr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hlinkClick r:id="rId19"/>
                        </a:rPr>
                        <a:t>Investopedia: Sharper insight, better investing.</a:t>
                      </a:r>
                      <a:endParaRPr kumimoji="0" lang="en-US" sz="12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Times New Roman"/>
                      </a:endParaRPr>
                    </a:p>
                  </a:txBody>
                  <a:tcPr marR="0" marT="0" marB="0" anchor="ctr"/>
                </a:tc>
                <a:extLst>
                  <a:ext uri="{0D108BD9-81ED-4DB2-BD59-A6C34878D82A}">
                    <a16:rowId xmlns:a16="http://schemas.microsoft.com/office/drawing/2014/main" val="10002"/>
                  </a:ext>
                </a:extLst>
              </a:tr>
              <a:tr h="163691">
                <a:tc>
                  <a:txBody>
                    <a:bodyPr/>
                    <a:lstStyle/>
                    <a:p>
                      <a:pPr marL="0" marR="0" algn="ctr">
                        <a:spcBef>
                          <a:spcPts val="0"/>
                        </a:spcBef>
                        <a:spcAft>
                          <a:spcPts val="0"/>
                        </a:spcAft>
                      </a:pPr>
                      <a:r>
                        <a:rPr lang="en-US" sz="1200" b="0" i="0" dirty="0">
                          <a:effectLst/>
                          <a:latin typeface="Roboto" panose="02000000000000000000" pitchFamily="2" charset="0"/>
                          <a:ea typeface="Roboto" panose="02000000000000000000" pitchFamily="2" charset="0"/>
                          <a:cs typeface="Times New Roman"/>
                        </a:rPr>
                        <a:t>Public Company Info</a:t>
                      </a:r>
                    </a:p>
                  </a:txBody>
                  <a:tcPr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hlinkClick r:id="rId20"/>
                        </a:rPr>
                        <a:t>Yahoo Finance - Stock Market Live, Quotes, Business &amp; Finance News</a:t>
                      </a:r>
                      <a:endParaRPr lang="en-US" sz="1200" b="0" i="0" dirty="0">
                        <a:effectLst/>
                        <a:latin typeface="Roboto" panose="02000000000000000000" pitchFamily="2" charset="0"/>
                        <a:ea typeface="Roboto" panose="02000000000000000000" pitchFamily="2" charset="0"/>
                        <a:cs typeface="Times New Roman"/>
                      </a:endParaRPr>
                    </a:p>
                  </a:txBody>
                  <a:tcPr marR="0" marT="0" marB="0" anchor="ctr"/>
                </a:tc>
                <a:extLst>
                  <a:ext uri="{0D108BD9-81ED-4DB2-BD59-A6C34878D82A}">
                    <a16:rowId xmlns:a16="http://schemas.microsoft.com/office/drawing/2014/main" val="10003"/>
                  </a:ext>
                </a:extLst>
              </a:tr>
              <a:tr h="163691">
                <a:tc>
                  <a:txBody>
                    <a:bodyPr/>
                    <a:lstStyle/>
                    <a:p>
                      <a:pPr marL="0" marR="0" algn="ctr">
                        <a:spcBef>
                          <a:spcPts val="0"/>
                        </a:spcBef>
                        <a:spcAft>
                          <a:spcPts val="0"/>
                        </a:spcAft>
                      </a:pPr>
                      <a:r>
                        <a:rPr lang="en-US" sz="1200" b="0" i="0" dirty="0">
                          <a:effectLst/>
                          <a:latin typeface="Roboto" panose="02000000000000000000" pitchFamily="2" charset="0"/>
                          <a:ea typeface="Roboto" panose="02000000000000000000" pitchFamily="2" charset="0"/>
                          <a:cs typeface="Times New Roman"/>
                        </a:rPr>
                        <a:t>Learning Guides</a:t>
                      </a:r>
                    </a:p>
                  </a:txBody>
                  <a:tcPr marR="0" marT="0" marB="0" anchor="ctr"/>
                </a:tc>
                <a:tc>
                  <a:txBody>
                    <a:bodyPr/>
                    <a:lstStyle/>
                    <a:p>
                      <a:pPr marL="0" marR="0" algn="ctr">
                        <a:spcBef>
                          <a:spcPts val="0"/>
                        </a:spcBef>
                        <a:spcAft>
                          <a:spcPts val="0"/>
                        </a:spcAft>
                      </a:pPr>
                      <a:r>
                        <a:rPr lang="en-US" sz="1200" dirty="0">
                          <a:hlinkClick r:id="rId21"/>
                        </a:rPr>
                        <a:t>DAU Home</a:t>
                      </a:r>
                      <a:endParaRPr lang="en-US" sz="1200" b="0" i="0" dirty="0">
                        <a:effectLst/>
                        <a:latin typeface="Roboto" panose="02000000000000000000" pitchFamily="2" charset="0"/>
                        <a:ea typeface="Roboto" panose="02000000000000000000" pitchFamily="2" charset="0"/>
                        <a:cs typeface="Times New Roman"/>
                      </a:endParaRPr>
                    </a:p>
                  </a:txBody>
                  <a:tcPr marR="0" marT="0" marB="0" anchor="ct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9345661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40C03-1C49-4387-8821-11540F8DE383}"/>
              </a:ext>
            </a:extLst>
          </p:cNvPr>
          <p:cNvSpPr>
            <a:spLocks noGrp="1"/>
          </p:cNvSpPr>
          <p:nvPr>
            <p:ph type="title"/>
          </p:nvPr>
        </p:nvSpPr>
        <p:spPr/>
        <p:txBody>
          <a:bodyPr/>
          <a:lstStyle/>
          <a:p>
            <a:r>
              <a:rPr lang="en-US" dirty="0"/>
              <a:t>Opening Remarks</a:t>
            </a:r>
          </a:p>
        </p:txBody>
      </p:sp>
      <p:sp>
        <p:nvSpPr>
          <p:cNvPr id="3" name="Content Placeholder 2">
            <a:extLst>
              <a:ext uri="{FF2B5EF4-FFF2-40B4-BE49-F238E27FC236}">
                <a16:creationId xmlns:a16="http://schemas.microsoft.com/office/drawing/2014/main" id="{C1AEF80C-9E2B-42AF-A679-C00B81A04616}"/>
              </a:ext>
            </a:extLst>
          </p:cNvPr>
          <p:cNvSpPr>
            <a:spLocks noGrp="1"/>
          </p:cNvSpPr>
          <p:nvPr>
            <p:ph idx="1"/>
          </p:nvPr>
        </p:nvSpPr>
        <p:spPr>
          <a:xfrm>
            <a:off x="545749" y="1360341"/>
            <a:ext cx="7921300" cy="4918668"/>
          </a:xfrm>
        </p:spPr>
        <p:txBody>
          <a:bodyPr>
            <a:normAutofit/>
          </a:bodyPr>
          <a:lstStyle/>
          <a:p>
            <a:pPr lvl="1">
              <a:lnSpc>
                <a:spcPct val="100000"/>
              </a:lnSpc>
              <a:spcAft>
                <a:spcPts val="600"/>
              </a:spcAft>
            </a:pPr>
            <a:r>
              <a:rPr lang="en-US" sz="2000" dirty="0"/>
              <a:t>Our goal is to ‘CLIMB’:  </a:t>
            </a:r>
            <a:r>
              <a:rPr lang="en-US" sz="2000" b="1" dirty="0"/>
              <a:t>C</a:t>
            </a:r>
            <a:r>
              <a:rPr lang="en-US" sz="2000" dirty="0"/>
              <a:t>oach, </a:t>
            </a:r>
            <a:r>
              <a:rPr lang="en-US" sz="2000" b="1" dirty="0"/>
              <a:t>L</a:t>
            </a:r>
            <a:r>
              <a:rPr lang="en-US" sz="2000" dirty="0"/>
              <a:t>earn, </a:t>
            </a:r>
            <a:r>
              <a:rPr lang="en-US" sz="2000" b="1" dirty="0"/>
              <a:t>I</a:t>
            </a:r>
            <a:r>
              <a:rPr lang="en-US" sz="2000" dirty="0"/>
              <a:t>nform, </a:t>
            </a:r>
            <a:r>
              <a:rPr lang="en-US" sz="2000" b="1" dirty="0"/>
              <a:t>M</a:t>
            </a:r>
            <a:r>
              <a:rPr lang="en-US" sz="2000" dirty="0"/>
              <a:t>entor, </a:t>
            </a:r>
            <a:r>
              <a:rPr lang="en-US" sz="2000" b="1" dirty="0"/>
              <a:t>B</a:t>
            </a:r>
            <a:r>
              <a:rPr lang="en-US" sz="2000" dirty="0"/>
              <a:t>enefit</a:t>
            </a:r>
          </a:p>
          <a:p>
            <a:pPr lvl="1">
              <a:lnSpc>
                <a:spcPct val="100000"/>
              </a:lnSpc>
              <a:spcAft>
                <a:spcPts val="600"/>
              </a:spcAft>
            </a:pPr>
            <a:r>
              <a:rPr lang="en-US" sz="2000" dirty="0"/>
              <a:t>Interaction/contribution is </a:t>
            </a:r>
            <a:r>
              <a:rPr lang="en-US" sz="2000" b="1" u="sng" dirty="0"/>
              <a:t>highly encouraged </a:t>
            </a:r>
            <a:r>
              <a:rPr lang="en-US" sz="2000" dirty="0"/>
              <a:t>as we’re all </a:t>
            </a:r>
            <a:r>
              <a:rPr lang="en-US" sz="2000" i="1" dirty="0"/>
              <a:t>victims and benefactors </a:t>
            </a:r>
            <a:r>
              <a:rPr lang="en-US" sz="2000" dirty="0"/>
              <a:t>of our experiences</a:t>
            </a:r>
          </a:p>
          <a:p>
            <a:pPr lvl="1">
              <a:lnSpc>
                <a:spcPct val="100000"/>
              </a:lnSpc>
              <a:spcAft>
                <a:spcPts val="600"/>
              </a:spcAft>
            </a:pPr>
            <a:r>
              <a:rPr lang="en-US" sz="2000" dirty="0"/>
              <a:t>‘Experientials and Insights’ will be shared.  Have yours ready too!</a:t>
            </a:r>
          </a:p>
          <a:p>
            <a:pPr lvl="1">
              <a:lnSpc>
                <a:spcPct val="100000"/>
              </a:lnSpc>
              <a:spcAft>
                <a:spcPts val="600"/>
              </a:spcAft>
            </a:pPr>
            <a:r>
              <a:rPr lang="en-US" sz="2000" dirty="0"/>
              <a:t>Strategies and tactics provided are </a:t>
            </a:r>
            <a:r>
              <a:rPr lang="en-US" sz="2000" b="1" dirty="0"/>
              <a:t>some</a:t>
            </a:r>
            <a:r>
              <a:rPr lang="en-US" sz="2000" dirty="0"/>
              <a:t> of the many ways to enhance the path to success but not the </a:t>
            </a:r>
            <a:r>
              <a:rPr lang="en-US" sz="2000" b="1" dirty="0"/>
              <a:t>only</a:t>
            </a:r>
            <a:r>
              <a:rPr lang="en-US" sz="2000" dirty="0"/>
              <a:t> ways</a:t>
            </a:r>
          </a:p>
          <a:p>
            <a:pPr lvl="1">
              <a:lnSpc>
                <a:spcPct val="100000"/>
              </a:lnSpc>
              <a:spcAft>
                <a:spcPts val="600"/>
              </a:spcAft>
            </a:pPr>
            <a:r>
              <a:rPr lang="en-US" sz="2000" u="sng" dirty="0"/>
              <a:t>Iconography: A different approach to ‘points of order’ </a:t>
            </a:r>
          </a:p>
          <a:p>
            <a:pPr lvl="1">
              <a:lnSpc>
                <a:spcPct val="100000"/>
              </a:lnSpc>
              <a:spcAft>
                <a:spcPts val="600"/>
              </a:spcAft>
            </a:pPr>
            <a:endParaRPr lang="en-US" sz="2000" dirty="0"/>
          </a:p>
          <a:p>
            <a:pPr marL="201168" lvl="1" indent="0">
              <a:lnSpc>
                <a:spcPct val="100000"/>
              </a:lnSpc>
              <a:spcAft>
                <a:spcPts val="600"/>
              </a:spcAft>
              <a:buNone/>
            </a:pPr>
            <a:endParaRPr lang="en-US" sz="2000" dirty="0"/>
          </a:p>
        </p:txBody>
      </p:sp>
      <p:sp>
        <p:nvSpPr>
          <p:cNvPr id="4" name="Slide Number Placeholder 3">
            <a:extLst>
              <a:ext uri="{FF2B5EF4-FFF2-40B4-BE49-F238E27FC236}">
                <a16:creationId xmlns:a16="http://schemas.microsoft.com/office/drawing/2014/main" id="{3AE804F9-2731-C046-BDE5-5DC7A0FA73C7}"/>
              </a:ext>
            </a:extLst>
          </p:cNvPr>
          <p:cNvSpPr>
            <a:spLocks noGrp="1"/>
          </p:cNvSpPr>
          <p:nvPr>
            <p:ph type="sldNum" sz="quarter" idx="12"/>
          </p:nvPr>
        </p:nvSpPr>
        <p:spPr/>
        <p:txBody>
          <a:bodyPr/>
          <a:lstStyle/>
          <a:p>
            <a:fld id="{B66A45A0-4AD1-4694-A07F-B3BA13B983E2}" type="slidenum">
              <a:rPr lang="en-US" smtClean="0"/>
              <a:t>7</a:t>
            </a:fld>
            <a:endParaRPr lang="en-US" dirty="0"/>
          </a:p>
        </p:txBody>
      </p:sp>
      <p:pic>
        <p:nvPicPr>
          <p:cNvPr id="5" name="Picture 4">
            <a:extLst>
              <a:ext uri="{FF2B5EF4-FFF2-40B4-BE49-F238E27FC236}">
                <a16:creationId xmlns:a16="http://schemas.microsoft.com/office/drawing/2014/main" id="{A3BECD76-389F-48E1-83C4-0F75127CACC6}"/>
              </a:ext>
            </a:extLst>
          </p:cNvPr>
          <p:cNvPicPr>
            <a:picLocks noChangeAspect="1"/>
          </p:cNvPicPr>
          <p:nvPr/>
        </p:nvPicPr>
        <p:blipFill>
          <a:blip r:embed="rId3"/>
          <a:stretch>
            <a:fillRect/>
          </a:stretch>
        </p:blipFill>
        <p:spPr>
          <a:xfrm>
            <a:off x="8794595" y="2615039"/>
            <a:ext cx="3255844" cy="16279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Content Placeholder 8">
            <a:extLst>
              <a:ext uri="{FF2B5EF4-FFF2-40B4-BE49-F238E27FC236}">
                <a16:creationId xmlns:a16="http://schemas.microsoft.com/office/drawing/2014/main" id="{0C0037E1-4134-4DAE-A681-0348F9481A2B}"/>
              </a:ext>
            </a:extLst>
          </p:cNvPr>
          <p:cNvSpPr txBox="1">
            <a:spLocks/>
          </p:cNvSpPr>
          <p:nvPr/>
        </p:nvSpPr>
        <p:spPr>
          <a:xfrm>
            <a:off x="1612778" y="4350902"/>
            <a:ext cx="6960160" cy="457590"/>
          </a:xfrm>
          <a:prstGeom prst="rect">
            <a:avLst/>
          </a:prstGeom>
        </p:spPr>
        <p:txBody>
          <a:bodyPr vert="horz" lIns="0" tIns="45720" rIns="0" bIns="45720" rtlCol="0">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600" kern="1200">
                <a:solidFill>
                  <a:schemeClr val="tx1">
                    <a:lumMod val="75000"/>
                    <a:lumOff val="25000"/>
                  </a:schemeClr>
                </a:solidFill>
                <a:latin typeface="Roboto" panose="02000000000000000000" pitchFamily="2" charset="0"/>
                <a:ea typeface="Roboto" panose="02000000000000000000" pitchFamily="2" charset="0"/>
                <a:cs typeface="+mn-cs"/>
              </a:defRPr>
            </a:lvl1pPr>
            <a:lvl2pPr marL="48691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600" kern="1200">
                <a:solidFill>
                  <a:schemeClr val="tx1">
                    <a:lumMod val="75000"/>
                    <a:lumOff val="25000"/>
                  </a:schemeClr>
                </a:solidFill>
                <a:latin typeface="Roboto" panose="02000000000000000000" pitchFamily="2" charset="0"/>
                <a:ea typeface="Roboto" panose="02000000000000000000" pitchFamily="2" charset="0"/>
                <a:cs typeface="+mn-cs"/>
              </a:defRPr>
            </a:lvl2pPr>
            <a:lvl3pPr marL="66979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400" kern="1200">
                <a:solidFill>
                  <a:schemeClr val="tx1">
                    <a:lumMod val="75000"/>
                    <a:lumOff val="25000"/>
                  </a:schemeClr>
                </a:solidFill>
                <a:latin typeface="Roboto" panose="02000000000000000000" pitchFamily="2" charset="0"/>
                <a:ea typeface="Roboto" panose="02000000000000000000" pitchFamily="2" charset="0"/>
                <a:cs typeface="+mn-cs"/>
              </a:defRPr>
            </a:lvl3pPr>
            <a:lvl4pPr marL="91440" marR="0" indent="0" algn="l" defTabSz="914400" rtl="0" eaLnBrk="1" fontAlgn="auto" latinLnBrk="0" hangingPunct="1">
              <a:lnSpc>
                <a:spcPct val="90000"/>
              </a:lnSpc>
              <a:spcBef>
                <a:spcPts val="1200"/>
              </a:spcBef>
              <a:spcAft>
                <a:spcPts val="200"/>
              </a:spcAft>
              <a:buClr>
                <a:srgbClr val="EB8B30"/>
              </a:buClr>
              <a:buSzPct val="100000"/>
              <a:buFont typeface="Arial" panose="020B0604020202020204" pitchFamily="34" charset="0"/>
              <a:buNone/>
              <a:tabLst/>
              <a:defRPr sz="2000" b="1" i="0" kern="1200">
                <a:solidFill>
                  <a:srgbClr val="074356"/>
                </a:solidFill>
                <a:latin typeface="Roboto" panose="02000000000000000000" pitchFamily="2" charset="0"/>
                <a:ea typeface="Roboto" panose="02000000000000000000" pitchFamily="2" charset="0"/>
                <a:cs typeface="+mn-cs"/>
              </a:defRPr>
            </a:lvl4pPr>
            <a:lvl5pPr marL="91440" marR="0" indent="0" algn="l" defTabSz="914400" rtl="0" eaLnBrk="1" fontAlgn="auto" latinLnBrk="0" hangingPunct="1">
              <a:lnSpc>
                <a:spcPct val="90000"/>
              </a:lnSpc>
              <a:spcBef>
                <a:spcPts val="300"/>
              </a:spcBef>
              <a:spcAft>
                <a:spcPts val="400"/>
              </a:spcAft>
              <a:buClr>
                <a:srgbClr val="EB8B30"/>
              </a:buClr>
              <a:buSzPct val="100000"/>
              <a:buFont typeface="Arial" panose="020B0604020202020204" pitchFamily="34" charset="0"/>
              <a:buNone/>
              <a:tabLst/>
              <a:defRPr sz="1400" b="1" i="0" kern="1200">
                <a:solidFill>
                  <a:srgbClr val="F7931D"/>
                </a:solidFill>
                <a:latin typeface="Antonio" panose="02000503000000000000" pitchFamily="2" charset="77"/>
                <a:ea typeface="Roboto" panose="02000000000000000000" pitchFamily="2" charset="0"/>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Clr>
                <a:srgbClr val="EB8A2F"/>
              </a:buClr>
              <a:buFont typeface="Calibri" panose="020F0502020204030204" pitchFamily="34" charset="0"/>
              <a:buNone/>
            </a:pPr>
            <a:r>
              <a:rPr lang="en-US" sz="1800" dirty="0">
                <a:solidFill>
                  <a:srgbClr val="EB8B30"/>
                </a:solidFill>
              </a:rPr>
              <a:t>= ‘Definition Checkpoints’ for level-setting and nomenclature insights</a:t>
            </a:r>
            <a:endParaRPr lang="en-US" dirty="0">
              <a:solidFill>
                <a:srgbClr val="EB8B30"/>
              </a:solidFill>
            </a:endParaRPr>
          </a:p>
        </p:txBody>
      </p:sp>
      <p:pic>
        <p:nvPicPr>
          <p:cNvPr id="10" name="Graphic 9" descr="Lightbulb with solid fill">
            <a:extLst>
              <a:ext uri="{FF2B5EF4-FFF2-40B4-BE49-F238E27FC236}">
                <a16:creationId xmlns:a16="http://schemas.microsoft.com/office/drawing/2014/main" id="{11FC76E3-107C-43ED-AB70-2DE592FD698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66754" y="6111310"/>
            <a:ext cx="546234" cy="546234"/>
          </a:xfrm>
          <a:prstGeom prst="rect">
            <a:avLst/>
          </a:prstGeom>
        </p:spPr>
      </p:pic>
      <p:pic>
        <p:nvPicPr>
          <p:cNvPr id="8" name="Graphic 7" descr="Factory outline">
            <a:extLst>
              <a:ext uri="{FF2B5EF4-FFF2-40B4-BE49-F238E27FC236}">
                <a16:creationId xmlns:a16="http://schemas.microsoft.com/office/drawing/2014/main" id="{7596CDA1-FBA2-472B-B7EC-3B9A8610B3C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43849" y="5080383"/>
            <a:ext cx="796208" cy="796208"/>
          </a:xfrm>
          <a:prstGeom prst="rect">
            <a:avLst/>
          </a:prstGeom>
        </p:spPr>
      </p:pic>
      <p:sp>
        <p:nvSpPr>
          <p:cNvPr id="12" name="Content Placeholder 8">
            <a:extLst>
              <a:ext uri="{FF2B5EF4-FFF2-40B4-BE49-F238E27FC236}">
                <a16:creationId xmlns:a16="http://schemas.microsoft.com/office/drawing/2014/main" id="{5817E6CA-163A-4052-B2B3-0682A8089E22}"/>
              </a:ext>
            </a:extLst>
          </p:cNvPr>
          <p:cNvSpPr txBox="1">
            <a:spLocks/>
          </p:cNvSpPr>
          <p:nvPr/>
        </p:nvSpPr>
        <p:spPr>
          <a:xfrm>
            <a:off x="1640057" y="6259837"/>
            <a:ext cx="6570040" cy="457590"/>
          </a:xfrm>
          <a:prstGeom prst="rect">
            <a:avLst/>
          </a:prstGeom>
        </p:spPr>
        <p:txBody>
          <a:bodyPr vert="horz" lIns="0" tIns="45720" rIns="0" bIns="45720" rtlCol="0">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600" kern="1200">
                <a:solidFill>
                  <a:schemeClr val="tx1">
                    <a:lumMod val="75000"/>
                    <a:lumOff val="25000"/>
                  </a:schemeClr>
                </a:solidFill>
                <a:latin typeface="Roboto" panose="02000000000000000000" pitchFamily="2" charset="0"/>
                <a:ea typeface="Roboto" panose="02000000000000000000" pitchFamily="2" charset="0"/>
                <a:cs typeface="+mn-cs"/>
              </a:defRPr>
            </a:lvl1pPr>
            <a:lvl2pPr marL="48691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600" kern="1200">
                <a:solidFill>
                  <a:schemeClr val="tx1">
                    <a:lumMod val="75000"/>
                    <a:lumOff val="25000"/>
                  </a:schemeClr>
                </a:solidFill>
                <a:latin typeface="Roboto" panose="02000000000000000000" pitchFamily="2" charset="0"/>
                <a:ea typeface="Roboto" panose="02000000000000000000" pitchFamily="2" charset="0"/>
                <a:cs typeface="+mn-cs"/>
              </a:defRPr>
            </a:lvl2pPr>
            <a:lvl3pPr marL="66979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400" kern="1200">
                <a:solidFill>
                  <a:schemeClr val="tx1">
                    <a:lumMod val="75000"/>
                    <a:lumOff val="25000"/>
                  </a:schemeClr>
                </a:solidFill>
                <a:latin typeface="Roboto" panose="02000000000000000000" pitchFamily="2" charset="0"/>
                <a:ea typeface="Roboto" panose="02000000000000000000" pitchFamily="2" charset="0"/>
                <a:cs typeface="+mn-cs"/>
              </a:defRPr>
            </a:lvl3pPr>
            <a:lvl4pPr marL="91440" marR="0" indent="0" algn="l" defTabSz="914400" rtl="0" eaLnBrk="1" fontAlgn="auto" latinLnBrk="0" hangingPunct="1">
              <a:lnSpc>
                <a:spcPct val="90000"/>
              </a:lnSpc>
              <a:spcBef>
                <a:spcPts val="1200"/>
              </a:spcBef>
              <a:spcAft>
                <a:spcPts val="200"/>
              </a:spcAft>
              <a:buClr>
                <a:srgbClr val="EB8B30"/>
              </a:buClr>
              <a:buSzPct val="100000"/>
              <a:buFont typeface="Arial" panose="020B0604020202020204" pitchFamily="34" charset="0"/>
              <a:buNone/>
              <a:tabLst/>
              <a:defRPr sz="2000" b="1" i="0" kern="1200">
                <a:solidFill>
                  <a:srgbClr val="074356"/>
                </a:solidFill>
                <a:latin typeface="Roboto" panose="02000000000000000000" pitchFamily="2" charset="0"/>
                <a:ea typeface="Roboto" panose="02000000000000000000" pitchFamily="2" charset="0"/>
                <a:cs typeface="+mn-cs"/>
              </a:defRPr>
            </a:lvl4pPr>
            <a:lvl5pPr marL="91440" marR="0" indent="0" algn="l" defTabSz="914400" rtl="0" eaLnBrk="1" fontAlgn="auto" latinLnBrk="0" hangingPunct="1">
              <a:lnSpc>
                <a:spcPct val="90000"/>
              </a:lnSpc>
              <a:spcBef>
                <a:spcPts val="300"/>
              </a:spcBef>
              <a:spcAft>
                <a:spcPts val="400"/>
              </a:spcAft>
              <a:buClr>
                <a:srgbClr val="EB8B30"/>
              </a:buClr>
              <a:buSzPct val="100000"/>
              <a:buFont typeface="Arial" panose="020B0604020202020204" pitchFamily="34" charset="0"/>
              <a:buNone/>
              <a:tabLst/>
              <a:defRPr sz="1400" b="1" i="0" kern="1200">
                <a:solidFill>
                  <a:srgbClr val="F7931D"/>
                </a:solidFill>
                <a:latin typeface="Antonio" panose="02000503000000000000" pitchFamily="2" charset="77"/>
                <a:ea typeface="Roboto" panose="02000000000000000000" pitchFamily="2" charset="0"/>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Clr>
                <a:srgbClr val="EB8A2F"/>
              </a:buClr>
              <a:buFont typeface="Calibri" panose="020F0502020204030204" pitchFamily="34" charset="0"/>
              <a:buNone/>
            </a:pPr>
            <a:r>
              <a:rPr lang="en-US" sz="1800" dirty="0">
                <a:solidFill>
                  <a:srgbClr val="EB8B30"/>
                </a:solidFill>
              </a:rPr>
              <a:t>= ‘CFO Quick Tips’ that you may find interesting/helpful</a:t>
            </a:r>
          </a:p>
          <a:p>
            <a:pPr marL="0" indent="0">
              <a:buClr>
                <a:srgbClr val="EB8A2F"/>
              </a:buClr>
              <a:buFont typeface="Calibri" panose="020F0502020204030204" pitchFamily="34" charset="0"/>
              <a:buNone/>
            </a:pPr>
            <a:endParaRPr lang="en-US" dirty="0">
              <a:solidFill>
                <a:srgbClr val="EB8B30"/>
              </a:solidFill>
            </a:endParaRPr>
          </a:p>
        </p:txBody>
      </p:sp>
      <p:pic>
        <p:nvPicPr>
          <p:cNvPr id="13" name="Graphic 12" descr="Brainstorm outline">
            <a:extLst>
              <a:ext uri="{FF2B5EF4-FFF2-40B4-BE49-F238E27FC236}">
                <a16:creationId xmlns:a16="http://schemas.microsoft.com/office/drawing/2014/main" id="{2448C3F8-FF29-4E4E-899C-6A9BE026A3E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71900" y="4109721"/>
            <a:ext cx="735943" cy="735943"/>
          </a:xfrm>
          <a:prstGeom prst="rect">
            <a:avLst/>
          </a:prstGeom>
        </p:spPr>
      </p:pic>
      <p:sp>
        <p:nvSpPr>
          <p:cNvPr id="14" name="Content Placeholder 8">
            <a:extLst>
              <a:ext uri="{FF2B5EF4-FFF2-40B4-BE49-F238E27FC236}">
                <a16:creationId xmlns:a16="http://schemas.microsoft.com/office/drawing/2014/main" id="{748A7B9B-EEBF-4201-9711-19ADFD835317}"/>
              </a:ext>
            </a:extLst>
          </p:cNvPr>
          <p:cNvSpPr txBox="1">
            <a:spLocks/>
          </p:cNvSpPr>
          <p:nvPr/>
        </p:nvSpPr>
        <p:spPr>
          <a:xfrm>
            <a:off x="1640057" y="5381829"/>
            <a:ext cx="6510772" cy="457590"/>
          </a:xfrm>
          <a:prstGeom prst="rect">
            <a:avLst/>
          </a:prstGeom>
        </p:spPr>
        <p:txBody>
          <a:bodyPr vert="horz" lIns="0" tIns="45720" rIns="0" bIns="45720" rtlCol="0">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600" kern="1200">
                <a:solidFill>
                  <a:schemeClr val="tx1">
                    <a:lumMod val="75000"/>
                    <a:lumOff val="25000"/>
                  </a:schemeClr>
                </a:solidFill>
                <a:latin typeface="Roboto" panose="02000000000000000000" pitchFamily="2" charset="0"/>
                <a:ea typeface="Roboto" panose="02000000000000000000" pitchFamily="2" charset="0"/>
                <a:cs typeface="+mn-cs"/>
              </a:defRPr>
            </a:lvl1pPr>
            <a:lvl2pPr marL="48691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600" kern="1200">
                <a:solidFill>
                  <a:schemeClr val="tx1">
                    <a:lumMod val="75000"/>
                    <a:lumOff val="25000"/>
                  </a:schemeClr>
                </a:solidFill>
                <a:latin typeface="Roboto" panose="02000000000000000000" pitchFamily="2" charset="0"/>
                <a:ea typeface="Roboto" panose="02000000000000000000" pitchFamily="2" charset="0"/>
                <a:cs typeface="+mn-cs"/>
              </a:defRPr>
            </a:lvl2pPr>
            <a:lvl3pPr marL="669798" indent="-285750" algn="l" defTabSz="914400" rtl="0" eaLnBrk="1" latinLnBrk="0" hangingPunct="1">
              <a:lnSpc>
                <a:spcPct val="90000"/>
              </a:lnSpc>
              <a:spcBef>
                <a:spcPts val="200"/>
              </a:spcBef>
              <a:spcAft>
                <a:spcPts val="400"/>
              </a:spcAft>
              <a:buClr>
                <a:srgbClr val="EB8B30"/>
              </a:buClr>
              <a:buSzPct val="100000"/>
              <a:buFont typeface="Arial" panose="020B0604020202020204" pitchFamily="34" charset="0"/>
              <a:buChar char="•"/>
              <a:defRPr sz="1400" kern="1200">
                <a:solidFill>
                  <a:schemeClr val="tx1">
                    <a:lumMod val="75000"/>
                    <a:lumOff val="25000"/>
                  </a:schemeClr>
                </a:solidFill>
                <a:latin typeface="Roboto" panose="02000000000000000000" pitchFamily="2" charset="0"/>
                <a:ea typeface="Roboto" panose="02000000000000000000" pitchFamily="2" charset="0"/>
                <a:cs typeface="+mn-cs"/>
              </a:defRPr>
            </a:lvl3pPr>
            <a:lvl4pPr marL="91440" marR="0" indent="0" algn="l" defTabSz="914400" rtl="0" eaLnBrk="1" fontAlgn="auto" latinLnBrk="0" hangingPunct="1">
              <a:lnSpc>
                <a:spcPct val="90000"/>
              </a:lnSpc>
              <a:spcBef>
                <a:spcPts val="1200"/>
              </a:spcBef>
              <a:spcAft>
                <a:spcPts val="200"/>
              </a:spcAft>
              <a:buClr>
                <a:srgbClr val="EB8B30"/>
              </a:buClr>
              <a:buSzPct val="100000"/>
              <a:buFont typeface="Arial" panose="020B0604020202020204" pitchFamily="34" charset="0"/>
              <a:buNone/>
              <a:tabLst/>
              <a:defRPr sz="2000" b="1" i="0" kern="1200">
                <a:solidFill>
                  <a:srgbClr val="074356"/>
                </a:solidFill>
                <a:latin typeface="Roboto" panose="02000000000000000000" pitchFamily="2" charset="0"/>
                <a:ea typeface="Roboto" panose="02000000000000000000" pitchFamily="2" charset="0"/>
                <a:cs typeface="+mn-cs"/>
              </a:defRPr>
            </a:lvl4pPr>
            <a:lvl5pPr marL="91440" marR="0" indent="0" algn="l" defTabSz="914400" rtl="0" eaLnBrk="1" fontAlgn="auto" latinLnBrk="0" hangingPunct="1">
              <a:lnSpc>
                <a:spcPct val="90000"/>
              </a:lnSpc>
              <a:spcBef>
                <a:spcPts val="300"/>
              </a:spcBef>
              <a:spcAft>
                <a:spcPts val="400"/>
              </a:spcAft>
              <a:buClr>
                <a:srgbClr val="EB8B30"/>
              </a:buClr>
              <a:buSzPct val="100000"/>
              <a:buFont typeface="Arial" panose="020B0604020202020204" pitchFamily="34" charset="0"/>
              <a:buNone/>
              <a:tabLst/>
              <a:defRPr sz="1400" b="1" i="0" kern="1200">
                <a:solidFill>
                  <a:srgbClr val="F7931D"/>
                </a:solidFill>
                <a:latin typeface="Antonio" panose="02000503000000000000" pitchFamily="2" charset="77"/>
                <a:ea typeface="Roboto" panose="02000000000000000000" pitchFamily="2" charset="0"/>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Clr>
                <a:srgbClr val="EB8A2F"/>
              </a:buClr>
              <a:buFont typeface="Calibri" panose="020F0502020204030204" pitchFamily="34" charset="0"/>
              <a:buNone/>
            </a:pPr>
            <a:r>
              <a:rPr lang="en-US" sz="1800" dirty="0">
                <a:solidFill>
                  <a:srgbClr val="EB8B30"/>
                </a:solidFill>
              </a:rPr>
              <a:t>= ‘Factory Milestones’ Strategies That Have Worked For Us</a:t>
            </a:r>
          </a:p>
          <a:p>
            <a:pPr marL="0" indent="0">
              <a:buClr>
                <a:srgbClr val="EB8A2F"/>
              </a:buClr>
              <a:buFont typeface="Calibri" panose="020F0502020204030204" pitchFamily="34" charset="0"/>
              <a:buNone/>
            </a:pPr>
            <a:endParaRPr lang="en-US" dirty="0">
              <a:solidFill>
                <a:srgbClr val="EB8B30"/>
              </a:solidFill>
            </a:endParaRPr>
          </a:p>
        </p:txBody>
      </p:sp>
    </p:spTree>
    <p:extLst>
      <p:ext uri="{BB962C8B-B14F-4D97-AF65-F5344CB8AC3E}">
        <p14:creationId xmlns:p14="http://schemas.microsoft.com/office/powerpoint/2010/main" val="17937759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a:extLst>
              <a:ext uri="{FF2B5EF4-FFF2-40B4-BE49-F238E27FC236}">
                <a16:creationId xmlns:a16="http://schemas.microsoft.com/office/drawing/2014/main" id="{0BB2E50F-2CFC-5142-9282-18B4CC638C90}"/>
              </a:ext>
            </a:extLst>
          </p:cNvPr>
          <p:cNvSpPr/>
          <p:nvPr/>
        </p:nvSpPr>
        <p:spPr>
          <a:xfrm>
            <a:off x="1190342" y="1520921"/>
            <a:ext cx="2560564" cy="461665"/>
          </a:xfrm>
          <a:prstGeom prst="roundRect">
            <a:avLst>
              <a:gd name="adj" fmla="val 10065"/>
            </a:avLst>
          </a:prstGeom>
          <a:solidFill>
            <a:srgbClr val="EB8B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ubtitle 12">
            <a:extLst>
              <a:ext uri="{FF2B5EF4-FFF2-40B4-BE49-F238E27FC236}">
                <a16:creationId xmlns:a16="http://schemas.microsoft.com/office/drawing/2014/main" id="{E8D8D2E4-9A06-6F4E-AA96-EE352FD5D532}"/>
              </a:ext>
            </a:extLst>
          </p:cNvPr>
          <p:cNvSpPr>
            <a:spLocks noGrp="1"/>
          </p:cNvSpPr>
          <p:nvPr>
            <p:ph type="subTitle" idx="1"/>
          </p:nvPr>
        </p:nvSpPr>
        <p:spPr/>
        <p:txBody>
          <a:bodyPr/>
          <a:lstStyle/>
          <a:p>
            <a:r>
              <a:rPr lang="en-US" dirty="0"/>
              <a:t>Topic overview</a:t>
            </a:r>
          </a:p>
        </p:txBody>
      </p:sp>
      <p:sp>
        <p:nvSpPr>
          <p:cNvPr id="4" name="Title 7">
            <a:extLst>
              <a:ext uri="{FF2B5EF4-FFF2-40B4-BE49-F238E27FC236}">
                <a16:creationId xmlns:a16="http://schemas.microsoft.com/office/drawing/2014/main" id="{CC639D18-F2AF-D349-9F5D-A3E3023E4323}"/>
              </a:ext>
            </a:extLst>
          </p:cNvPr>
          <p:cNvSpPr>
            <a:spLocks noGrp="1"/>
          </p:cNvSpPr>
          <p:nvPr>
            <p:ph type="ctrTitle"/>
          </p:nvPr>
        </p:nvSpPr>
        <p:spPr>
          <a:xfrm>
            <a:off x="1093068" y="2338085"/>
            <a:ext cx="10590932" cy="2964283"/>
          </a:xfrm>
        </p:spPr>
        <p:txBody>
          <a:bodyPr>
            <a:normAutofit fontScale="90000"/>
          </a:bodyPr>
          <a:lstStyle/>
          <a:p>
            <a:r>
              <a:rPr lang="en-US" sz="4000" dirty="0"/>
              <a:t>Budgeting, Forecasting, &amp; Financial Reporting</a:t>
            </a:r>
            <a:br>
              <a:rPr lang="en-US" sz="3600" dirty="0"/>
            </a:br>
            <a:br>
              <a:rPr lang="en-US" sz="3600" dirty="0"/>
            </a:br>
            <a:r>
              <a:rPr lang="en-US" sz="3600" dirty="0"/>
              <a:t>‘Essential elements of a dynamic organization'</a:t>
            </a:r>
            <a:br>
              <a:rPr lang="en-US" sz="3600" dirty="0"/>
            </a:br>
            <a:r>
              <a:rPr lang="en-US" sz="3600" dirty="0"/>
              <a:t>‘Essential skills of a CFO’</a:t>
            </a:r>
            <a:br>
              <a:rPr lang="en-US" sz="3600" dirty="0"/>
            </a:br>
            <a:endParaRPr lang="en-US" sz="3600" dirty="0"/>
          </a:p>
        </p:txBody>
      </p:sp>
    </p:spTree>
    <p:extLst>
      <p:ext uri="{BB962C8B-B14F-4D97-AF65-F5344CB8AC3E}">
        <p14:creationId xmlns:p14="http://schemas.microsoft.com/office/powerpoint/2010/main" val="21940343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2E145C4-73D5-C84F-9E8F-B177852920E1}"/>
              </a:ext>
            </a:extLst>
          </p:cNvPr>
          <p:cNvSpPr>
            <a:spLocks noGrp="1"/>
          </p:cNvSpPr>
          <p:nvPr>
            <p:ph type="title"/>
          </p:nvPr>
        </p:nvSpPr>
        <p:spPr/>
        <p:txBody>
          <a:bodyPr/>
          <a:lstStyle/>
          <a:p>
            <a:r>
              <a:rPr lang="en-US" dirty="0"/>
              <a:t>Definition Checkpoint!</a:t>
            </a:r>
          </a:p>
        </p:txBody>
      </p:sp>
      <p:sp>
        <p:nvSpPr>
          <p:cNvPr id="9" name="Content Placeholder 8">
            <a:extLst>
              <a:ext uri="{FF2B5EF4-FFF2-40B4-BE49-F238E27FC236}">
                <a16:creationId xmlns:a16="http://schemas.microsoft.com/office/drawing/2014/main" id="{FB6079A4-4A65-1A43-B134-ABFCB69569F5}"/>
              </a:ext>
            </a:extLst>
          </p:cNvPr>
          <p:cNvSpPr>
            <a:spLocks noGrp="1"/>
          </p:cNvSpPr>
          <p:nvPr>
            <p:ph idx="1"/>
          </p:nvPr>
        </p:nvSpPr>
        <p:spPr>
          <a:xfrm>
            <a:off x="501331" y="1417320"/>
            <a:ext cx="11189338" cy="4723088"/>
          </a:xfrm>
        </p:spPr>
        <p:txBody>
          <a:bodyPr>
            <a:normAutofit fontScale="77500" lnSpcReduction="20000"/>
          </a:bodyPr>
          <a:lstStyle/>
          <a:p>
            <a:pPr lvl="0">
              <a:spcAft>
                <a:spcPts val="1200"/>
              </a:spcAft>
              <a:buClr>
                <a:srgbClr val="EB8A2F"/>
              </a:buClr>
            </a:pPr>
            <a:r>
              <a:rPr lang="en-US" sz="2400" b="1" dirty="0">
                <a:solidFill>
                  <a:srgbClr val="000000">
                    <a:lumMod val="75000"/>
                    <a:lumOff val="25000"/>
                  </a:srgbClr>
                </a:solidFill>
              </a:rPr>
              <a:t>From a GovCon Perspective:  </a:t>
            </a:r>
          </a:p>
          <a:p>
            <a:pPr lvl="1">
              <a:spcAft>
                <a:spcPts val="1200"/>
              </a:spcAft>
              <a:buClr>
                <a:srgbClr val="EB8A2F"/>
              </a:buClr>
            </a:pPr>
            <a:r>
              <a:rPr lang="en-US" sz="2400" dirty="0">
                <a:solidFill>
                  <a:srgbClr val="000000">
                    <a:lumMod val="75000"/>
                    <a:lumOff val="25000"/>
                  </a:srgbClr>
                </a:solidFill>
              </a:rPr>
              <a:t>Budgeting</a:t>
            </a:r>
          </a:p>
          <a:p>
            <a:pPr lvl="2">
              <a:spcAft>
                <a:spcPts val="1200"/>
              </a:spcAft>
              <a:buClr>
                <a:srgbClr val="EB8A2F"/>
              </a:buClr>
            </a:pPr>
            <a:r>
              <a:rPr lang="en-US" sz="2200" dirty="0">
                <a:solidFill>
                  <a:srgbClr val="000000">
                    <a:lumMod val="75000"/>
                    <a:lumOff val="25000"/>
                  </a:srgbClr>
                </a:solidFill>
              </a:rPr>
              <a:t>Typically handled by creation of an Annual Operating Plan (AOP).  </a:t>
            </a:r>
          </a:p>
          <a:p>
            <a:pPr lvl="2">
              <a:spcAft>
                <a:spcPts val="1200"/>
              </a:spcAft>
              <a:buClr>
                <a:srgbClr val="EB8A2F"/>
              </a:buClr>
            </a:pPr>
            <a:r>
              <a:rPr lang="en-US" sz="2200" dirty="0">
                <a:solidFill>
                  <a:srgbClr val="000000">
                    <a:lumMod val="75000"/>
                    <a:lumOff val="25000"/>
                  </a:srgbClr>
                </a:solidFill>
              </a:rPr>
              <a:t>Detailed/original financial baseline plan for the year, time-phased by month. </a:t>
            </a:r>
          </a:p>
          <a:p>
            <a:pPr lvl="2">
              <a:spcAft>
                <a:spcPts val="1200"/>
              </a:spcAft>
              <a:buClr>
                <a:srgbClr val="EB8A2F"/>
              </a:buClr>
            </a:pPr>
            <a:r>
              <a:rPr lang="en-US" sz="2200" dirty="0">
                <a:solidFill>
                  <a:srgbClr val="000000">
                    <a:lumMod val="75000"/>
                    <a:lumOff val="25000"/>
                  </a:srgbClr>
                </a:solidFill>
              </a:rPr>
              <a:t>Ideally created from a bottoms up build at the Project FTE and transactional indirect cost level.</a:t>
            </a:r>
          </a:p>
          <a:p>
            <a:pPr lvl="2">
              <a:spcAft>
                <a:spcPts val="1200"/>
              </a:spcAft>
              <a:buClr>
                <a:srgbClr val="EB8A2F"/>
              </a:buClr>
            </a:pPr>
            <a:r>
              <a:rPr lang="en-US" sz="2200" dirty="0">
                <a:solidFill>
                  <a:srgbClr val="000000">
                    <a:lumMod val="75000"/>
                    <a:lumOff val="25000"/>
                  </a:srgbClr>
                </a:solidFill>
              </a:rPr>
              <a:t>Establishes the financial goals for the year and stays the same as a measure / baseline for performance throughout the year. </a:t>
            </a:r>
          </a:p>
          <a:p>
            <a:pPr lvl="2">
              <a:spcAft>
                <a:spcPts val="1200"/>
              </a:spcAft>
              <a:buClr>
                <a:srgbClr val="EB8A2F"/>
              </a:buClr>
            </a:pPr>
            <a:r>
              <a:rPr lang="en-US" sz="2200" dirty="0">
                <a:solidFill>
                  <a:srgbClr val="000000">
                    <a:lumMod val="75000"/>
                    <a:lumOff val="25000"/>
                  </a:srgbClr>
                </a:solidFill>
              </a:rPr>
              <a:t>Derived from the 3/5 Year Strategic Plan (discussed later).  </a:t>
            </a:r>
          </a:p>
          <a:p>
            <a:pPr marL="384048" lvl="2" indent="0">
              <a:spcAft>
                <a:spcPts val="1200"/>
              </a:spcAft>
              <a:buClr>
                <a:srgbClr val="EB8A2F"/>
              </a:buClr>
              <a:buNone/>
            </a:pPr>
            <a:endParaRPr lang="en-US" sz="2200" dirty="0">
              <a:solidFill>
                <a:srgbClr val="000000">
                  <a:lumMod val="75000"/>
                  <a:lumOff val="25000"/>
                </a:srgbClr>
              </a:solidFill>
            </a:endParaRPr>
          </a:p>
          <a:p>
            <a:pPr lvl="1">
              <a:spcAft>
                <a:spcPts val="1200"/>
              </a:spcAft>
              <a:buClr>
                <a:srgbClr val="EB8A2F"/>
              </a:buClr>
            </a:pPr>
            <a:r>
              <a:rPr lang="en-US" sz="2400" dirty="0">
                <a:solidFill>
                  <a:srgbClr val="000000">
                    <a:lumMod val="75000"/>
                    <a:lumOff val="25000"/>
                  </a:srgbClr>
                </a:solidFill>
              </a:rPr>
              <a:t>Forecasting</a:t>
            </a:r>
          </a:p>
          <a:p>
            <a:pPr lvl="2">
              <a:spcAft>
                <a:spcPts val="1200"/>
              </a:spcAft>
              <a:buClr>
                <a:srgbClr val="EB8A2F"/>
              </a:buClr>
            </a:pPr>
            <a:r>
              <a:rPr lang="en-US" sz="2200" dirty="0">
                <a:solidFill>
                  <a:srgbClr val="000000">
                    <a:lumMod val="75000"/>
                    <a:lumOff val="25000"/>
                  </a:srgbClr>
                </a:solidFill>
              </a:rPr>
              <a:t>Best reflection of expected financial performance, updated each month as actual results are determined.  </a:t>
            </a:r>
          </a:p>
          <a:p>
            <a:pPr lvl="2">
              <a:spcAft>
                <a:spcPts val="1200"/>
              </a:spcAft>
              <a:buClr>
                <a:srgbClr val="EB8A2F"/>
              </a:buClr>
            </a:pPr>
            <a:r>
              <a:rPr lang="en-US" sz="2200" dirty="0">
                <a:solidFill>
                  <a:srgbClr val="000000">
                    <a:lumMod val="75000"/>
                    <a:lumOff val="25000"/>
                  </a:srgbClr>
                </a:solidFill>
              </a:rPr>
              <a:t>Incorporates the latest revised estimates and expectations of business performance for the balance of the year.  </a:t>
            </a:r>
          </a:p>
          <a:p>
            <a:pPr lvl="2">
              <a:spcAft>
                <a:spcPts val="1200"/>
              </a:spcAft>
              <a:buClr>
                <a:srgbClr val="EB8A2F"/>
              </a:buClr>
            </a:pPr>
            <a:r>
              <a:rPr lang="en-US" sz="2200" dirty="0">
                <a:solidFill>
                  <a:srgbClr val="000000">
                    <a:lumMod val="75000"/>
                    <a:lumOff val="25000"/>
                  </a:srgbClr>
                </a:solidFill>
              </a:rPr>
              <a:t>Often coupled with ‘Risks &amp; Opportunities’ (R&amp;Os) to establish a High/Low Case outlook.  </a:t>
            </a:r>
          </a:p>
        </p:txBody>
      </p:sp>
      <p:sp>
        <p:nvSpPr>
          <p:cNvPr id="4" name="Slide Number Placeholder 3">
            <a:extLst>
              <a:ext uri="{FF2B5EF4-FFF2-40B4-BE49-F238E27FC236}">
                <a16:creationId xmlns:a16="http://schemas.microsoft.com/office/drawing/2014/main" id="{9F57017C-D066-E646-8686-435EFB55CD75}"/>
              </a:ext>
            </a:extLst>
          </p:cNvPr>
          <p:cNvSpPr>
            <a:spLocks noGrp="1"/>
          </p:cNvSpPr>
          <p:nvPr>
            <p:ph type="sldNum" sz="quarter" idx="12"/>
          </p:nvPr>
        </p:nvSpPr>
        <p:spPr/>
        <p:txBody>
          <a:bodyPr/>
          <a:lstStyle/>
          <a:p>
            <a:fld id="{B66A45A0-4AD1-4694-A07F-B3BA13B983E2}" type="slidenum">
              <a:rPr lang="en-US" smtClean="0"/>
              <a:t>9</a:t>
            </a:fld>
            <a:endParaRPr lang="en-US" dirty="0"/>
          </a:p>
        </p:txBody>
      </p:sp>
      <p:pic>
        <p:nvPicPr>
          <p:cNvPr id="6" name="Graphic 5" descr="Brainstorm outline">
            <a:extLst>
              <a:ext uri="{FF2B5EF4-FFF2-40B4-BE49-F238E27FC236}">
                <a16:creationId xmlns:a16="http://schemas.microsoft.com/office/drawing/2014/main" id="{A493692F-5844-4386-A764-881153AA10F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72126" y="187982"/>
            <a:ext cx="735943" cy="735943"/>
          </a:xfrm>
          <a:prstGeom prst="rect">
            <a:avLst/>
          </a:prstGeom>
        </p:spPr>
      </p:pic>
    </p:spTree>
    <p:extLst>
      <p:ext uri="{BB962C8B-B14F-4D97-AF65-F5344CB8AC3E}">
        <p14:creationId xmlns:p14="http://schemas.microsoft.com/office/powerpoint/2010/main" val="1122426306"/>
      </p:ext>
    </p:extLst>
  </p:cSld>
  <p:clrMapOvr>
    <a:masterClrMapping/>
  </p:clrMapOvr>
</p:sld>
</file>

<file path=ppt/theme/theme1.xml><?xml version="1.0" encoding="utf-8"?>
<a:theme xmlns:a="http://schemas.openxmlformats.org/drawingml/2006/main" name="Retrospect">
  <a:themeElements>
    <a:clrScheme name="CFO Rising 1">
      <a:dk1>
        <a:srgbClr val="000000"/>
      </a:dk1>
      <a:lt1>
        <a:srgbClr val="FFFFFF"/>
      </a:lt1>
      <a:dk2>
        <a:srgbClr val="094255"/>
      </a:dk2>
      <a:lt2>
        <a:srgbClr val="D7E6EB"/>
      </a:lt2>
      <a:accent1>
        <a:srgbClr val="EB8A2F"/>
      </a:accent1>
      <a:accent2>
        <a:srgbClr val="7CB4C0"/>
      </a:accent2>
      <a:accent3>
        <a:srgbClr val="E5B550"/>
      </a:accent3>
      <a:accent4>
        <a:srgbClr val="D7E6EB"/>
      </a:accent4>
      <a:accent5>
        <a:srgbClr val="FEFFFF"/>
      </a:accent5>
      <a:accent6>
        <a:srgbClr val="369DC2"/>
      </a:accent6>
      <a:hlink>
        <a:srgbClr val="7CB4C0"/>
      </a:hlink>
      <a:folHlink>
        <a:srgbClr val="094255"/>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spDef>
      <a:spPr>
        <a:solidFill>
          <a:srgbClr val="EB8B3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14730</TotalTime>
  <Words>7235</Words>
  <Application>Microsoft Office PowerPoint</Application>
  <PresentationFormat>Widescreen</PresentationFormat>
  <Paragraphs>801</Paragraphs>
  <Slides>61</Slides>
  <Notes>44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61</vt:i4>
      </vt:variant>
    </vt:vector>
  </HeadingPairs>
  <TitlesOfParts>
    <vt:vector size="70" baseType="lpstr">
      <vt:lpstr>Antonio Light</vt:lpstr>
      <vt:lpstr>roboto-thin</vt:lpstr>
      <vt:lpstr>Arial</vt:lpstr>
      <vt:lpstr>Roboto Medium</vt:lpstr>
      <vt:lpstr>Calibri</vt:lpstr>
      <vt:lpstr>Roboto</vt:lpstr>
      <vt:lpstr>Antonio</vt:lpstr>
      <vt:lpstr>Roboto Black</vt:lpstr>
      <vt:lpstr>Retrospect</vt:lpstr>
      <vt:lpstr>PowerPoint Presentation</vt:lpstr>
      <vt:lpstr>Looking ahead… </vt:lpstr>
      <vt:lpstr>PowerPoint Presentation</vt:lpstr>
      <vt:lpstr>Members on the RISE… Let’s celebrate!</vt:lpstr>
      <vt:lpstr>Members on the RISE… Let’s celebrate!</vt:lpstr>
      <vt:lpstr>Presenter Bio</vt:lpstr>
      <vt:lpstr>Opening Remarks</vt:lpstr>
      <vt:lpstr>Budgeting, Forecasting, &amp; Financial Reporting  ‘Essential elements of a dynamic organization' ‘Essential skills of a CFO’ </vt:lpstr>
      <vt:lpstr>Definition Checkpoint!</vt:lpstr>
      <vt:lpstr>Definition Checkpoint!</vt:lpstr>
      <vt:lpstr>Typical Use Cases</vt:lpstr>
      <vt:lpstr>Who Owns the Process?</vt:lpstr>
      <vt:lpstr>What are the key benefits?   </vt:lpstr>
      <vt:lpstr>Who Benefits?</vt:lpstr>
      <vt:lpstr>PowerPoint Presentation</vt:lpstr>
      <vt:lpstr>‘Develop the Plan’ ‘Align the Organization’ </vt:lpstr>
      <vt:lpstr>Planning Process Overview</vt:lpstr>
      <vt:lpstr>Strategic Planning:  The Start of the Process</vt:lpstr>
      <vt:lpstr>Strategic Plan Framework</vt:lpstr>
      <vt:lpstr>Setting the Annual Operating Plan (AOP):  </vt:lpstr>
      <vt:lpstr>Breaking Down PWIN</vt:lpstr>
      <vt:lpstr>Example:  New Business Pursuit (AOP Phase)</vt:lpstr>
      <vt:lpstr>Example: New Business Pursuit (AOP Phase) ‘The Unpacked’ Opportunity</vt:lpstr>
      <vt:lpstr>The Process Matters</vt:lpstr>
      <vt:lpstr>Example AOP Timeline</vt:lpstr>
      <vt:lpstr>PowerPoint Presentation</vt:lpstr>
      <vt:lpstr>‘Execute the Plan’ ‘Measure the Progress’ ‘Drive the Results’ ‘Correct the Course’  </vt:lpstr>
      <vt:lpstr>The Monthly Forecast Update:</vt:lpstr>
      <vt:lpstr>Example: New Business Pursuit (Forecast Update Phase)</vt:lpstr>
      <vt:lpstr>Example: New Business Pursuit  (Post Award/Execution Phase)</vt:lpstr>
      <vt:lpstr>Best Practice:  Risks &amp; Opportunities (R&amp;Os)</vt:lpstr>
      <vt:lpstr>“Shortsighted, False Confidence”  </vt:lpstr>
      <vt:lpstr>What is an EAC?</vt:lpstr>
      <vt:lpstr>EAC Example The Downside of Shortsightedness</vt:lpstr>
      <vt:lpstr>Budgeting and Forecasting in Different Business Structures and Scenarios</vt:lpstr>
      <vt:lpstr>Breakout Session</vt:lpstr>
      <vt:lpstr>‘Analyze the Results’ ‘Share the Success’  </vt:lpstr>
      <vt:lpstr>The Financial Statements:  An Introduction</vt:lpstr>
      <vt:lpstr>Balance Sheet</vt:lpstr>
      <vt:lpstr>Income Statement</vt:lpstr>
      <vt:lpstr>Cash Flow Statement</vt:lpstr>
      <vt:lpstr>Financial Reporting Strategies for GovCon</vt:lpstr>
      <vt:lpstr>Financial Reporting Strategies for GovCon</vt:lpstr>
      <vt:lpstr>What’s On Your Mind?   </vt:lpstr>
      <vt:lpstr>Closing Remarks</vt:lpstr>
      <vt:lpstr>PowerPoint Presentation</vt:lpstr>
      <vt:lpstr>PowerPoint Presentation</vt:lpstr>
      <vt:lpstr>Definition Checkpoint!</vt:lpstr>
      <vt:lpstr>Definition Checkpoint!</vt:lpstr>
      <vt:lpstr>Definition Checkpoint! </vt:lpstr>
      <vt:lpstr>Definition Checkpoint! </vt:lpstr>
      <vt:lpstr>‘CFO Quick Tip’:   Some Suggestions for Probability Setting</vt:lpstr>
      <vt:lpstr>Financial Reporting Strategies for GovCon (not covered)</vt:lpstr>
      <vt:lpstr>Sample:  Financial Reporting Summary (1 of 2)</vt:lpstr>
      <vt:lpstr>Sample:  Financial Reporting Summary (2 of 2)</vt:lpstr>
      <vt:lpstr>Daily/Weekly Cash Report</vt:lpstr>
      <vt:lpstr>“The Founder Who Does It ‘All’ ”  </vt:lpstr>
      <vt:lpstr>“I’m Taking My Ball and Going Home”  </vt:lpstr>
      <vt:lpstr>“The M&amp;A Power Play”  </vt:lpstr>
      <vt:lpstr>“85% Cost Plus; Losing Money”  </vt:lpstr>
      <vt:lpstr>References and 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CFO Rising</dc:creator>
  <cp:keywords>Public</cp:keywords>
  <cp:lastModifiedBy>Kate Burkhard</cp:lastModifiedBy>
  <cp:revision>259</cp:revision>
  <cp:lastPrinted>2019-10-30T16:34:28Z</cp:lastPrinted>
  <dcterms:created xsi:type="dcterms:W3CDTF">2019-10-28T15:26:37Z</dcterms:created>
  <dcterms:modified xsi:type="dcterms:W3CDTF">2024-01-20T00:52:48Z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dec6a403-555f-4ea1-baba-5abfaedf4032</vt:lpwstr>
  </property>
  <property fmtid="{D5CDD505-2E9C-101B-9397-08002B2CF9AE}" pid="3" name="Classification">
    <vt:lpwstr>TitusClass-Public</vt:lpwstr>
  </property>
</Properties>
</file>