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4" r:id="rId1"/>
  </p:sldMasterIdLst>
  <p:notesMasterIdLst>
    <p:notesMasterId r:id="rId30"/>
  </p:notesMasterIdLst>
  <p:sldIdLst>
    <p:sldId id="300" r:id="rId2"/>
    <p:sldId id="1688" r:id="rId3"/>
    <p:sldId id="304" r:id="rId4"/>
    <p:sldId id="315" r:id="rId5"/>
    <p:sldId id="313" r:id="rId6"/>
    <p:sldId id="1689" r:id="rId7"/>
    <p:sldId id="316" r:id="rId8"/>
    <p:sldId id="318" r:id="rId9"/>
    <p:sldId id="1699" r:id="rId10"/>
    <p:sldId id="328" r:id="rId11"/>
    <p:sldId id="1700" r:id="rId12"/>
    <p:sldId id="329" r:id="rId13"/>
    <p:sldId id="306" r:id="rId14"/>
    <p:sldId id="320" r:id="rId15"/>
    <p:sldId id="324" r:id="rId16"/>
    <p:sldId id="323" r:id="rId17"/>
    <p:sldId id="317" r:id="rId18"/>
    <p:sldId id="1696" r:id="rId19"/>
    <p:sldId id="1697" r:id="rId20"/>
    <p:sldId id="346" r:id="rId21"/>
    <p:sldId id="1698" r:id="rId22"/>
    <p:sldId id="344" r:id="rId23"/>
    <p:sldId id="337" r:id="rId24"/>
    <p:sldId id="331" r:id="rId25"/>
    <p:sldId id="338" r:id="rId26"/>
    <p:sldId id="347" r:id="rId27"/>
    <p:sldId id="325" r:id="rId28"/>
    <p:sldId id="1693" r:id="rId29"/>
  </p:sldIdLst>
  <p:sldSz cx="12192000" cy="6858000"/>
  <p:notesSz cx="7023100" cy="9309100"/>
  <p:embeddedFontLst>
    <p:embeddedFont>
      <p:font typeface="Antonio" panose="020B0604020202020204" charset="0"/>
      <p:regular r:id="rId31"/>
      <p:bold r:id="rId32"/>
    </p:embeddedFont>
    <p:embeddedFont>
      <p:font typeface="Antonio Light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  <p:embeddedFont>
      <p:font typeface="Roboto Black" panose="02000000000000000000" pitchFamily="2" charset="0"/>
      <p:bold r:id="rId44"/>
      <p:italic r:id="rId45"/>
      <p:boldItalic r:id="rId46"/>
    </p:embeddedFont>
    <p:embeddedFont>
      <p:font typeface="Roboto Medium" panose="02000000000000000000" pitchFamily="2" charset="0"/>
      <p:regular r:id="rId47"/>
      <p:italic r:id="rId48"/>
    </p:embeddedFont>
    <p:embeddedFont>
      <p:font typeface="Source Sans Pro" panose="020B0503030403020204" pitchFamily="34" charset="0"/>
      <p:regular r:id="rId49"/>
      <p:bold r:id="rId50"/>
      <p:italic r:id="rId51"/>
      <p:boldItalic r:id="rId52"/>
    </p:embeddedFont>
    <p:embeddedFont>
      <p:font typeface="Source Sans Pro Light" panose="020B0403030403020204" pitchFamily="34" charset="0"/>
      <p:regular r:id="rId53"/>
      <p:italic r:id="rId54"/>
    </p:embeddedFont>
    <p:embeddedFont>
      <p:font typeface="Wingdings 2" panose="05020102010507070707" pitchFamily="18" charset="2"/>
      <p:regular r:id="rId5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ttney Gordon" initials="BG" lastIdx="20" clrIdx="0"/>
  <p:cmAuthor id="2" name="O Nicole Holden" initials="ONH" lastIdx="3" clrIdx="1"/>
  <p:cmAuthor id="3" name="Nicholas Veasey" initials="NV" lastIdx="2" clrIdx="2">
    <p:extLst>
      <p:ext uri="{19B8F6BF-5375-455C-9EA6-DF929625EA0E}">
        <p15:presenceInfo xmlns:p15="http://schemas.microsoft.com/office/powerpoint/2012/main" userId="S::Nicholas.Veasey@magaero.com::3a73961a-9b1f-4c5e-9366-1e09724558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B5E"/>
    <a:srgbClr val="F7931D"/>
    <a:srgbClr val="074356"/>
    <a:srgbClr val="BFBFBF"/>
    <a:srgbClr val="DCDCDC"/>
    <a:srgbClr val="FFFFFF"/>
    <a:srgbClr val="D8E7EB"/>
    <a:srgbClr val="7CB4C1"/>
    <a:srgbClr val="EB8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B36AEF-996C-4CDA-BE6E-5C352DF5A5B3}" v="2" dt="2021-09-14T17:41:22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8" autoAdjust="0"/>
    <p:restoredTop sz="87884" autoAdjust="0"/>
  </p:normalViewPr>
  <p:slideViewPr>
    <p:cSldViewPr snapToGrid="0">
      <p:cViewPr varScale="1">
        <p:scale>
          <a:sx n="121" d="100"/>
          <a:sy n="121" d="100"/>
        </p:scale>
        <p:origin x="1925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Veasey" userId="3a73961a-9b1f-4c5e-9366-1e09724558b4" providerId="ADAL" clId="{B9B36AEF-996C-4CDA-BE6E-5C352DF5A5B3}"/>
    <pc:docChg chg="custSel modSld">
      <pc:chgData name="Nicholas Veasey" userId="3a73961a-9b1f-4c5e-9366-1e09724558b4" providerId="ADAL" clId="{B9B36AEF-996C-4CDA-BE6E-5C352DF5A5B3}" dt="2021-09-14T17:46:33.044" v="257" actId="1037"/>
      <pc:docMkLst>
        <pc:docMk/>
      </pc:docMkLst>
      <pc:sldChg chg="addSp modSp mod">
        <pc:chgData name="Nicholas Veasey" userId="3a73961a-9b1f-4c5e-9366-1e09724558b4" providerId="ADAL" clId="{B9B36AEF-996C-4CDA-BE6E-5C352DF5A5B3}" dt="2021-09-14T17:40:31.380" v="77" actId="20577"/>
        <pc:sldMkLst>
          <pc:docMk/>
          <pc:sldMk cId="1884073231" sldId="347"/>
        </pc:sldMkLst>
        <pc:spChg chg="mod">
          <ac:chgData name="Nicholas Veasey" userId="3a73961a-9b1f-4c5e-9366-1e09724558b4" providerId="ADAL" clId="{B9B36AEF-996C-4CDA-BE6E-5C352DF5A5B3}" dt="2021-09-14T17:40:31.380" v="77" actId="20577"/>
          <ac:spMkLst>
            <pc:docMk/>
            <pc:sldMk cId="1884073231" sldId="347"/>
            <ac:spMk id="17" creationId="{8D02FDC8-1D15-4C68-B4C1-DBF12345E6DE}"/>
          </ac:spMkLst>
        </pc:spChg>
        <pc:spChg chg="add mod">
          <ac:chgData name="Nicholas Veasey" userId="3a73961a-9b1f-4c5e-9366-1e09724558b4" providerId="ADAL" clId="{B9B36AEF-996C-4CDA-BE6E-5C352DF5A5B3}" dt="2021-09-14T17:38:23.192" v="75" actId="14100"/>
          <ac:spMkLst>
            <pc:docMk/>
            <pc:sldMk cId="1884073231" sldId="347"/>
            <ac:spMk id="18" creationId="{050B4DA6-61FF-45F0-B2ED-0003832BC469}"/>
          </ac:spMkLst>
        </pc:spChg>
        <pc:picChg chg="add mod">
          <ac:chgData name="Nicholas Veasey" userId="3a73961a-9b1f-4c5e-9366-1e09724558b4" providerId="ADAL" clId="{B9B36AEF-996C-4CDA-BE6E-5C352DF5A5B3}" dt="2021-09-14T17:37:20.180" v="2" actId="1076"/>
          <ac:picMkLst>
            <pc:docMk/>
            <pc:sldMk cId="1884073231" sldId="347"/>
            <ac:picMk id="16" creationId="{44F59B85-4D9F-4025-8D6F-92D29C3AEEB3}"/>
          </ac:picMkLst>
        </pc:picChg>
      </pc:sldChg>
      <pc:sldChg chg="addSp modSp mod">
        <pc:chgData name="Nicholas Veasey" userId="3a73961a-9b1f-4c5e-9366-1e09724558b4" providerId="ADAL" clId="{B9B36AEF-996C-4CDA-BE6E-5C352DF5A5B3}" dt="2021-09-14T17:46:33.044" v="257" actId="1037"/>
        <pc:sldMkLst>
          <pc:docMk/>
          <pc:sldMk cId="3525739693" sldId="1696"/>
        </pc:sldMkLst>
        <pc:spChg chg="mod">
          <ac:chgData name="Nicholas Veasey" userId="3a73961a-9b1f-4c5e-9366-1e09724558b4" providerId="ADAL" clId="{B9B36AEF-996C-4CDA-BE6E-5C352DF5A5B3}" dt="2021-09-14T17:43:01.219" v="204" actId="255"/>
          <ac:spMkLst>
            <pc:docMk/>
            <pc:sldMk cId="3525739693" sldId="1696"/>
            <ac:spMk id="5" creationId="{00000000-0000-0000-0000-000000000000}"/>
          </ac:spMkLst>
        </pc:spChg>
        <pc:spChg chg="add mod">
          <ac:chgData name="Nicholas Veasey" userId="3a73961a-9b1f-4c5e-9366-1e09724558b4" providerId="ADAL" clId="{B9B36AEF-996C-4CDA-BE6E-5C352DF5A5B3}" dt="2021-09-14T17:46:33.044" v="257" actId="1037"/>
          <ac:spMkLst>
            <pc:docMk/>
            <pc:sldMk cId="3525739693" sldId="1696"/>
            <ac:spMk id="21" creationId="{FA66EADD-DBE4-4AC5-9A36-E76243FB1F3B}"/>
          </ac:spMkLst>
        </pc:spChg>
        <pc:picChg chg="add mod">
          <ac:chgData name="Nicholas Veasey" userId="3a73961a-9b1f-4c5e-9366-1e09724558b4" providerId="ADAL" clId="{B9B36AEF-996C-4CDA-BE6E-5C352DF5A5B3}" dt="2021-09-14T17:46:33.044" v="257" actId="1037"/>
          <ac:picMkLst>
            <pc:docMk/>
            <pc:sldMk cId="3525739693" sldId="1696"/>
            <ac:picMk id="20" creationId="{87057BD1-6645-4F46-A9D1-80A7AE9041E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609E532-3F8F-45F8-A5B2-E66BE3CCA33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5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1932C19-31E0-4F7C-8543-AC495E8F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2C19-31E0-4F7C-8543-AC495E8FA5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be briefed by the MC.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32C19-31E0-4F7C-8543-AC495E8FA56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32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-expand or shorten width of orange box for even spacing on all sides of Section Title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2C19-31E0-4F7C-8543-AC495E8FA5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1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CD77FAA-CC40-A348-B5D9-86F3CC4409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3068" y="2338085"/>
            <a:ext cx="9057929" cy="2158189"/>
          </a:xfrm>
        </p:spPr>
        <p:txBody>
          <a:bodyPr anchor="t">
            <a:normAutofit/>
          </a:bodyPr>
          <a:lstStyle>
            <a:lvl1pPr algn="l">
              <a:lnSpc>
                <a:spcPts val="5200"/>
              </a:lnSpc>
              <a:defRPr sz="4800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0301" y="155563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1" i="0" cap="all" spc="0" baseline="0">
                <a:solidFill>
                  <a:schemeClr val="bg1"/>
                </a:solidFill>
                <a:latin typeface="Antonio" panose="02000503000000000000" pitchFamily="2" charset="77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206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7B0E8C-8423-4F46-B5D4-548F4E85319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C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07ECC452-A831-7146-8B58-D2953FA73B74}"/>
              </a:ext>
            </a:extLst>
          </p:cNvPr>
          <p:cNvSpPr/>
          <p:nvPr userDrawn="1"/>
        </p:nvSpPr>
        <p:spPr>
          <a:xfrm flipH="1">
            <a:off x="4120587" y="6174123"/>
            <a:ext cx="8071410" cy="683877"/>
          </a:xfrm>
          <a:prstGeom prst="rtTriangl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15657" y="-204314"/>
            <a:ext cx="10058400" cy="145075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ntonio" panose="02000503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16" y="1693038"/>
            <a:ext cx="4443984" cy="4023360"/>
          </a:xfrm>
        </p:spPr>
        <p:txBody>
          <a:bodyPr/>
          <a:lstStyle>
            <a:lvl1pPr>
              <a:defRPr sz="16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E59FDE-4636-DE4E-BB78-856B294B5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8031" y="6516061"/>
            <a:ext cx="634158" cy="14699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619" y="1638174"/>
            <a:ext cx="4533629" cy="4023360"/>
          </a:xfrm>
        </p:spPr>
        <p:txBody>
          <a:bodyPr/>
          <a:lstStyle>
            <a:lvl1pPr marL="91440" indent="-91440">
              <a:lnSpc>
                <a:spcPct val="100000"/>
              </a:lnSpc>
              <a:defRPr sz="2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91440" indent="0">
              <a:buNone/>
              <a:defRPr>
                <a:solidFill>
                  <a:schemeClr val="bg1"/>
                </a:solidFill>
              </a:defRPr>
            </a:lvl2pPr>
            <a:lvl3pPr marL="395478" indent="-19431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8A0C76-6690-6B46-8297-CEAC03A89F97}"/>
              </a:ext>
            </a:extLst>
          </p:cNvPr>
          <p:cNvSpPr txBox="1">
            <a:spLocks/>
          </p:cNvSpPr>
          <p:nvPr userDrawn="1"/>
        </p:nvSpPr>
        <p:spPr>
          <a:xfrm>
            <a:off x="11808069" y="641448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rgbClr val="FFFFFF"/>
                </a:solidFill>
                <a:latin typeface="Antonio Light" panose="02000303000000000000" pitchFamily="2" charset="77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6A45A0-4AD1-4694-A07F-B3BA13B98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8" descr="MAG Aerospace Announces Leadership Changes in Corporate Development,  Strategy, and Marketing"/>
          <p:cNvPicPr>
            <a:picLocks noChangeAspect="1" noChangeArrowheads="1"/>
          </p:cNvPicPr>
          <p:nvPr userDrawn="1"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488" y="183236"/>
            <a:ext cx="567698" cy="2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10288884" y="183708"/>
            <a:ext cx="0" cy="296551"/>
          </a:xfrm>
          <a:prstGeom prst="line">
            <a:avLst/>
          </a:prstGeom>
          <a:ln w="12700">
            <a:solidFill>
              <a:srgbClr val="0743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83" y="158801"/>
            <a:ext cx="1629295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7B0E8C-8423-4F46-B5D4-548F4E85319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15657" y="-204314"/>
            <a:ext cx="10058400" cy="145075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ntonio" panose="02000503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16" y="1693038"/>
            <a:ext cx="4443984" cy="4023360"/>
          </a:xfrm>
        </p:spPr>
        <p:txBody>
          <a:bodyPr/>
          <a:lstStyle>
            <a:lvl1pPr>
              <a:defRPr sz="16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7ECC452-A831-7146-8B58-D2953FA73B74}"/>
              </a:ext>
            </a:extLst>
          </p:cNvPr>
          <p:cNvSpPr/>
          <p:nvPr userDrawn="1"/>
        </p:nvSpPr>
        <p:spPr>
          <a:xfrm flipH="1">
            <a:off x="4120587" y="6174123"/>
            <a:ext cx="8071410" cy="683877"/>
          </a:xfrm>
          <a:prstGeom prst="rtTriangl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E59FDE-4636-DE4E-BB78-856B294B5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8031" y="6516061"/>
            <a:ext cx="634158" cy="14699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619" y="1638174"/>
            <a:ext cx="4533629" cy="4023360"/>
          </a:xfrm>
        </p:spPr>
        <p:txBody>
          <a:bodyPr/>
          <a:lstStyle>
            <a:lvl1pPr marL="91440" indent="-91440">
              <a:lnSpc>
                <a:spcPct val="100000"/>
              </a:lnSpc>
              <a:defRPr sz="2600" b="0" i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91440" indent="0">
              <a:buNone/>
              <a:defRPr>
                <a:solidFill>
                  <a:schemeClr val="tx2"/>
                </a:solidFill>
              </a:defRPr>
            </a:lvl2pPr>
            <a:lvl3pPr marL="395478" indent="-194310">
              <a:buClr>
                <a:schemeClr val="bg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8A0C76-6690-6B46-8297-CEAC03A89F97}"/>
              </a:ext>
            </a:extLst>
          </p:cNvPr>
          <p:cNvSpPr txBox="1">
            <a:spLocks/>
          </p:cNvSpPr>
          <p:nvPr userDrawn="1"/>
        </p:nvSpPr>
        <p:spPr>
          <a:xfrm>
            <a:off x="11808069" y="641448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rgbClr val="FFFFFF"/>
                </a:solidFill>
                <a:latin typeface="Antonio Light" panose="02000303000000000000" pitchFamily="2" charset="77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6A45A0-4AD1-4694-A07F-B3BA13B98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8" descr="MAG Aerospace Announces Leadership Changes in Corporate Development,  Strategy, and Marketing"/>
          <p:cNvPicPr>
            <a:picLocks noChangeAspect="1" noChangeArrowheads="1"/>
          </p:cNvPicPr>
          <p:nvPr userDrawn="1"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488" y="183236"/>
            <a:ext cx="567698" cy="2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10288884" y="183708"/>
            <a:ext cx="0" cy="296551"/>
          </a:xfrm>
          <a:prstGeom prst="line">
            <a:avLst/>
          </a:prstGeom>
          <a:ln w="12700">
            <a:solidFill>
              <a:srgbClr val="0743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83" y="158801"/>
            <a:ext cx="1629295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43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8" descr="MAG Aerospace Announces Leadership Changes in Corporate Development,  Strategy, and Marketing"/>
          <p:cNvPicPr>
            <a:picLocks noChangeAspect="1" noChangeArrowheads="1"/>
          </p:cNvPicPr>
          <p:nvPr userDrawn="1"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488" y="183236"/>
            <a:ext cx="567698" cy="2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10288884" y="183708"/>
            <a:ext cx="0" cy="296551"/>
          </a:xfrm>
          <a:prstGeom prst="line">
            <a:avLst/>
          </a:prstGeom>
          <a:ln w="12700">
            <a:solidFill>
              <a:srgbClr val="0743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83" y="158801"/>
            <a:ext cx="1629295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18" descr="MAG Aerospace Announces Leadership Changes in Corporate Development,  Strategy, and Marketing"/>
          <p:cNvPicPr>
            <a:picLocks noChangeAspect="1" noChangeArrowheads="1"/>
          </p:cNvPicPr>
          <p:nvPr userDrawn="1"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488" y="183236"/>
            <a:ext cx="567698" cy="2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0288884" y="183708"/>
            <a:ext cx="0" cy="296551"/>
          </a:xfrm>
          <a:prstGeom prst="line">
            <a:avLst/>
          </a:prstGeom>
          <a:ln w="12700">
            <a:solidFill>
              <a:srgbClr val="0743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83" y="158801"/>
            <a:ext cx="1629295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37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E0968B-3B4D-F840-A583-643A0EF4DE03}"/>
              </a:ext>
            </a:extLst>
          </p:cNvPr>
          <p:cNvSpPr/>
          <p:nvPr userDrawn="1"/>
        </p:nvSpPr>
        <p:spPr>
          <a:xfrm>
            <a:off x="0" y="6177410"/>
            <a:ext cx="12192000" cy="680590"/>
          </a:xfrm>
          <a:prstGeom prst="rect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" descr="MAG Aerospace Announces Leadership Changes in Corporate Development,  Strategy, and Marketing"/>
          <p:cNvPicPr>
            <a:picLocks noChangeAspect="1" noChangeArrowheads="1"/>
          </p:cNvPicPr>
          <p:nvPr userDrawn="1"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488" y="183236"/>
            <a:ext cx="567698" cy="2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10288884" y="183708"/>
            <a:ext cx="0" cy="296551"/>
          </a:xfrm>
          <a:prstGeom prst="line">
            <a:avLst/>
          </a:prstGeom>
          <a:ln w="12700">
            <a:solidFill>
              <a:srgbClr val="0743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83" y="158801"/>
            <a:ext cx="1629295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9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8AC08DB4-F441-3D4C-B5F8-D4CA62638472}"/>
              </a:ext>
            </a:extLst>
          </p:cNvPr>
          <p:cNvSpPr/>
          <p:nvPr userDrawn="1"/>
        </p:nvSpPr>
        <p:spPr>
          <a:xfrm flipH="1">
            <a:off x="4120587" y="6174123"/>
            <a:ext cx="8071410" cy="683877"/>
          </a:xfrm>
          <a:prstGeom prst="rtTriangl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4FB34-7C03-A249-86E3-654B54063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8031" y="6516061"/>
            <a:ext cx="634158" cy="1469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1670446"/>
            <a:ext cx="10426474" cy="4023360"/>
          </a:xfrm>
        </p:spPr>
        <p:txBody>
          <a:bodyPr/>
          <a:lstStyle>
            <a:lvl4pPr marL="91440" indent="0">
              <a:spcBef>
                <a:spcPts val="1200"/>
              </a:spcBef>
              <a:spcAft>
                <a:spcPts val="200"/>
              </a:spcAft>
              <a:buNone/>
              <a:defRPr sz="2000" b="1" i="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91440" indent="0">
              <a:spcBef>
                <a:spcPts val="300"/>
              </a:spcBef>
              <a:buNone/>
              <a:defRPr b="1" i="0">
                <a:solidFill>
                  <a:srgbClr val="F7931D"/>
                </a:solidFill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8069" y="6414488"/>
            <a:ext cx="1312025" cy="365125"/>
          </a:xfrm>
        </p:spPr>
        <p:txBody>
          <a:bodyPr/>
          <a:lstStyle>
            <a:lvl1pPr algn="l">
              <a:defRPr sz="1100" b="0" i="0">
                <a:latin typeface="Antonio Light" panose="02000303000000000000" pitchFamily="2" charset="77"/>
                <a:ea typeface="Roboto" panose="02000000000000000000" pitchFamily="2" charset="0"/>
              </a:defRPr>
            </a:lvl1pPr>
          </a:lstStyle>
          <a:p>
            <a:fld id="{B66A45A0-4AD1-4694-A07F-B3BA13B983E2}" type="slidenum">
              <a:rPr lang="en-US" smtClean="0"/>
              <a:pPr/>
              <a:t>‹#›</a:t>
            </a:fld>
            <a:endParaRPr lang="en-US" sz="1100" dirty="0"/>
          </a:p>
        </p:txBody>
      </p:sp>
      <p:pic>
        <p:nvPicPr>
          <p:cNvPr id="9" name="Picture 18" descr="MAG Aerospace Announces Leadership Changes in Corporate Development,  Strategy, and Marketing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488" y="183236"/>
            <a:ext cx="567698" cy="2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10288884" y="183708"/>
            <a:ext cx="0" cy="296551"/>
          </a:xfrm>
          <a:prstGeom prst="line">
            <a:avLst/>
          </a:prstGeom>
          <a:ln w="12700">
            <a:solidFill>
              <a:srgbClr val="0743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83" y="158801"/>
            <a:ext cx="1629295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8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734BF-C224-A545-822F-E81B44972259}"/>
              </a:ext>
            </a:extLst>
          </p:cNvPr>
          <p:cNvSpPr/>
          <p:nvPr userDrawn="1"/>
        </p:nvSpPr>
        <p:spPr>
          <a:xfrm>
            <a:off x="8641080" y="0"/>
            <a:ext cx="3550920" cy="687137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AC08DB4-F441-3D4C-B5F8-D4CA62638472}"/>
              </a:ext>
            </a:extLst>
          </p:cNvPr>
          <p:cNvSpPr/>
          <p:nvPr userDrawn="1"/>
        </p:nvSpPr>
        <p:spPr>
          <a:xfrm flipH="1">
            <a:off x="4120587" y="6174123"/>
            <a:ext cx="8071410" cy="683877"/>
          </a:xfrm>
          <a:prstGeom prst="rtTriangl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4FB34-7C03-A249-86E3-654B54063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8031" y="6516061"/>
            <a:ext cx="634158" cy="1469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1670446"/>
            <a:ext cx="5650991" cy="402336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4pPr marL="91440" indent="0">
              <a:spcBef>
                <a:spcPts val="1200"/>
              </a:spcBef>
              <a:spcAft>
                <a:spcPts val="200"/>
              </a:spcAft>
              <a:buNone/>
              <a:defRPr sz="2000" b="1" i="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91440" indent="0">
              <a:spcBef>
                <a:spcPts val="300"/>
              </a:spcBef>
              <a:buNone/>
              <a:defRPr b="1" i="0">
                <a:solidFill>
                  <a:srgbClr val="F7931D"/>
                </a:solidFill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8069" y="6414488"/>
            <a:ext cx="1312025" cy="365125"/>
          </a:xfrm>
        </p:spPr>
        <p:txBody>
          <a:bodyPr/>
          <a:lstStyle>
            <a:lvl1pPr algn="l">
              <a:defRPr sz="1100" b="0" i="0">
                <a:latin typeface="Antonio Light" panose="02000303000000000000" pitchFamily="2" charset="77"/>
                <a:ea typeface="Roboto" panose="02000000000000000000" pitchFamily="2" charset="0"/>
              </a:defRPr>
            </a:lvl1pPr>
          </a:lstStyle>
          <a:p>
            <a:fld id="{B66A45A0-4AD1-4694-A07F-B3BA13B983E2}" type="slidenum">
              <a:rPr lang="en-US" smtClean="0"/>
              <a:pPr/>
              <a:t>‹#›</a:t>
            </a:fld>
            <a:endParaRPr lang="en-US" sz="1100" dirty="0"/>
          </a:p>
        </p:txBody>
      </p:sp>
      <p:pic>
        <p:nvPicPr>
          <p:cNvPr id="10" name="Picture 18" descr="MAG Aerospace Announces Leadership Changes in Corporate Development,  Strategy, and Marketing"/>
          <p:cNvPicPr>
            <a:picLocks noChangeAspect="1" noChangeArrowheads="1"/>
          </p:cNvPicPr>
          <p:nvPr userDrawn="1"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488" y="183236"/>
            <a:ext cx="567698" cy="2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10288884" y="183708"/>
            <a:ext cx="0" cy="296551"/>
          </a:xfrm>
          <a:prstGeom prst="line">
            <a:avLst/>
          </a:prstGeom>
          <a:ln w="12700">
            <a:solidFill>
              <a:srgbClr val="0743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83" y="158801"/>
            <a:ext cx="1629295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6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734BF-C224-A545-822F-E81B44972259}"/>
              </a:ext>
            </a:extLst>
          </p:cNvPr>
          <p:cNvSpPr/>
          <p:nvPr userDrawn="1"/>
        </p:nvSpPr>
        <p:spPr>
          <a:xfrm>
            <a:off x="0" y="3324314"/>
            <a:ext cx="12192000" cy="354705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AC08DB4-F441-3D4C-B5F8-D4CA62638472}"/>
              </a:ext>
            </a:extLst>
          </p:cNvPr>
          <p:cNvSpPr/>
          <p:nvPr userDrawn="1"/>
        </p:nvSpPr>
        <p:spPr>
          <a:xfrm flipH="1">
            <a:off x="4120587" y="6174123"/>
            <a:ext cx="8071410" cy="683877"/>
          </a:xfrm>
          <a:prstGeom prst="rtTriangl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4FB34-7C03-A249-86E3-654B54063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8031" y="6516061"/>
            <a:ext cx="634158" cy="1469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1670446"/>
            <a:ext cx="5650991" cy="402336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4pPr marL="91440" indent="0">
              <a:spcBef>
                <a:spcPts val="1200"/>
              </a:spcBef>
              <a:spcAft>
                <a:spcPts val="200"/>
              </a:spcAft>
              <a:buNone/>
              <a:defRPr sz="2000" b="1" i="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91440" indent="0">
              <a:spcBef>
                <a:spcPts val="300"/>
              </a:spcBef>
              <a:buNone/>
              <a:defRPr b="1" i="0">
                <a:solidFill>
                  <a:srgbClr val="F7931D"/>
                </a:solidFill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8069" y="6414488"/>
            <a:ext cx="1312025" cy="365125"/>
          </a:xfrm>
        </p:spPr>
        <p:txBody>
          <a:bodyPr/>
          <a:lstStyle>
            <a:lvl1pPr algn="l">
              <a:defRPr sz="1100" b="0" i="0">
                <a:latin typeface="Antonio Light" panose="02000303000000000000" pitchFamily="2" charset="77"/>
                <a:ea typeface="Roboto" panose="02000000000000000000" pitchFamily="2" charset="0"/>
              </a:defRPr>
            </a:lvl1pPr>
          </a:lstStyle>
          <a:p>
            <a:fld id="{B66A45A0-4AD1-4694-A07F-B3BA13B983E2}" type="slidenum">
              <a:rPr lang="en-US" smtClean="0"/>
              <a:pPr/>
              <a:t>‹#›</a:t>
            </a:fld>
            <a:endParaRPr lang="en-US" sz="1100" dirty="0"/>
          </a:p>
        </p:txBody>
      </p:sp>
      <p:pic>
        <p:nvPicPr>
          <p:cNvPr id="10" name="Picture 18" descr="MAG Aerospace Announces Leadership Changes in Corporate Development,  Strategy, and Marketing"/>
          <p:cNvPicPr>
            <a:picLocks noChangeAspect="1" noChangeArrowheads="1"/>
          </p:cNvPicPr>
          <p:nvPr userDrawn="1"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488" y="183236"/>
            <a:ext cx="567698" cy="2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10288884" y="183708"/>
            <a:ext cx="0" cy="296551"/>
          </a:xfrm>
          <a:prstGeom prst="line">
            <a:avLst/>
          </a:prstGeom>
          <a:ln w="12700">
            <a:solidFill>
              <a:srgbClr val="0743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83" y="158801"/>
            <a:ext cx="1629295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5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15DDBB-72B2-2943-B02A-ED7C249C5E1A}"/>
              </a:ext>
            </a:extLst>
          </p:cNvPr>
          <p:cNvSpPr/>
          <p:nvPr userDrawn="1"/>
        </p:nvSpPr>
        <p:spPr>
          <a:xfrm>
            <a:off x="0" y="2137410"/>
            <a:ext cx="12192000" cy="472059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AC08DB4-F441-3D4C-B5F8-D4CA62638472}"/>
              </a:ext>
            </a:extLst>
          </p:cNvPr>
          <p:cNvSpPr/>
          <p:nvPr userDrawn="1"/>
        </p:nvSpPr>
        <p:spPr>
          <a:xfrm flipH="1">
            <a:off x="4120587" y="6174123"/>
            <a:ext cx="8071410" cy="683877"/>
          </a:xfrm>
          <a:prstGeom prst="rtTriangl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4FB34-7C03-A249-86E3-654B54063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8031" y="6516061"/>
            <a:ext cx="634158" cy="1469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1670446"/>
            <a:ext cx="5650991" cy="402336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4pPr marL="91440" indent="0">
              <a:spcBef>
                <a:spcPts val="1200"/>
              </a:spcBef>
              <a:spcAft>
                <a:spcPts val="200"/>
              </a:spcAft>
              <a:buNone/>
              <a:defRPr sz="2000" b="1" i="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91440" indent="0">
              <a:spcBef>
                <a:spcPts val="300"/>
              </a:spcBef>
              <a:buNone/>
              <a:defRPr b="1" i="0">
                <a:solidFill>
                  <a:srgbClr val="F7931D"/>
                </a:solidFill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8069" y="6414488"/>
            <a:ext cx="1312025" cy="365125"/>
          </a:xfrm>
        </p:spPr>
        <p:txBody>
          <a:bodyPr/>
          <a:lstStyle>
            <a:lvl1pPr algn="l">
              <a:defRPr sz="1100" b="0" i="0">
                <a:latin typeface="Antonio Light" panose="02000303000000000000" pitchFamily="2" charset="77"/>
                <a:ea typeface="Roboto" panose="02000000000000000000" pitchFamily="2" charset="0"/>
              </a:defRPr>
            </a:lvl1pPr>
          </a:lstStyle>
          <a:p>
            <a:fld id="{B66A45A0-4AD1-4694-A07F-B3BA13B983E2}" type="slidenum">
              <a:rPr lang="en-US" smtClean="0"/>
              <a:pPr/>
              <a:t>‹#›</a:t>
            </a:fld>
            <a:endParaRPr lang="en-US" sz="1100" dirty="0"/>
          </a:p>
        </p:txBody>
      </p:sp>
      <p:pic>
        <p:nvPicPr>
          <p:cNvPr id="9" name="Picture 18" descr="MAG Aerospace Announces Leadership Changes in Corporate Development,  Strategy, and Marketing"/>
          <p:cNvPicPr>
            <a:picLocks noChangeAspect="1" noChangeArrowheads="1"/>
          </p:cNvPicPr>
          <p:nvPr userDrawn="1"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488" y="183236"/>
            <a:ext cx="567698" cy="2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10288884" y="183708"/>
            <a:ext cx="0" cy="296551"/>
          </a:xfrm>
          <a:prstGeom prst="line">
            <a:avLst/>
          </a:prstGeom>
          <a:ln w="12700">
            <a:solidFill>
              <a:srgbClr val="0743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83" y="158801"/>
            <a:ext cx="1629295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5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18" descr="MAG Aerospace Announces Leadership Changes in Corporate Development,  Strategy, and Marketing"/>
          <p:cNvPicPr>
            <a:picLocks noChangeAspect="1" noChangeArrowheads="1"/>
          </p:cNvPicPr>
          <p:nvPr userDrawn="1"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488" y="183236"/>
            <a:ext cx="567698" cy="2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10288884" y="183708"/>
            <a:ext cx="0" cy="296551"/>
          </a:xfrm>
          <a:prstGeom prst="line">
            <a:avLst/>
          </a:prstGeom>
          <a:ln w="12700">
            <a:solidFill>
              <a:srgbClr val="0743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83" y="158801"/>
            <a:ext cx="1629295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5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7B0E8C-8423-4F46-B5D4-548F4E85319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B8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15657" y="-204314"/>
            <a:ext cx="10058400" cy="145075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ntonio" panose="02000503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16" y="1693038"/>
            <a:ext cx="4443984" cy="4023360"/>
          </a:xfrm>
        </p:spPr>
        <p:txBody>
          <a:bodyPr/>
          <a:lstStyle>
            <a:lvl1pPr>
              <a:defRPr sz="16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7ECC452-A831-7146-8B58-D2953FA73B74}"/>
              </a:ext>
            </a:extLst>
          </p:cNvPr>
          <p:cNvSpPr/>
          <p:nvPr userDrawn="1"/>
        </p:nvSpPr>
        <p:spPr>
          <a:xfrm flipH="1">
            <a:off x="4120587" y="6174123"/>
            <a:ext cx="8071410" cy="683877"/>
          </a:xfrm>
          <a:prstGeom prst="rtTriangl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E59FDE-4636-DE4E-BB78-856B294B5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8031" y="6516061"/>
            <a:ext cx="634158" cy="14699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619" y="1638174"/>
            <a:ext cx="4533629" cy="4023360"/>
          </a:xfrm>
        </p:spPr>
        <p:txBody>
          <a:bodyPr/>
          <a:lstStyle>
            <a:lvl1pPr marL="91440" indent="-91440">
              <a:lnSpc>
                <a:spcPct val="100000"/>
              </a:lnSpc>
              <a:defRPr sz="2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91440" indent="0">
              <a:buNone/>
              <a:defRPr>
                <a:solidFill>
                  <a:schemeClr val="bg1"/>
                </a:solidFill>
              </a:defRPr>
            </a:lvl2pPr>
            <a:lvl3pPr marL="395478" indent="-19431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8A0C76-6690-6B46-8297-CEAC03A89F97}"/>
              </a:ext>
            </a:extLst>
          </p:cNvPr>
          <p:cNvSpPr txBox="1">
            <a:spLocks/>
          </p:cNvSpPr>
          <p:nvPr userDrawn="1"/>
        </p:nvSpPr>
        <p:spPr>
          <a:xfrm>
            <a:off x="11808069" y="641448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rgbClr val="FFFFFF"/>
                </a:solidFill>
                <a:latin typeface="Antonio Light" panose="02000303000000000000" pitchFamily="2" charset="77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6A45A0-4AD1-4694-A07F-B3BA13B98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8" descr="MAG Aerospace Announces Leadership Changes in Corporate Development,  Strategy, and Marketing"/>
          <p:cNvPicPr>
            <a:picLocks noChangeAspect="1" noChangeArrowheads="1"/>
          </p:cNvPicPr>
          <p:nvPr userDrawn="1"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488" y="183236"/>
            <a:ext cx="567698" cy="2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10288884" y="183708"/>
            <a:ext cx="0" cy="296551"/>
          </a:xfrm>
          <a:prstGeom prst="line">
            <a:avLst/>
          </a:prstGeom>
          <a:ln w="12700">
            <a:solidFill>
              <a:srgbClr val="0743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83" y="158801"/>
            <a:ext cx="1629295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1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7B0E8C-8423-4F46-B5D4-548F4E85319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B8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15657" y="-204314"/>
            <a:ext cx="10058400" cy="145075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ntonio" panose="02000503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16" y="1693038"/>
            <a:ext cx="4443984" cy="4023360"/>
          </a:xfrm>
        </p:spPr>
        <p:txBody>
          <a:bodyPr/>
          <a:lstStyle>
            <a:lvl1pPr>
              <a:defRPr sz="16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7ECC452-A831-7146-8B58-D2953FA73B74}"/>
              </a:ext>
            </a:extLst>
          </p:cNvPr>
          <p:cNvSpPr/>
          <p:nvPr userDrawn="1"/>
        </p:nvSpPr>
        <p:spPr>
          <a:xfrm flipH="1">
            <a:off x="0" y="5272755"/>
            <a:ext cx="12191997" cy="1585246"/>
          </a:xfrm>
          <a:prstGeom prst="rtTriangl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E59FDE-4636-DE4E-BB78-856B294B5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8031" y="6516061"/>
            <a:ext cx="634158" cy="14699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619" y="1638174"/>
            <a:ext cx="4533629" cy="4023360"/>
          </a:xfrm>
        </p:spPr>
        <p:txBody>
          <a:bodyPr/>
          <a:lstStyle>
            <a:lvl1pPr marL="91440" indent="-91440">
              <a:lnSpc>
                <a:spcPct val="100000"/>
              </a:lnSpc>
              <a:defRPr sz="2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91440" indent="0">
              <a:buNone/>
              <a:defRPr>
                <a:solidFill>
                  <a:schemeClr val="bg1"/>
                </a:solidFill>
              </a:defRPr>
            </a:lvl2pPr>
            <a:lvl3pPr marL="395478" indent="-19431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8A0C76-6690-6B46-8297-CEAC03A89F97}"/>
              </a:ext>
            </a:extLst>
          </p:cNvPr>
          <p:cNvSpPr txBox="1">
            <a:spLocks/>
          </p:cNvSpPr>
          <p:nvPr userDrawn="1"/>
        </p:nvSpPr>
        <p:spPr>
          <a:xfrm>
            <a:off x="11808069" y="641448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rgbClr val="FFFFFF"/>
                </a:solidFill>
                <a:latin typeface="Antonio Light" panose="02000303000000000000" pitchFamily="2" charset="77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6A45A0-4AD1-4694-A07F-B3BA13B98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8" descr="MAG Aerospace Announces Leadership Changes in Corporate Development,  Strategy, and Marketing"/>
          <p:cNvPicPr>
            <a:picLocks noChangeAspect="1" noChangeArrowheads="1"/>
          </p:cNvPicPr>
          <p:nvPr userDrawn="1"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488" y="183236"/>
            <a:ext cx="567698" cy="2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10288884" y="183708"/>
            <a:ext cx="0" cy="296551"/>
          </a:xfrm>
          <a:prstGeom prst="line">
            <a:avLst/>
          </a:prstGeom>
          <a:ln w="12700">
            <a:solidFill>
              <a:srgbClr val="0743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83" y="158801"/>
            <a:ext cx="1629295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8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7B0E8C-8423-4F46-B5D4-548F4E85319C}"/>
              </a:ext>
            </a:extLst>
          </p:cNvPr>
          <p:cNvSpPr/>
          <p:nvPr userDrawn="1"/>
        </p:nvSpPr>
        <p:spPr>
          <a:xfrm>
            <a:off x="0" y="0"/>
            <a:ext cx="7228114" cy="6858000"/>
          </a:xfrm>
          <a:prstGeom prst="rect">
            <a:avLst/>
          </a:prstGeom>
          <a:solidFill>
            <a:srgbClr val="7C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15657" y="-204314"/>
            <a:ext cx="10058400" cy="145075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ntonio" panose="02000503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16" y="1693038"/>
            <a:ext cx="4443984" cy="4023360"/>
          </a:xfrm>
        </p:spPr>
        <p:txBody>
          <a:bodyPr/>
          <a:lstStyle>
            <a:lvl1pPr>
              <a:defRPr sz="16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7ECC452-A831-7146-8B58-D2953FA73B74}"/>
              </a:ext>
            </a:extLst>
          </p:cNvPr>
          <p:cNvSpPr/>
          <p:nvPr userDrawn="1"/>
        </p:nvSpPr>
        <p:spPr>
          <a:xfrm flipH="1">
            <a:off x="4120587" y="6174123"/>
            <a:ext cx="8071410" cy="683877"/>
          </a:xfrm>
          <a:prstGeom prst="rtTriangl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E59FDE-4636-DE4E-BB78-856B294B5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8031" y="6516061"/>
            <a:ext cx="634158" cy="14699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619" y="1638174"/>
            <a:ext cx="4533629" cy="4023360"/>
          </a:xfrm>
        </p:spPr>
        <p:txBody>
          <a:bodyPr/>
          <a:lstStyle>
            <a:lvl1pPr marL="91440" indent="-91440">
              <a:lnSpc>
                <a:spcPct val="100000"/>
              </a:lnSpc>
              <a:defRPr sz="2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91440" indent="0">
              <a:buNone/>
              <a:defRPr>
                <a:solidFill>
                  <a:schemeClr val="bg1"/>
                </a:solidFill>
              </a:defRPr>
            </a:lvl2pPr>
            <a:lvl3pPr marL="395478" indent="-19431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8A0C76-6690-6B46-8297-CEAC03A89F97}"/>
              </a:ext>
            </a:extLst>
          </p:cNvPr>
          <p:cNvSpPr txBox="1">
            <a:spLocks/>
          </p:cNvSpPr>
          <p:nvPr userDrawn="1"/>
        </p:nvSpPr>
        <p:spPr>
          <a:xfrm>
            <a:off x="11808069" y="641448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rgbClr val="FFFFFF"/>
                </a:solidFill>
                <a:latin typeface="Antonio Light" panose="02000303000000000000" pitchFamily="2" charset="77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6A45A0-4AD1-4694-A07F-B3BA13B98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8" descr="MAG Aerospace Announces Leadership Changes in Corporate Development,  Strategy, and Marketing"/>
          <p:cNvPicPr>
            <a:picLocks noChangeAspect="1" noChangeArrowheads="1"/>
          </p:cNvPicPr>
          <p:nvPr userDrawn="1"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488" y="183236"/>
            <a:ext cx="567698" cy="2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10288884" y="183708"/>
            <a:ext cx="0" cy="296551"/>
          </a:xfrm>
          <a:prstGeom prst="line">
            <a:avLst/>
          </a:prstGeom>
          <a:ln w="12700">
            <a:solidFill>
              <a:srgbClr val="0743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83" y="158801"/>
            <a:ext cx="1629295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8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1" y="509716"/>
            <a:ext cx="10194981" cy="82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7268" y="1670446"/>
            <a:ext cx="10426474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852678" marR="0" lvl="3" indent="-28575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Fourth level</a:t>
            </a:r>
          </a:p>
          <a:p>
            <a:pPr marL="1035558" marR="0" lvl="4" indent="-28575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0134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6A45A0-4AD1-4694-A07F-B3BA13B9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3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59" r:id="rId3"/>
    <p:sldLayoutId id="2147483761" r:id="rId4"/>
    <p:sldLayoutId id="2147483762" r:id="rId5"/>
    <p:sldLayoutId id="2147483748" r:id="rId6"/>
    <p:sldLayoutId id="2147483757" r:id="rId7"/>
    <p:sldLayoutId id="2147483763" r:id="rId8"/>
    <p:sldLayoutId id="2147483758" r:id="rId9"/>
    <p:sldLayoutId id="2147483764" r:id="rId10"/>
    <p:sldLayoutId id="2147483760" r:id="rId11"/>
    <p:sldLayoutId id="2147483749" r:id="rId12"/>
    <p:sldLayoutId id="2147483750" r:id="rId13"/>
    <p:sldLayoutId id="2147483751" r:id="rId14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i="0" kern="1200" spc="-50" baseline="0">
          <a:solidFill>
            <a:schemeClr val="accent2"/>
          </a:solidFill>
          <a:latin typeface="Roboto Black" panose="02000000000000000000" pitchFamily="2" charset="0"/>
          <a:ea typeface="Roboto Black" panose="02000000000000000000" pitchFamily="2" charset="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6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48691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EB8B30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66979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EB8B30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91440" marR="0" indent="0" algn="l" defTabSz="914400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>
          <a:srgbClr val="EB8B30"/>
        </a:buClr>
        <a:buSzPct val="100000"/>
        <a:buFont typeface="Arial" panose="020B0604020202020204" pitchFamily="34" charset="0"/>
        <a:buNone/>
        <a:tabLst/>
        <a:defRPr sz="2000" b="1" i="0" kern="1200">
          <a:solidFill>
            <a:srgbClr val="07435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91440" marR="0" indent="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400"/>
        </a:spcAft>
        <a:buClr>
          <a:srgbClr val="EB8B30"/>
        </a:buClr>
        <a:buSzPct val="100000"/>
        <a:buFont typeface="Arial" panose="020B0604020202020204" pitchFamily="34" charset="0"/>
        <a:buNone/>
        <a:tabLst/>
        <a:defRPr sz="1400" b="1" i="0" kern="1200">
          <a:solidFill>
            <a:srgbClr val="F7931D"/>
          </a:solidFill>
          <a:latin typeface="Antonio" panose="02000503000000000000" pitchFamily="2" charset="77"/>
          <a:ea typeface="Roboto" panose="02000000000000000000" pitchFamily="2" charset="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43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gif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69EA8E-2A23-C942-983A-1D470AA2719C}"/>
              </a:ext>
            </a:extLst>
          </p:cNvPr>
          <p:cNvSpPr/>
          <p:nvPr/>
        </p:nvSpPr>
        <p:spPr>
          <a:xfrm>
            <a:off x="0" y="-10364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C906C6-8A7D-8943-8812-21FE75F3ECF1}"/>
              </a:ext>
            </a:extLst>
          </p:cNvPr>
          <p:cNvSpPr/>
          <p:nvPr/>
        </p:nvSpPr>
        <p:spPr>
          <a:xfrm>
            <a:off x="0" y="6177410"/>
            <a:ext cx="12192000" cy="6805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DD454A-E053-1545-855E-CDFA193A31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6385" y="663514"/>
            <a:ext cx="4039228" cy="47736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98C626-F944-0D49-B3EB-716DEC13BB0A}"/>
              </a:ext>
            </a:extLst>
          </p:cNvPr>
          <p:cNvSpPr/>
          <p:nvPr/>
        </p:nvSpPr>
        <p:spPr>
          <a:xfrm>
            <a:off x="3526534" y="6383625"/>
            <a:ext cx="5138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Antonio" panose="02000503000000000000" pitchFamily="2" charset="77"/>
                <a:ea typeface="Roboto Black" panose="02000000000000000000" pitchFamily="2" charset="0"/>
              </a:rPr>
              <a:t>Sources of Capital </a:t>
            </a:r>
            <a:r>
              <a:rPr lang="en-US" sz="1600" dirty="0">
                <a:solidFill>
                  <a:schemeClr val="accent2"/>
                </a:solidFill>
                <a:latin typeface="Antonio Light" panose="02000303000000000000" pitchFamily="2" charset="77"/>
                <a:ea typeface="Roboto Black" panose="02000000000000000000" pitchFamily="2" charset="0"/>
              </a:rPr>
              <a:t>|</a:t>
            </a:r>
            <a:r>
              <a:rPr lang="en-US" sz="1600" b="1" dirty="0">
                <a:solidFill>
                  <a:schemeClr val="accent2"/>
                </a:solidFill>
                <a:latin typeface="Antonio" panose="02000503000000000000" pitchFamily="2" charset="77"/>
                <a:ea typeface="Roboto Black" panose="02000000000000000000" pitchFamily="2" charset="0"/>
              </a:rPr>
              <a:t>  </a:t>
            </a:r>
            <a:r>
              <a:rPr lang="en-US" sz="1600" b="1" dirty="0">
                <a:solidFill>
                  <a:schemeClr val="bg2"/>
                </a:solidFill>
                <a:latin typeface="Antonio" panose="02000503000000000000" pitchFamily="2" charset="77"/>
                <a:ea typeface="Roboto Black" panose="02000000000000000000" pitchFamily="2" charset="0"/>
              </a:rPr>
              <a:t>August [__], 2021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80929" y="5239099"/>
            <a:ext cx="5141417" cy="742460"/>
            <a:chOff x="4330757" y="5239099"/>
            <a:chExt cx="5141417" cy="742460"/>
          </a:xfrm>
        </p:grpSpPr>
        <p:pic>
          <p:nvPicPr>
            <p:cNvPr id="12" name="Picture 18" descr="MAG Aerospace Announces Leadership Changes in Corporate Development,  Strategy, and Marketing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757" y="5291475"/>
              <a:ext cx="1216914" cy="637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5763652" y="5292487"/>
              <a:ext cx="0" cy="635685"/>
            </a:xfrm>
            <a:prstGeom prst="line">
              <a:avLst/>
            </a:prstGeom>
            <a:ln w="19050">
              <a:solidFill>
                <a:srgbClr val="07435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633" y="5239099"/>
              <a:ext cx="3492541" cy="742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23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_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5846" y="3224444"/>
            <a:ext cx="7948924" cy="2817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509716"/>
            <a:ext cx="10194981" cy="828418"/>
          </a:xfrm>
        </p:spPr>
        <p:txBody>
          <a:bodyPr>
            <a:normAutofit/>
          </a:bodyPr>
          <a:lstStyle/>
          <a:p>
            <a:r>
              <a:rPr lang="en-US" dirty="0"/>
              <a:t>IPO: Recent Market Trends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10</a:t>
            </a:fld>
            <a:endParaRPr lang="en-US" sz="1100" dirty="0"/>
          </a:p>
        </p:txBody>
      </p:sp>
      <p:sp>
        <p:nvSpPr>
          <p:cNvPr id="5" name="Text Placeholder 9"/>
          <p:cNvSpPr>
            <a:spLocks noGrp="1"/>
          </p:cNvSpPr>
          <p:nvPr/>
        </p:nvSpPr>
        <p:spPr>
          <a:xfrm>
            <a:off x="731521" y="1454413"/>
            <a:ext cx="2905866" cy="3448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Commentary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31520" y="1846307"/>
            <a:ext cx="10194981" cy="213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>
            <a:no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A5B5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Several factors driving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A5B5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increase in withdrawn IPOs</a:t>
            </a:r>
          </a:p>
          <a:p>
            <a:pPr marL="342900" lvl="1" indent="-171450" eaLnBrk="0" fontAlgn="base" hangingPunct="0">
              <a:spcBef>
                <a:spcPts val="300"/>
              </a:spcBef>
              <a:spcAft>
                <a:spcPts val="200"/>
              </a:spcAft>
              <a:buFont typeface="Source Sans Pro" panose="020B0503030403020204" pitchFamily="34" charset="0"/>
              <a:buChar char="‒"/>
              <a:defRPr/>
            </a:pPr>
            <a:r>
              <a:rPr lang="en-US" sz="1200" dirty="0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Amount of offerings withdrawn was stable before seeing a </a:t>
            </a:r>
            <a:r>
              <a:rPr lang="en-US" sz="1200" b="1" dirty="0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major spike beginning in mid July</a:t>
            </a:r>
          </a:p>
          <a:p>
            <a:pPr marL="571500" lvl="2" indent="-228600" eaLnBrk="0" fontAlgn="base" hangingPunct="0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2021 has seen a record level of IPOs and de-SPACs</a:t>
            </a:r>
            <a:r>
              <a:rPr lang="en-US" sz="1200" dirty="0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 leading to investor fatigue</a:t>
            </a:r>
          </a:p>
          <a:p>
            <a:pPr marL="571500" lvl="2" indent="-228600" eaLnBrk="0" fontAlgn="base" hangingPunct="0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aseline="0" dirty="0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The last month and a half has</a:t>
            </a:r>
            <a:r>
              <a:rPr lang="en-US" sz="1200" dirty="0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 seen the same amount of IPO offerings withdrawn as the first six months of 2021</a:t>
            </a:r>
          </a:p>
          <a:p>
            <a:pPr marL="342900" lvl="1" indent="-171450" eaLnBrk="0" fontAlgn="base" hangingPunct="0">
              <a:spcBef>
                <a:spcPts val="300"/>
              </a:spcBef>
              <a:spcAft>
                <a:spcPts val="200"/>
              </a:spcAft>
              <a:buFont typeface="Source Sans Pro" panose="020B0503030403020204" pitchFamily="34" charset="0"/>
              <a:buChar char="‒"/>
              <a:defRPr/>
            </a:pPr>
            <a:r>
              <a:rPr lang="en-US" sz="1200" dirty="0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$5.0 billion in IPO value withdrawn in the last month and a half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A5B5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1DE10F-FC61-477E-8EDD-7B4C6633771A}"/>
              </a:ext>
            </a:extLst>
          </p:cNvPr>
          <p:cNvSpPr txBox="1">
            <a:spLocks/>
          </p:cNvSpPr>
          <p:nvPr/>
        </p:nvSpPr>
        <p:spPr>
          <a:xfrm>
            <a:off x="785846" y="3463409"/>
            <a:ext cx="5405034" cy="32679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r>
              <a:rPr lang="en-US" dirty="0"/>
              <a:t>YTD IPOs withdrawn by month </a:t>
            </a: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685800" y="6207900"/>
            <a:ext cx="6143786" cy="2798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 defTabSz="914400">
              <a:defRPr/>
            </a:pPr>
            <a:r>
              <a:rPr lang="en-US" sz="900" dirty="0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Source: </a:t>
            </a:r>
            <a:r>
              <a:rPr lang="en-US" sz="900" dirty="0" err="1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Dealogic</a:t>
            </a:r>
            <a:r>
              <a:rPr lang="en-US" sz="900" dirty="0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as of 08/15/21</a:t>
            </a:r>
          </a:p>
          <a:p>
            <a:pPr marL="114300" indent="-114300" defTabSz="914400">
              <a:defRPr/>
            </a:pPr>
            <a:r>
              <a:rPr lang="en-US" sz="900" dirty="0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Note: Data includes SEC registered, rank eligible, U.S. marketed IPOs raising over $25M; excludes closed-end funds.</a:t>
            </a:r>
          </a:p>
        </p:txBody>
      </p:sp>
    </p:spTree>
    <p:extLst>
      <p:ext uri="{BB962C8B-B14F-4D97-AF65-F5344CB8AC3E}">
        <p14:creationId xmlns:p14="http://schemas.microsoft.com/office/powerpoint/2010/main" val="37168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74F5CE-6FD7-B44D-BF8B-F9BC1AD7A64B}"/>
              </a:ext>
            </a:extLst>
          </p:cNvPr>
          <p:cNvSpPr/>
          <p:nvPr/>
        </p:nvSpPr>
        <p:spPr>
          <a:xfrm>
            <a:off x="925339" y="771665"/>
            <a:ext cx="2142326" cy="461665"/>
          </a:xfrm>
          <a:prstGeom prst="roundRect">
            <a:avLst>
              <a:gd name="adj" fmla="val 10065"/>
            </a:avLst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A6EA48-56DA-F54C-B401-919E3C2B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57" y="-204314"/>
            <a:ext cx="10058400" cy="1450757"/>
          </a:xfrm>
        </p:spPr>
        <p:txBody>
          <a:bodyPr/>
          <a:lstStyle/>
          <a:p>
            <a:r>
              <a:rPr lang="en-US" dirty="0"/>
              <a:t>Public - SPAC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48BB683-4788-8D42-B873-A6DB78AB9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9619" y="1461194"/>
            <a:ext cx="4754265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Definition: a shell corporation listed on a stock exchange with the purpose of acquiring a private company, thus making it public without going through the traditional initial public offering process.</a:t>
            </a:r>
          </a:p>
          <a:p>
            <a:endParaRPr lang="en-US" dirty="0"/>
          </a:p>
          <a:p>
            <a:r>
              <a:rPr lang="en-US" dirty="0"/>
              <a:t>Representative </a:t>
            </a:r>
            <a:r>
              <a:rPr lang="en-US" dirty="0" err="1"/>
              <a:t>GovCon</a:t>
            </a:r>
            <a:r>
              <a:rPr lang="en-US" dirty="0"/>
              <a:t> SPAC transactions:</a:t>
            </a:r>
          </a:p>
        </p:txBody>
      </p:sp>
      <p:pic>
        <p:nvPicPr>
          <p:cNvPr id="8" name="Picture 5_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84711" y="1390439"/>
            <a:ext cx="5888922" cy="2124397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/>
        </p:nvSpPr>
        <p:spPr>
          <a:xfrm>
            <a:off x="6184711" y="979413"/>
            <a:ext cx="4060707" cy="2743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Total SPAC IPO issuance ($mm)</a:t>
            </a:r>
          </a:p>
        </p:txBody>
      </p:sp>
      <p:sp>
        <p:nvSpPr>
          <p:cNvPr id="10" name="Text Placeholder 9"/>
          <p:cNvSpPr>
            <a:spLocks noGrp="1"/>
          </p:cNvSpPr>
          <p:nvPr/>
        </p:nvSpPr>
        <p:spPr>
          <a:xfrm>
            <a:off x="6184711" y="3651542"/>
            <a:ext cx="3755341" cy="2743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Active SPAC summary</a:t>
            </a:r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3141C2EB-7949-4E40-8ECD-C66A27EB2C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25618"/>
              </p:ext>
            </p:extLst>
          </p:nvPr>
        </p:nvGraphicFramePr>
        <p:xfrm>
          <a:off x="6184711" y="4062568"/>
          <a:ext cx="5731985" cy="199839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62451">
                  <a:extLst>
                    <a:ext uri="{9D8B030D-6E8A-4147-A177-3AD203B41FA5}">
                      <a16:colId xmlns:a16="http://schemas.microsoft.com/office/drawing/2014/main" val="209303307"/>
                    </a:ext>
                  </a:extLst>
                </a:gridCol>
                <a:gridCol w="1515991">
                  <a:extLst>
                    <a:ext uri="{9D8B030D-6E8A-4147-A177-3AD203B41FA5}">
                      <a16:colId xmlns:a16="http://schemas.microsoft.com/office/drawing/2014/main" val="1593275064"/>
                    </a:ext>
                  </a:extLst>
                </a:gridCol>
                <a:gridCol w="2153543">
                  <a:extLst>
                    <a:ext uri="{9D8B030D-6E8A-4147-A177-3AD203B41FA5}">
                      <a16:colId xmlns:a16="http://schemas.microsoft.com/office/drawing/2014/main" val="2933074835"/>
                    </a:ext>
                  </a:extLst>
                </a:gridCol>
              </a:tblGrid>
              <a:tr h="411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Group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# of SPACs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Amount</a:t>
                      </a:r>
                      <a:r>
                        <a:rPr lang="en-US" sz="1400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in Trust</a:t>
                      </a:r>
                      <a:endParaRPr lang="en-US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830353"/>
                  </a:ext>
                </a:extLst>
              </a:tr>
              <a:tr h="4773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Total Active</a:t>
                      </a:r>
                      <a:b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</a:b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(Announced &amp; Seeking)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baseline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586</a:t>
                      </a:r>
                      <a:endParaRPr lang="en-US" sz="1200" b="1" kern="1200" baseline="0" dirty="0">
                        <a:solidFill>
                          <a:schemeClr val="tx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$175bn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198104"/>
                  </a:ext>
                </a:extLst>
              </a:tr>
              <a:tr h="369989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Announced Merger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147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$44bn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63727"/>
                  </a:ext>
                </a:extLst>
              </a:tr>
              <a:tr h="3699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Seeking Merger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439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$131bn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663013"/>
                  </a:ext>
                </a:extLst>
              </a:tr>
              <a:tr h="3699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Pre-IPO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301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$69bn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914295"/>
                  </a:ext>
                </a:extLst>
              </a:tr>
            </a:tbl>
          </a:graphicData>
        </a:graphic>
      </p:graphicFrame>
      <p:sp>
        <p:nvSpPr>
          <p:cNvPr id="12" name="Footer Placeholder 3"/>
          <p:cNvSpPr txBox="1">
            <a:spLocks/>
          </p:cNvSpPr>
          <p:nvPr/>
        </p:nvSpPr>
        <p:spPr>
          <a:xfrm>
            <a:off x="685800" y="6207900"/>
            <a:ext cx="5370871" cy="2798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 defTabSz="914400">
              <a:defRPr/>
            </a:pP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Sources: Capital Markets Gateway;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Dealogic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; and SPAC Research</a:t>
            </a:r>
          </a:p>
          <a:p>
            <a:pPr marL="114300" indent="-114300" defTabSz="914400">
              <a:defRPr/>
            </a:pP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Data as of 08/15/21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28277" y="1299360"/>
            <a:ext cx="797854" cy="1976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B5E5A"/>
                </a:solidFill>
                <a:effectLst/>
                <a:uLnTx/>
                <a:uFillTx/>
                <a:latin typeface="Source Sans Pro Light"/>
                <a:ea typeface="+mn-ea"/>
                <a:cs typeface="Arial"/>
              </a:rPr>
              <a:t>$83,353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04610" y="1301314"/>
            <a:ext cx="797854" cy="1976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B5E5A"/>
                </a:solidFill>
                <a:effectLst/>
                <a:uLnTx/>
                <a:uFillTx/>
                <a:latin typeface="Source Sans Pro Light"/>
                <a:ea typeface="+mn-ea"/>
                <a:cs typeface="Arial"/>
              </a:rPr>
              <a:t>$121,200</a:t>
            </a:r>
          </a:p>
        </p:txBody>
      </p:sp>
      <p:pic>
        <p:nvPicPr>
          <p:cNvPr id="15" name="Picture 4" descr="Partner with QUEST | Maryland Smi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76" y="5389215"/>
            <a:ext cx="1935582" cy="91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dwire Space, Inc. - Space Foundation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37" y="5534695"/>
            <a:ext cx="2055786" cy="5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83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SPAC activity by </a:t>
            </a:r>
            <a:r>
              <a:rPr lang="en-US"/>
              <a:t>month 2021YTD</a:t>
            </a:r>
            <a:br>
              <a:rPr lang="en-US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12</a:t>
            </a:fld>
            <a:endParaRPr lang="en-US" sz="1100" dirty="0"/>
          </a:p>
        </p:txBody>
      </p:sp>
      <p:pic>
        <p:nvPicPr>
          <p:cNvPr id="5" name="Picture 4_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7324" y="1301527"/>
            <a:ext cx="10818876" cy="5508840"/>
          </a:xfrm>
          <a:prstGeom prst="rect">
            <a:avLst/>
          </a:prstGeom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685800" y="6326711"/>
            <a:ext cx="5410200" cy="2798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C5E5B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Sources: </a:t>
            </a:r>
            <a:r>
              <a:rPr lang="en-US" sz="900" dirty="0" err="1">
                <a:solidFill>
                  <a:srgbClr val="5C5E5B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Dealogic</a:t>
            </a:r>
            <a:r>
              <a:rPr lang="en-US" sz="900" dirty="0">
                <a:solidFill>
                  <a:srgbClr val="5C5E5B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, SPAC Research. Data as of 08/15/21.</a:t>
            </a:r>
          </a:p>
        </p:txBody>
      </p:sp>
    </p:spTree>
    <p:extLst>
      <p:ext uri="{BB962C8B-B14F-4D97-AF65-F5344CB8AC3E}">
        <p14:creationId xmlns:p14="http://schemas.microsoft.com/office/powerpoint/2010/main" val="166966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574F5CE-6FD7-B44D-BF8B-F9BC1AD7A64B}"/>
              </a:ext>
            </a:extLst>
          </p:cNvPr>
          <p:cNvSpPr/>
          <p:nvPr/>
        </p:nvSpPr>
        <p:spPr>
          <a:xfrm>
            <a:off x="925339" y="771665"/>
            <a:ext cx="2142326" cy="461665"/>
          </a:xfrm>
          <a:prstGeom prst="roundRect">
            <a:avLst>
              <a:gd name="adj" fmla="val 10065"/>
            </a:avLst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5CD376-EBBB-2243-9BCC-8E428876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56" y="-204314"/>
            <a:ext cx="2152009" cy="1450757"/>
          </a:xfrm>
        </p:spPr>
        <p:txBody>
          <a:bodyPr/>
          <a:lstStyle/>
          <a:p>
            <a:r>
              <a:rPr lang="en-US" dirty="0"/>
              <a:t>Private - ESOP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17BD07-A29D-984F-93A5-7F2DCAC32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803" y="926753"/>
            <a:ext cx="4443984" cy="479889"/>
          </a:xfrm>
        </p:spPr>
        <p:txBody>
          <a:bodyPr>
            <a:normAutofit/>
          </a:bodyPr>
          <a:lstStyle/>
          <a:p>
            <a:r>
              <a:rPr lang="en-US" b="1" dirty="0"/>
              <a:t>Notable ESOPs: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668E9-3937-3F42-9A83-39AD8B594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9619" y="1638174"/>
            <a:ext cx="4533629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Definition: a company's employees own shares in that company. Employees typically acquire shares through a share option plan. Such plans may be selective or all-employee plans. Selective plans are typically only made available to senior executives.</a:t>
            </a:r>
          </a:p>
          <a:p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A17BD07-A29D-984F-93A5-7F2DCAC323B0}"/>
              </a:ext>
            </a:extLst>
          </p:cNvPr>
          <p:cNvSpPr txBox="1">
            <a:spLocks/>
          </p:cNvSpPr>
          <p:nvPr/>
        </p:nvSpPr>
        <p:spPr>
          <a:xfrm>
            <a:off x="879619" y="5852671"/>
            <a:ext cx="4443984" cy="527878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9144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2000" b="1" i="0" kern="120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144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1400" b="1" i="0" kern="1200">
                <a:solidFill>
                  <a:srgbClr val="F7931D"/>
                </a:solidFill>
                <a:latin typeface="Antonio" panose="02000503000000000000" pitchFamily="2" charset="77"/>
                <a:ea typeface="Roboto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chemeClr val="bg1"/>
                </a:solidFill>
              </a:rPr>
              <a:t>Attractive alternative for shareholders unable to attract other public or private equity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areers — AMERICAN SYS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386" y="3289884"/>
            <a:ext cx="2868424" cy="59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pplied Research Associates - 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128" y="1644635"/>
            <a:ext cx="2004940" cy="70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310" y="4816845"/>
            <a:ext cx="2857500" cy="762000"/>
          </a:xfrm>
          <a:prstGeom prst="rect">
            <a:avLst/>
          </a:prstGeom>
        </p:spPr>
      </p:pic>
      <p:pic>
        <p:nvPicPr>
          <p:cNvPr id="11" name="Picture 2" descr="Careers — AMERICAN SYS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386" y="3283423"/>
            <a:ext cx="2868424" cy="59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pplied Research Associates - 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128" y="1638174"/>
            <a:ext cx="2004940" cy="70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848" y="4810384"/>
            <a:ext cx="2857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6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74F5CE-6FD7-B44D-BF8B-F9BC1AD7A64B}"/>
              </a:ext>
            </a:extLst>
          </p:cNvPr>
          <p:cNvSpPr/>
          <p:nvPr/>
        </p:nvSpPr>
        <p:spPr>
          <a:xfrm>
            <a:off x="925339" y="771665"/>
            <a:ext cx="2142326" cy="461665"/>
          </a:xfrm>
          <a:prstGeom prst="roundRect">
            <a:avLst>
              <a:gd name="adj" fmla="val 10065"/>
            </a:avLst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5CD376-EBBB-2243-9BCC-8E428876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56" y="-204314"/>
            <a:ext cx="2358486" cy="1450757"/>
          </a:xfrm>
        </p:spPr>
        <p:txBody>
          <a:bodyPr/>
          <a:lstStyle/>
          <a:p>
            <a:r>
              <a:rPr lang="en-US" dirty="0"/>
              <a:t>Private - Majority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17BD07-A29D-984F-93A5-7F2DCAC32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803" y="789105"/>
            <a:ext cx="1919246" cy="479889"/>
          </a:xfrm>
        </p:spPr>
        <p:txBody>
          <a:bodyPr>
            <a:normAutofit/>
          </a:bodyPr>
          <a:lstStyle/>
          <a:p>
            <a:r>
              <a:rPr lang="en-US" b="1" dirty="0"/>
              <a:t>Full Buyout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668E9-3937-3F42-9A83-39AD8B5949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Definition: a buyer acquires greater than 50 percent of the stock of a company.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A17BD07-A29D-984F-93A5-7F2DCAC323B0}"/>
              </a:ext>
            </a:extLst>
          </p:cNvPr>
          <p:cNvSpPr txBox="1">
            <a:spLocks/>
          </p:cNvSpPr>
          <p:nvPr/>
        </p:nvSpPr>
        <p:spPr>
          <a:xfrm>
            <a:off x="6265803" y="3665507"/>
            <a:ext cx="1919246" cy="47988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9144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2000" b="1" i="0" kern="120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144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1400" b="1" i="0" kern="1200">
                <a:solidFill>
                  <a:srgbClr val="F7931D"/>
                </a:solidFill>
                <a:latin typeface="Antonio" panose="02000503000000000000" pitchFamily="2" charset="77"/>
                <a:ea typeface="Roboto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Leveraged Recapitalization</a:t>
            </a:r>
            <a:endParaRPr lang="en-US" dirty="0"/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527133" y="2229033"/>
            <a:ext cx="2654355" cy="754632"/>
            <a:chOff x="8397055" y="2087669"/>
            <a:chExt cx="2654355" cy="754632"/>
          </a:xfrm>
        </p:grpSpPr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8397055" y="2087669"/>
              <a:ext cx="2654355" cy="754632"/>
            </a:xfrm>
            <a:prstGeom prst="rect">
              <a:avLst/>
            </a:prstGeom>
            <a:noFill/>
            <a:ln>
              <a:solidFill>
                <a:srgbClr val="002D6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949"/>
                </a:solidFill>
                <a:effectLst/>
                <a:uLnTx/>
                <a:uFillTx/>
                <a:latin typeface="Source Sans Pro"/>
                <a:ea typeface="+mn-ea"/>
                <a:cs typeface="Arial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9775141" y="2186153"/>
              <a:ext cx="0" cy="557664"/>
            </a:xfrm>
            <a:prstGeom prst="line">
              <a:avLst/>
            </a:prstGeom>
            <a:ln w="19050">
              <a:solidFill>
                <a:srgbClr val="07435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95255" y="2316481"/>
              <a:ext cx="736586" cy="29700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</p:pic>
        <p:pic>
          <p:nvPicPr>
            <p:cNvPr id="17" name="Picture 14" descr="https://www.dacis.com/dma_company_logos/2217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7133" y="2278251"/>
              <a:ext cx="1027894" cy="373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8527133" y="789105"/>
            <a:ext cx="2654355" cy="754632"/>
            <a:chOff x="8578041" y="2588118"/>
            <a:chExt cx="2654355" cy="754632"/>
          </a:xfrm>
        </p:grpSpPr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8578041" y="2588118"/>
              <a:ext cx="2654355" cy="754632"/>
            </a:xfrm>
            <a:prstGeom prst="rect">
              <a:avLst/>
            </a:prstGeom>
            <a:noFill/>
            <a:ln>
              <a:solidFill>
                <a:srgbClr val="002D6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949"/>
                </a:solidFill>
                <a:effectLst/>
                <a:uLnTx/>
                <a:uFillTx/>
                <a:latin typeface="Source Sans Pro"/>
                <a:ea typeface="+mn-ea"/>
                <a:cs typeface="Arial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9720519" y="2686602"/>
              <a:ext cx="0" cy="557664"/>
            </a:xfrm>
            <a:prstGeom prst="line">
              <a:avLst/>
            </a:prstGeom>
            <a:ln w="19050">
              <a:solidFill>
                <a:srgbClr val="07435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4" descr="Image result for parsons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" t="37593" r="3064" b="37593"/>
            <a:stretch/>
          </p:blipFill>
          <p:spPr bwMode="auto">
            <a:xfrm>
              <a:off x="9811409" y="2785318"/>
              <a:ext cx="1376418" cy="360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Logo 1"/>
            <p:cNvPicPr>
              <a:picLocks noChangeAspect="1"/>
            </p:cNvPicPr>
            <p:nvPr/>
          </p:nvPicPr>
          <p:blipFill dpi="330">
            <a:blip r:embed="rId5"/>
            <a:stretch>
              <a:fillRect/>
            </a:stretch>
          </p:blipFill>
          <p:spPr>
            <a:xfrm>
              <a:off x="8684536" y="2762945"/>
              <a:ext cx="914253" cy="40497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8527133" y="3665507"/>
            <a:ext cx="2654355" cy="754632"/>
            <a:chOff x="8578040" y="4018650"/>
            <a:chExt cx="2654355" cy="754632"/>
          </a:xfrm>
        </p:grpSpPr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8578040" y="4018650"/>
              <a:ext cx="2654355" cy="754632"/>
            </a:xfrm>
            <a:prstGeom prst="rect">
              <a:avLst/>
            </a:prstGeom>
            <a:noFill/>
            <a:ln>
              <a:solidFill>
                <a:srgbClr val="002D6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949"/>
                </a:solidFill>
                <a:effectLst/>
                <a:uLnTx/>
                <a:uFillTx/>
                <a:latin typeface="Source Sans Pro"/>
                <a:ea typeface="+mn-ea"/>
                <a:cs typeface="Arial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9674636" y="4117134"/>
              <a:ext cx="0" cy="557664"/>
            </a:xfrm>
            <a:prstGeom prst="line">
              <a:avLst/>
            </a:prstGeom>
            <a:ln w="19050">
              <a:solidFill>
                <a:srgbClr val="07435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4" descr="Carlyle Group Looking To Raise $2 Billion For Japan Investments"/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2" t="22957" r="1703" b="52206"/>
            <a:stretch/>
          </p:blipFill>
          <p:spPr bwMode="auto">
            <a:xfrm>
              <a:off x="9904116" y="4302935"/>
              <a:ext cx="1224101" cy="186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Two Six Labs | LinkedIn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72" b="10341"/>
            <a:stretch/>
          </p:blipFill>
          <p:spPr bwMode="auto">
            <a:xfrm>
              <a:off x="8838166" y="4156857"/>
              <a:ext cx="606991" cy="478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Group 2050"/>
          <p:cNvGrpSpPr/>
          <p:nvPr/>
        </p:nvGrpSpPr>
        <p:grpSpPr>
          <a:xfrm>
            <a:off x="8527133" y="5105435"/>
            <a:ext cx="2654355" cy="754632"/>
            <a:chOff x="8578040" y="5209238"/>
            <a:chExt cx="2654355" cy="754632"/>
          </a:xfrm>
        </p:grpSpPr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8578040" y="5209238"/>
              <a:ext cx="2654355" cy="754632"/>
            </a:xfrm>
            <a:prstGeom prst="rect">
              <a:avLst/>
            </a:prstGeom>
            <a:noFill/>
            <a:ln>
              <a:solidFill>
                <a:srgbClr val="002D6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949"/>
                </a:solidFill>
                <a:effectLst/>
                <a:uLnTx/>
                <a:uFillTx/>
                <a:latin typeface="Source Sans Pro"/>
                <a:ea typeface="+mn-ea"/>
                <a:cs typeface="Arial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723178" y="5307722"/>
              <a:ext cx="0" cy="557664"/>
            </a:xfrm>
            <a:prstGeom prst="line">
              <a:avLst/>
            </a:prstGeom>
            <a:ln w="19050">
              <a:solidFill>
                <a:srgbClr val="07435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>
            <a:off x="8185049" y="3665507"/>
            <a:ext cx="0" cy="2194560"/>
          </a:xfrm>
          <a:prstGeom prst="line">
            <a:avLst/>
          </a:prstGeom>
          <a:ln w="19050">
            <a:solidFill>
              <a:srgbClr val="0743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185049" y="789105"/>
            <a:ext cx="0" cy="2194560"/>
          </a:xfrm>
          <a:prstGeom prst="line">
            <a:avLst/>
          </a:prstGeom>
          <a:ln w="19050">
            <a:solidFill>
              <a:srgbClr val="0743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6">
            <a:extLst>
              <a:ext uri="{FF2B5EF4-FFF2-40B4-BE49-F238E27FC236}">
                <a16:creationId xmlns:a16="http://schemas.microsoft.com/office/drawing/2014/main" id="{EA17BD07-A29D-984F-93A5-7F2DCAC323B0}"/>
              </a:ext>
            </a:extLst>
          </p:cNvPr>
          <p:cNvSpPr txBox="1">
            <a:spLocks/>
          </p:cNvSpPr>
          <p:nvPr/>
        </p:nvSpPr>
        <p:spPr>
          <a:xfrm>
            <a:off x="8633174" y="1562949"/>
            <a:ext cx="2554517" cy="47988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9144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2000" b="1" i="0" kern="120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144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1400" b="1" i="0" kern="1200">
                <a:solidFill>
                  <a:srgbClr val="F7931D"/>
                </a:solidFill>
                <a:latin typeface="Antonio" panose="02000503000000000000" pitchFamily="2" charset="77"/>
                <a:ea typeface="Roboto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July, 2021</a:t>
            </a:r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46" name="Content Placeholder 6">
            <a:extLst>
              <a:ext uri="{FF2B5EF4-FFF2-40B4-BE49-F238E27FC236}">
                <a16:creationId xmlns:a16="http://schemas.microsoft.com/office/drawing/2014/main" id="{EA17BD07-A29D-984F-93A5-7F2DCAC323B0}"/>
              </a:ext>
            </a:extLst>
          </p:cNvPr>
          <p:cNvSpPr txBox="1">
            <a:spLocks/>
          </p:cNvSpPr>
          <p:nvPr/>
        </p:nvSpPr>
        <p:spPr>
          <a:xfrm>
            <a:off x="8633174" y="3003375"/>
            <a:ext cx="2554517" cy="47988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9144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2000" b="1" i="0" kern="120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144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1400" b="1" i="0" kern="1200">
                <a:solidFill>
                  <a:srgbClr val="F7931D"/>
                </a:solidFill>
                <a:latin typeface="Antonio" panose="02000503000000000000" pitchFamily="2" charset="77"/>
                <a:ea typeface="Roboto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November, 2020</a:t>
            </a:r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47" name="Content Placeholder 6">
            <a:extLst>
              <a:ext uri="{FF2B5EF4-FFF2-40B4-BE49-F238E27FC236}">
                <a16:creationId xmlns:a16="http://schemas.microsoft.com/office/drawing/2014/main" id="{EA17BD07-A29D-984F-93A5-7F2DCAC323B0}"/>
              </a:ext>
            </a:extLst>
          </p:cNvPr>
          <p:cNvSpPr txBox="1">
            <a:spLocks/>
          </p:cNvSpPr>
          <p:nvPr/>
        </p:nvSpPr>
        <p:spPr>
          <a:xfrm>
            <a:off x="8633174" y="4433035"/>
            <a:ext cx="2554517" cy="47988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9144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2000" b="1" i="0" kern="120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144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1400" b="1" i="0" kern="1200">
                <a:solidFill>
                  <a:srgbClr val="F7931D"/>
                </a:solidFill>
                <a:latin typeface="Antonio" panose="02000503000000000000" pitchFamily="2" charset="77"/>
                <a:ea typeface="Roboto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February, 2021</a:t>
            </a:r>
            <a:endParaRPr lang="en-US" sz="1400" dirty="0"/>
          </a:p>
        </p:txBody>
      </p:sp>
      <p:sp>
        <p:nvSpPr>
          <p:cNvPr id="48" name="Content Placeholder 6">
            <a:extLst>
              <a:ext uri="{FF2B5EF4-FFF2-40B4-BE49-F238E27FC236}">
                <a16:creationId xmlns:a16="http://schemas.microsoft.com/office/drawing/2014/main" id="{EA17BD07-A29D-984F-93A5-7F2DCAC323B0}"/>
              </a:ext>
            </a:extLst>
          </p:cNvPr>
          <p:cNvSpPr txBox="1">
            <a:spLocks/>
          </p:cNvSpPr>
          <p:nvPr/>
        </p:nvSpPr>
        <p:spPr>
          <a:xfrm>
            <a:off x="8633174" y="5874109"/>
            <a:ext cx="2554517" cy="47988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9144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2000" b="1" i="0" kern="120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144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1400" b="1" i="0" kern="1200">
                <a:solidFill>
                  <a:srgbClr val="F7931D"/>
                </a:solidFill>
                <a:latin typeface="Antonio" panose="02000503000000000000" pitchFamily="2" charset="77"/>
                <a:ea typeface="Roboto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April, 2019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r="29444" b="-11413"/>
          <a:stretch/>
        </p:blipFill>
        <p:spPr>
          <a:xfrm>
            <a:off x="8649071" y="5348740"/>
            <a:ext cx="862917" cy="3383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9985" y="5211564"/>
            <a:ext cx="1038259" cy="54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98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74F5CE-6FD7-B44D-BF8B-F9BC1AD7A64B}"/>
              </a:ext>
            </a:extLst>
          </p:cNvPr>
          <p:cNvSpPr/>
          <p:nvPr/>
        </p:nvSpPr>
        <p:spPr>
          <a:xfrm>
            <a:off x="925339" y="771665"/>
            <a:ext cx="2142326" cy="461665"/>
          </a:xfrm>
          <a:prstGeom prst="roundRect">
            <a:avLst>
              <a:gd name="adj" fmla="val 10065"/>
            </a:avLst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5CD376-EBBB-2243-9BCC-8E428876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56" y="-204314"/>
            <a:ext cx="2358486" cy="1450757"/>
          </a:xfrm>
        </p:spPr>
        <p:txBody>
          <a:bodyPr/>
          <a:lstStyle/>
          <a:p>
            <a:r>
              <a:rPr lang="en-US" dirty="0"/>
              <a:t>Private - Minority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668E9-3937-3F42-9A83-39AD8B5949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Definition: a buyer acquires less than 50 percent of the stock of a company.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565957" y="1246443"/>
            <a:ext cx="2012083" cy="2219017"/>
            <a:chOff x="6565957" y="1246443"/>
            <a:chExt cx="2012083" cy="2219017"/>
          </a:xfrm>
        </p:grpSpPr>
        <p:sp>
          <p:nvSpPr>
            <p:cNvPr id="33" name="Rectangle 317"/>
            <p:cNvSpPr>
              <a:spLocks noChangeAspect="1" noChangeArrowheads="1"/>
            </p:cNvSpPr>
            <p:nvPr/>
          </p:nvSpPr>
          <p:spPr bwMode="auto">
            <a:xfrm>
              <a:off x="6565957" y="1246443"/>
              <a:ext cx="2012083" cy="22190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36" name="Picture 10" descr="Home | Metis Solutions | Your Mission is Our Mission"/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00"/>
            <a:stretch/>
          </p:blipFill>
          <p:spPr bwMode="auto">
            <a:xfrm>
              <a:off x="6858783" y="1558129"/>
              <a:ext cx="1426431" cy="53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 Placeholder 98"/>
            <p:cNvSpPr txBox="1">
              <a:spLocks/>
            </p:cNvSpPr>
            <p:nvPr/>
          </p:nvSpPr>
          <p:spPr>
            <a:xfrm>
              <a:off x="6629014" y="2372470"/>
              <a:ext cx="1885967" cy="234198"/>
            </a:xfrm>
            <a:prstGeom prst="rect">
              <a:avLst/>
            </a:prstGeom>
          </p:spPr>
          <p:txBody>
            <a:bodyPr vert="horz" anchor="ctr"/>
            <a:lstStyle>
              <a:lvl1pPr marL="0" indent="0" algn="ctr" defTabSz="457200" rtl="0" eaLnBrk="0" fontAlgn="base" hangingPunct="0">
                <a:spcBef>
                  <a:spcPts val="0"/>
                </a:spcBef>
                <a:spcAft>
                  <a:spcPct val="0"/>
                </a:spcAft>
                <a:buSzPct val="40000"/>
                <a:buFontTx/>
                <a:buNone/>
                <a:defRPr sz="500" kern="1200" spc="0">
                  <a:solidFill>
                    <a:schemeClr val="tx2"/>
                  </a:solidFill>
                  <a:latin typeface="Arial"/>
                  <a:ea typeface="MS PGothic" pitchFamily="34" charset="-128"/>
                  <a:cs typeface="Arial"/>
                </a:defRPr>
              </a:lvl1pPr>
              <a:lvl2pPr marL="454025" indent="-1079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Lucida Grande" charset="0"/>
                <a:buChar char="-"/>
                <a:defRPr sz="1200" kern="1200">
                  <a:solidFill>
                    <a:srgbClr val="4D4F53"/>
                  </a:solidFill>
                  <a:latin typeface="Arial"/>
                  <a:ea typeface="MS PGothic" pitchFamily="34" charset="-128"/>
                  <a:cs typeface="Arial"/>
                </a:defRPr>
              </a:lvl2pPr>
              <a:lvl3pPr marL="862013" indent="-1270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Lucida Grande" charset="0"/>
                <a:buChar char="-"/>
                <a:defRPr sz="1200" kern="1200">
                  <a:solidFill>
                    <a:srgbClr val="4D4F53"/>
                  </a:solidFill>
                  <a:latin typeface="Arial"/>
                  <a:ea typeface="MS PGothic" pitchFamily="34" charset="-128"/>
                  <a:cs typeface="Arial"/>
                </a:defRPr>
              </a:lvl3pPr>
              <a:lvl4pPr marL="1316038" indent="-115888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Lucida Grande" charset="0"/>
                <a:buChar char="-"/>
                <a:defRPr sz="1200" kern="1200">
                  <a:solidFill>
                    <a:srgbClr val="4D4F53"/>
                  </a:solidFill>
                  <a:latin typeface="Arial"/>
                  <a:ea typeface="MS PGothic" pitchFamily="34" charset="-128"/>
                  <a:cs typeface="Arial"/>
                </a:defRPr>
              </a:lvl4pPr>
              <a:lvl5pPr marL="1714500" indent="-112713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Lucida Grande" charset="0"/>
                <a:buChar char="-"/>
                <a:defRPr sz="1200" kern="1200">
                  <a:solidFill>
                    <a:srgbClr val="4D4F53"/>
                  </a:solidFill>
                  <a:latin typeface="Arial"/>
                  <a:ea typeface="MS PGothic" pitchFamily="34" charset="-128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Has received an investment from</a:t>
              </a:r>
            </a:p>
          </p:txBody>
        </p:sp>
        <p:pic>
          <p:nvPicPr>
            <p:cNvPr id="40" name="Picture 2" descr="Image result for blue delta capital partners"/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500" y="2886805"/>
              <a:ext cx="1698997" cy="438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ectangle 317"/>
          <p:cNvSpPr>
            <a:spLocks noChangeAspect="1" noChangeArrowheads="1"/>
          </p:cNvSpPr>
          <p:nvPr/>
        </p:nvSpPr>
        <p:spPr bwMode="auto">
          <a:xfrm>
            <a:off x="9099613" y="1246443"/>
            <a:ext cx="2012083" cy="22190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eaLnBrk="0" hangingPunct="0">
              <a:defRPr/>
            </a:pPr>
            <a:endParaRPr lang="en-US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6" name="Text Placeholder 98"/>
          <p:cNvSpPr txBox="1">
            <a:spLocks/>
          </p:cNvSpPr>
          <p:nvPr/>
        </p:nvSpPr>
        <p:spPr>
          <a:xfrm>
            <a:off x="9162670" y="2372470"/>
            <a:ext cx="1885967" cy="234198"/>
          </a:xfrm>
          <a:prstGeom prst="rect">
            <a:avLst/>
          </a:prstGeom>
        </p:spPr>
        <p:txBody>
          <a:bodyPr vert="horz" anchor="ctr"/>
          <a:lstStyle>
            <a:lvl1pPr marL="0" indent="0" algn="ctr" defTabSz="457200" rtl="0" eaLnBrk="0" fontAlgn="base" hangingPunct="0">
              <a:spcBef>
                <a:spcPts val="0"/>
              </a:spcBef>
              <a:spcAft>
                <a:spcPct val="0"/>
              </a:spcAft>
              <a:buSzPct val="40000"/>
              <a:buFontTx/>
              <a:buNone/>
              <a:defRPr sz="500" kern="1200" spc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1079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2pPr>
            <a:lvl3pPr marL="862013" indent="-127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3pPr>
            <a:lvl4pPr marL="1316038" indent="-1158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4pPr>
            <a:lvl5pPr marL="1714500" indent="-1127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Has received an investment from</a:t>
            </a:r>
          </a:p>
        </p:txBody>
      </p:sp>
      <p:pic>
        <p:nvPicPr>
          <p:cNvPr id="38" name="Picture 18" descr="MAG Aerospace Announces Leadership Changes in Corporate Development,  Strategy, and Marketi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2" y="1507822"/>
            <a:ext cx="1106285" cy="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8896" y="2979592"/>
            <a:ext cx="1833516" cy="2533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565957" y="3649854"/>
            <a:ext cx="2012083" cy="2219017"/>
            <a:chOff x="6565957" y="3649854"/>
            <a:chExt cx="2012083" cy="2219017"/>
          </a:xfrm>
        </p:grpSpPr>
        <p:sp>
          <p:nvSpPr>
            <p:cNvPr id="49" name="Rectangle 317"/>
            <p:cNvSpPr>
              <a:spLocks noChangeAspect="1" noChangeArrowheads="1"/>
            </p:cNvSpPr>
            <p:nvPr/>
          </p:nvSpPr>
          <p:spPr bwMode="auto">
            <a:xfrm>
              <a:off x="6565957" y="3649854"/>
              <a:ext cx="2012083" cy="22190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1" name="Text Placeholder 98"/>
            <p:cNvSpPr txBox="1">
              <a:spLocks/>
            </p:cNvSpPr>
            <p:nvPr/>
          </p:nvSpPr>
          <p:spPr>
            <a:xfrm>
              <a:off x="6629014" y="4775881"/>
              <a:ext cx="1885967" cy="234198"/>
            </a:xfrm>
            <a:prstGeom prst="rect">
              <a:avLst/>
            </a:prstGeom>
          </p:spPr>
          <p:txBody>
            <a:bodyPr vert="horz" anchor="ctr"/>
            <a:lstStyle>
              <a:lvl1pPr marL="0" indent="0" algn="ctr" defTabSz="457200" rtl="0" eaLnBrk="0" fontAlgn="base" hangingPunct="0">
                <a:spcBef>
                  <a:spcPts val="0"/>
                </a:spcBef>
                <a:spcAft>
                  <a:spcPct val="0"/>
                </a:spcAft>
                <a:buSzPct val="40000"/>
                <a:buFontTx/>
                <a:buNone/>
                <a:defRPr sz="500" kern="1200" spc="0">
                  <a:solidFill>
                    <a:schemeClr val="tx2"/>
                  </a:solidFill>
                  <a:latin typeface="Arial"/>
                  <a:ea typeface="MS PGothic" pitchFamily="34" charset="-128"/>
                  <a:cs typeface="Arial"/>
                </a:defRPr>
              </a:lvl1pPr>
              <a:lvl2pPr marL="454025" indent="-1079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Lucida Grande" charset="0"/>
                <a:buChar char="-"/>
                <a:defRPr sz="1200" kern="1200">
                  <a:solidFill>
                    <a:srgbClr val="4D4F53"/>
                  </a:solidFill>
                  <a:latin typeface="Arial"/>
                  <a:ea typeface="MS PGothic" pitchFamily="34" charset="-128"/>
                  <a:cs typeface="Arial"/>
                </a:defRPr>
              </a:lvl2pPr>
              <a:lvl3pPr marL="862013" indent="-1270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Lucida Grande" charset="0"/>
                <a:buChar char="-"/>
                <a:defRPr sz="1200" kern="1200">
                  <a:solidFill>
                    <a:srgbClr val="4D4F53"/>
                  </a:solidFill>
                  <a:latin typeface="Arial"/>
                  <a:ea typeface="MS PGothic" pitchFamily="34" charset="-128"/>
                  <a:cs typeface="Arial"/>
                </a:defRPr>
              </a:lvl3pPr>
              <a:lvl4pPr marL="1316038" indent="-115888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Lucida Grande" charset="0"/>
                <a:buChar char="-"/>
                <a:defRPr sz="1200" kern="1200">
                  <a:solidFill>
                    <a:srgbClr val="4D4F53"/>
                  </a:solidFill>
                  <a:latin typeface="Arial"/>
                  <a:ea typeface="MS PGothic" pitchFamily="34" charset="-128"/>
                  <a:cs typeface="Arial"/>
                </a:defRPr>
              </a:lvl4pPr>
              <a:lvl5pPr marL="1714500" indent="-112713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Lucida Grande" charset="0"/>
                <a:buChar char="-"/>
                <a:defRPr sz="1200" kern="1200">
                  <a:solidFill>
                    <a:srgbClr val="4D4F53"/>
                  </a:solidFill>
                  <a:latin typeface="Arial"/>
                  <a:ea typeface="MS PGothic" pitchFamily="34" charset="-128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Has received an investment from</a:t>
              </a:r>
            </a:p>
          </p:txBody>
        </p:sp>
        <p:pic>
          <p:nvPicPr>
            <p:cNvPr id="6148" name="Picture 4" descr="AppTek (@AppTek_McLean) | Twitter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29" b="32037"/>
            <a:stretch/>
          </p:blipFill>
          <p:spPr bwMode="auto">
            <a:xfrm>
              <a:off x="6764092" y="3886206"/>
              <a:ext cx="1615812" cy="538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citybizlist : Washington DC : SOS International Acquires NorthStar Systems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1" t="27578" r="10944" b="31866"/>
            <a:stretch/>
          </p:blipFill>
          <p:spPr bwMode="auto">
            <a:xfrm>
              <a:off x="6708909" y="5183426"/>
              <a:ext cx="1726179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9099613" y="3649854"/>
            <a:ext cx="2012083" cy="2219017"/>
            <a:chOff x="9099613" y="3649854"/>
            <a:chExt cx="2012083" cy="2219017"/>
          </a:xfrm>
        </p:grpSpPr>
        <p:sp>
          <p:nvSpPr>
            <p:cNvPr id="54" name="Rectangle 317"/>
            <p:cNvSpPr>
              <a:spLocks noChangeAspect="1" noChangeArrowheads="1"/>
            </p:cNvSpPr>
            <p:nvPr/>
          </p:nvSpPr>
          <p:spPr bwMode="auto">
            <a:xfrm>
              <a:off x="9099613" y="3649854"/>
              <a:ext cx="2012083" cy="22190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5" name="Text Placeholder 98"/>
            <p:cNvSpPr txBox="1">
              <a:spLocks/>
            </p:cNvSpPr>
            <p:nvPr/>
          </p:nvSpPr>
          <p:spPr>
            <a:xfrm>
              <a:off x="9162670" y="4775881"/>
              <a:ext cx="1885967" cy="234198"/>
            </a:xfrm>
            <a:prstGeom prst="rect">
              <a:avLst/>
            </a:prstGeom>
          </p:spPr>
          <p:txBody>
            <a:bodyPr vert="horz" anchor="ctr"/>
            <a:lstStyle>
              <a:lvl1pPr marL="0" indent="0" algn="ctr" defTabSz="457200" rtl="0" eaLnBrk="0" fontAlgn="base" hangingPunct="0">
                <a:spcBef>
                  <a:spcPts val="0"/>
                </a:spcBef>
                <a:spcAft>
                  <a:spcPct val="0"/>
                </a:spcAft>
                <a:buSzPct val="40000"/>
                <a:buFontTx/>
                <a:buNone/>
                <a:defRPr sz="500" kern="1200" spc="0">
                  <a:solidFill>
                    <a:schemeClr val="tx2"/>
                  </a:solidFill>
                  <a:latin typeface="Arial"/>
                  <a:ea typeface="MS PGothic" pitchFamily="34" charset="-128"/>
                  <a:cs typeface="Arial"/>
                </a:defRPr>
              </a:lvl1pPr>
              <a:lvl2pPr marL="454025" indent="-1079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Lucida Grande" charset="0"/>
                <a:buChar char="-"/>
                <a:defRPr sz="1200" kern="1200">
                  <a:solidFill>
                    <a:srgbClr val="4D4F53"/>
                  </a:solidFill>
                  <a:latin typeface="Arial"/>
                  <a:ea typeface="MS PGothic" pitchFamily="34" charset="-128"/>
                  <a:cs typeface="Arial"/>
                </a:defRPr>
              </a:lvl2pPr>
              <a:lvl3pPr marL="862013" indent="-1270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Lucida Grande" charset="0"/>
                <a:buChar char="-"/>
                <a:defRPr sz="1200" kern="1200">
                  <a:solidFill>
                    <a:srgbClr val="4D4F53"/>
                  </a:solidFill>
                  <a:latin typeface="Arial"/>
                  <a:ea typeface="MS PGothic" pitchFamily="34" charset="-128"/>
                  <a:cs typeface="Arial"/>
                </a:defRPr>
              </a:lvl3pPr>
              <a:lvl4pPr marL="1316038" indent="-115888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Lucida Grande" charset="0"/>
                <a:buChar char="-"/>
                <a:defRPr sz="1200" kern="1200">
                  <a:solidFill>
                    <a:srgbClr val="4D4F53"/>
                  </a:solidFill>
                  <a:latin typeface="Arial"/>
                  <a:ea typeface="MS PGothic" pitchFamily="34" charset="-128"/>
                  <a:cs typeface="Arial"/>
                </a:defRPr>
              </a:lvl4pPr>
              <a:lvl5pPr marL="1714500" indent="-112713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Lucida Grande" charset="0"/>
                <a:buChar char="-"/>
                <a:defRPr sz="1200" kern="1200">
                  <a:solidFill>
                    <a:srgbClr val="4D4F53"/>
                  </a:solidFill>
                  <a:latin typeface="Arial"/>
                  <a:ea typeface="MS PGothic" pitchFamily="34" charset="-128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Has received an investment from</a:t>
              </a:r>
            </a:p>
          </p:txBody>
        </p:sp>
        <p:pic>
          <p:nvPicPr>
            <p:cNvPr id="6152" name="Picture 8" descr="Aerospace Technology Company, Sagetech Avionics Receives $12M Investment"/>
            <p:cNvPicPr>
              <a:picLocks noChangeAspect="1" noChangeArrowheads="1"/>
            </p:cNvPicPr>
            <p:nvPr/>
          </p:nvPicPr>
          <p:blipFill>
            <a:blip r:embed="rId8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6156" y="3693463"/>
              <a:ext cx="1698996" cy="88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10" descr="Due West Partners"/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909" y="5220645"/>
              <a:ext cx="1315491" cy="564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1975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17"/>
          <p:cNvSpPr>
            <a:spLocks noChangeAspect="1" noChangeArrowheads="1"/>
          </p:cNvSpPr>
          <p:nvPr/>
        </p:nvSpPr>
        <p:spPr bwMode="auto">
          <a:xfrm>
            <a:off x="540353" y="1736728"/>
            <a:ext cx="2678083" cy="29535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eaLnBrk="0" hangingPunct="0">
              <a:defRPr/>
            </a:pPr>
            <a:endParaRPr lang="en-US" sz="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9" name="Rectangle 317"/>
          <p:cNvSpPr>
            <a:spLocks noChangeAspect="1" noChangeArrowheads="1"/>
          </p:cNvSpPr>
          <p:nvPr/>
        </p:nvSpPr>
        <p:spPr bwMode="auto">
          <a:xfrm>
            <a:off x="3352921" y="1736728"/>
            <a:ext cx="2678083" cy="29535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eaLnBrk="0" hangingPunct="0">
              <a:defRPr/>
            </a:pPr>
            <a:endParaRPr lang="en-US" sz="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4" name="Rectangle 317"/>
          <p:cNvSpPr>
            <a:spLocks noChangeAspect="1" noChangeArrowheads="1"/>
          </p:cNvSpPr>
          <p:nvPr/>
        </p:nvSpPr>
        <p:spPr bwMode="auto">
          <a:xfrm>
            <a:off x="6165489" y="1736728"/>
            <a:ext cx="2678083" cy="29535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eaLnBrk="0" hangingPunct="0">
              <a:defRPr/>
            </a:pPr>
            <a:endParaRPr lang="en-US" sz="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9" name="Rectangle 317"/>
          <p:cNvSpPr>
            <a:spLocks noChangeAspect="1" noChangeArrowheads="1"/>
          </p:cNvSpPr>
          <p:nvPr/>
        </p:nvSpPr>
        <p:spPr bwMode="auto">
          <a:xfrm>
            <a:off x="8978056" y="1736728"/>
            <a:ext cx="2678082" cy="29535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eaLnBrk="0" hangingPunct="0">
              <a:defRPr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509716"/>
            <a:ext cx="10194981" cy="828418"/>
          </a:xfrm>
        </p:spPr>
        <p:txBody>
          <a:bodyPr/>
          <a:lstStyle/>
          <a:p>
            <a:r>
              <a:rPr lang="en-US" dirty="0"/>
              <a:t>Case Study: METIS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16</a:t>
            </a:fld>
            <a:endParaRPr lang="en-US" sz="1100" dirty="0"/>
          </a:p>
        </p:txBody>
      </p:sp>
      <p:sp>
        <p:nvSpPr>
          <p:cNvPr id="15" name="Text Placeholder 98"/>
          <p:cNvSpPr txBox="1">
            <a:spLocks/>
          </p:cNvSpPr>
          <p:nvPr/>
        </p:nvSpPr>
        <p:spPr>
          <a:xfrm>
            <a:off x="3466729" y="4821061"/>
            <a:ext cx="2450466" cy="377179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0" fontAlgn="base" hangingPunct="0">
              <a:spcBef>
                <a:spcPts val="0"/>
              </a:spcBef>
              <a:spcAft>
                <a:spcPct val="0"/>
              </a:spcAft>
              <a:buSzPct val="40000"/>
              <a:buFontTx/>
              <a:buNone/>
              <a:defRPr sz="500" kern="1200" spc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1079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2pPr>
            <a:lvl3pPr marL="862013" indent="-127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3pPr>
            <a:lvl4pPr marL="1316038" indent="-1158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4pPr>
            <a:lvl5pPr marL="1714500" indent="-1127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Minority Investment</a:t>
            </a:r>
            <a:b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9" name="Text Placeholder 98"/>
          <p:cNvSpPr txBox="1">
            <a:spLocks/>
          </p:cNvSpPr>
          <p:nvPr/>
        </p:nvSpPr>
        <p:spPr>
          <a:xfrm>
            <a:off x="866805" y="4821061"/>
            <a:ext cx="2025178" cy="377179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0" fontAlgn="base" hangingPunct="0">
              <a:spcBef>
                <a:spcPts val="0"/>
              </a:spcBef>
              <a:spcAft>
                <a:spcPct val="0"/>
              </a:spcAft>
              <a:buSzPct val="40000"/>
              <a:buFontTx/>
              <a:buNone/>
              <a:defRPr sz="500" kern="1200" spc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1079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2pPr>
            <a:lvl3pPr marL="862013" indent="-127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3pPr>
            <a:lvl4pPr marL="1316038" indent="-1158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4pPr>
            <a:lvl5pPr marL="1714500" indent="-1127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Founded </a:t>
            </a:r>
            <a:b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20" name="Text Placeholder 98"/>
          <p:cNvSpPr txBox="1">
            <a:spLocks/>
          </p:cNvSpPr>
          <p:nvPr/>
        </p:nvSpPr>
        <p:spPr>
          <a:xfrm>
            <a:off x="6279297" y="4853791"/>
            <a:ext cx="2450466" cy="311718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0" fontAlgn="base" hangingPunct="0">
              <a:spcBef>
                <a:spcPts val="0"/>
              </a:spcBef>
              <a:spcAft>
                <a:spcPct val="0"/>
              </a:spcAft>
              <a:buSzPct val="40000"/>
              <a:buFontTx/>
              <a:buNone/>
              <a:defRPr sz="500" kern="1200" spc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1079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2pPr>
            <a:lvl3pPr marL="862013" indent="-127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3pPr>
            <a:lvl4pPr marL="1316038" indent="-1158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4pPr>
            <a:lvl5pPr marL="1714500" indent="-1127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Bolt-on Acquisition</a:t>
            </a:r>
            <a:b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37" name="Text Placeholder 98"/>
          <p:cNvSpPr txBox="1">
            <a:spLocks/>
          </p:cNvSpPr>
          <p:nvPr/>
        </p:nvSpPr>
        <p:spPr>
          <a:xfrm>
            <a:off x="9091864" y="4853791"/>
            <a:ext cx="2450466" cy="311718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0" fontAlgn="base" hangingPunct="0">
              <a:spcBef>
                <a:spcPts val="0"/>
              </a:spcBef>
              <a:spcAft>
                <a:spcPct val="0"/>
              </a:spcAft>
              <a:buSzPct val="40000"/>
              <a:buFontTx/>
              <a:buNone/>
              <a:defRPr sz="500" kern="1200" spc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1079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2pPr>
            <a:lvl3pPr marL="862013" indent="-127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3pPr>
            <a:lvl4pPr marL="1316038" indent="-1158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4pPr>
            <a:lvl5pPr marL="1714500" indent="-1127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100% Sale</a:t>
            </a:r>
            <a:b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2020</a:t>
            </a:r>
          </a:p>
        </p:txBody>
      </p:sp>
      <p:pic>
        <p:nvPicPr>
          <p:cNvPr id="50" name="Picture 10" descr="Home | Metis Solutions | Your Mission is Our Mission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0"/>
          <a:stretch/>
        </p:blipFill>
        <p:spPr bwMode="auto">
          <a:xfrm>
            <a:off x="3740986" y="1992892"/>
            <a:ext cx="1901952" cy="7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Placeholder 98"/>
          <p:cNvSpPr txBox="1">
            <a:spLocks/>
          </p:cNvSpPr>
          <p:nvPr/>
        </p:nvSpPr>
        <p:spPr>
          <a:xfrm>
            <a:off x="3550951" y="3184625"/>
            <a:ext cx="2282022" cy="311718"/>
          </a:xfrm>
          <a:prstGeom prst="rect">
            <a:avLst/>
          </a:prstGeom>
        </p:spPr>
        <p:txBody>
          <a:bodyPr vert="horz" anchor="ctr"/>
          <a:lstStyle>
            <a:lvl1pPr marL="0" indent="0" algn="ctr" defTabSz="457200" rtl="0" eaLnBrk="0" fontAlgn="base" hangingPunct="0">
              <a:spcBef>
                <a:spcPts val="0"/>
              </a:spcBef>
              <a:spcAft>
                <a:spcPct val="0"/>
              </a:spcAft>
              <a:buSzPct val="40000"/>
              <a:buFontTx/>
              <a:buNone/>
              <a:defRPr sz="500" kern="1200" spc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1079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2pPr>
            <a:lvl3pPr marL="862013" indent="-127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3pPr>
            <a:lvl4pPr marL="1316038" indent="-1158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4pPr>
            <a:lvl5pPr marL="1714500" indent="-1127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Has received an investment from</a:t>
            </a:r>
          </a:p>
        </p:txBody>
      </p:sp>
      <p:pic>
        <p:nvPicPr>
          <p:cNvPr id="53" name="Picture 2" descr="Image result for blue delta capital partner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80" y="3856550"/>
            <a:ext cx="2261365" cy="5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Image result for pluribus international corporatio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3" b="41937"/>
          <a:stretch/>
        </p:blipFill>
        <p:spPr bwMode="auto">
          <a:xfrm>
            <a:off x="6429208" y="3922825"/>
            <a:ext cx="2150645" cy="45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Home | Metis Solutions | Your Mission is Our Mission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0"/>
          <a:stretch/>
        </p:blipFill>
        <p:spPr bwMode="auto">
          <a:xfrm>
            <a:off x="6553554" y="1992892"/>
            <a:ext cx="1901952" cy="7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Placeholder 98"/>
          <p:cNvSpPr txBox="1">
            <a:spLocks/>
          </p:cNvSpPr>
          <p:nvPr/>
        </p:nvSpPr>
        <p:spPr>
          <a:xfrm>
            <a:off x="6363519" y="3184625"/>
            <a:ext cx="2282022" cy="311718"/>
          </a:xfrm>
          <a:prstGeom prst="rect">
            <a:avLst/>
          </a:prstGeom>
        </p:spPr>
        <p:txBody>
          <a:bodyPr vert="horz" anchor="ctr"/>
          <a:lstStyle>
            <a:lvl1pPr marL="0" indent="0" algn="ctr" defTabSz="457200" rtl="0" eaLnBrk="0" fontAlgn="base" hangingPunct="0">
              <a:spcBef>
                <a:spcPts val="0"/>
              </a:spcBef>
              <a:spcAft>
                <a:spcPct val="0"/>
              </a:spcAft>
              <a:buSzPct val="40000"/>
              <a:buFontTx/>
              <a:buNone/>
              <a:defRPr sz="500" kern="1200" spc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1079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2pPr>
            <a:lvl3pPr marL="862013" indent="-127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3pPr>
            <a:lvl4pPr marL="1316038" indent="-1158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4pPr>
            <a:lvl5pPr marL="1714500" indent="-1127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Has acquired</a:t>
            </a:r>
          </a:p>
        </p:txBody>
      </p:sp>
      <p:pic>
        <p:nvPicPr>
          <p:cNvPr id="60" name="Picture 16" descr="PAE | EPICOS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105" y="3905845"/>
            <a:ext cx="1213985" cy="48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Home | Metis Solutions | Your Mission is Our Mission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0"/>
          <a:stretch/>
        </p:blipFill>
        <p:spPr bwMode="auto">
          <a:xfrm>
            <a:off x="9366121" y="1992892"/>
            <a:ext cx="1901952" cy="71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 Placeholder 98"/>
          <p:cNvSpPr txBox="1">
            <a:spLocks/>
          </p:cNvSpPr>
          <p:nvPr/>
        </p:nvSpPr>
        <p:spPr>
          <a:xfrm>
            <a:off x="9061985" y="3211675"/>
            <a:ext cx="2510224" cy="257618"/>
          </a:xfrm>
          <a:prstGeom prst="rect">
            <a:avLst/>
          </a:prstGeom>
        </p:spPr>
        <p:txBody>
          <a:bodyPr vert="horz" anchor="ctr"/>
          <a:lstStyle>
            <a:lvl1pPr marL="0" indent="0" algn="ctr" defTabSz="457200" rtl="0" eaLnBrk="0" fontAlgn="base" hangingPunct="0">
              <a:spcBef>
                <a:spcPts val="0"/>
              </a:spcBef>
              <a:spcAft>
                <a:spcPct val="0"/>
              </a:spcAft>
              <a:buSzPct val="40000"/>
              <a:buFontTx/>
              <a:buNone/>
              <a:defRPr sz="500" kern="1200" spc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1079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2pPr>
            <a:lvl3pPr marL="862013" indent="-127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3pPr>
            <a:lvl4pPr marL="1316038" indent="-1158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4pPr>
            <a:lvl5pPr marL="1714500" indent="-1127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Has been acquired by</a:t>
            </a:r>
          </a:p>
        </p:txBody>
      </p:sp>
      <p:pic>
        <p:nvPicPr>
          <p:cNvPr id="64" name="Picture 10" descr="Home | Metis Solutions | Your Mission is Our Mission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0"/>
          <a:stretch/>
        </p:blipFill>
        <p:spPr bwMode="auto">
          <a:xfrm>
            <a:off x="930104" y="2857971"/>
            <a:ext cx="1898580" cy="71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787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Debt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2: </a:t>
            </a:r>
          </a:p>
        </p:txBody>
      </p:sp>
    </p:spTree>
    <p:extLst>
      <p:ext uri="{BB962C8B-B14F-4D97-AF65-F5344CB8AC3E}">
        <p14:creationId xmlns:p14="http://schemas.microsoft.com/office/powerpoint/2010/main" val="1804047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619" y="-204314"/>
            <a:ext cx="10058400" cy="1450757"/>
          </a:xfrm>
        </p:spPr>
        <p:txBody>
          <a:bodyPr/>
          <a:lstStyle/>
          <a:p>
            <a:r>
              <a:rPr lang="en-US" dirty="0"/>
              <a:t>The decision to use debt in the capital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79619" y="1391436"/>
            <a:ext cx="6032458" cy="4508854"/>
          </a:xfrm>
        </p:spPr>
        <p:txBody>
          <a:bodyPr lIns="91440"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2000"/>
              </a:spcBef>
              <a:spcAft>
                <a:spcPts val="2000"/>
              </a:spcAft>
              <a:buClr>
                <a:srgbClr val="EB8A2F"/>
              </a:buClr>
              <a:buSzTx/>
              <a:buNone/>
              <a:defRPr/>
            </a:pPr>
            <a:r>
              <a:rPr lang="en-US" sz="18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type and amount of debt in a company’s capital structure impacts the following objectives:</a:t>
            </a:r>
          </a:p>
          <a:p>
            <a:pPr marL="225425" lvl="0" indent="-225425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sz="18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Achieving the highest return on equity for existing shareholders</a:t>
            </a:r>
          </a:p>
          <a:p>
            <a:pPr marL="225425" lvl="0" indent="-225425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sz="18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Maintaining sufficient financial and corporate flexibility</a:t>
            </a:r>
          </a:p>
          <a:p>
            <a:pPr marL="225425" lvl="0" indent="-225425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sz="18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Minimizing dilution to existing shareholders and achieving optimal all-in cost of capital</a:t>
            </a:r>
          </a:p>
          <a:p>
            <a:pPr marL="225425" lvl="0" indent="-225425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sz="18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Accessing markets in a timely fashion in order to meet funding requirements</a:t>
            </a:r>
          </a:p>
          <a:p>
            <a:pPr marL="225425" lvl="0" indent="-225425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sz="18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Maintaining a sound capital structure to ensure future access to capital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7280" y="516835"/>
            <a:ext cx="5977937" cy="1666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1" i="0" kern="1200" spc="-50" baseline="0">
                <a:solidFill>
                  <a:schemeClr val="bg1"/>
                </a:solidFill>
                <a:latin typeface="Antonio" panose="02000503000000000000" pitchFamily="2" charset="77"/>
                <a:ea typeface="Roboto Black" panose="02000000000000000000" pitchFamily="2" charset="0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  <a:latin typeface="+mj-lt"/>
              <a:ea typeface="+mj-ea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08949E0-DBC1-4534-87A8-F9E061510311}"/>
              </a:ext>
            </a:extLst>
          </p:cNvPr>
          <p:cNvCxnSpPr/>
          <p:nvPr/>
        </p:nvCxnSpPr>
        <p:spPr>
          <a:xfrm flipV="1">
            <a:off x="7792578" y="521102"/>
            <a:ext cx="0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37F865-8CA6-44BC-9B6E-561483CBB3D9}"/>
              </a:ext>
            </a:extLst>
          </p:cNvPr>
          <p:cNvCxnSpPr>
            <a:cxnSpLocks/>
          </p:cNvCxnSpPr>
          <p:nvPr/>
        </p:nvCxnSpPr>
        <p:spPr>
          <a:xfrm>
            <a:off x="7792578" y="3264302"/>
            <a:ext cx="3878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5BE15-3A69-4F93-B5CB-8D7973C9E4F6}"/>
              </a:ext>
            </a:extLst>
          </p:cNvPr>
          <p:cNvSpPr txBox="1"/>
          <p:nvPr/>
        </p:nvSpPr>
        <p:spPr>
          <a:xfrm>
            <a:off x="7342597" y="920712"/>
            <a:ext cx="461665" cy="18902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flexibility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74E64C-29C6-49A5-A8FC-C7ED6E5CDC81}"/>
              </a:ext>
            </a:extLst>
          </p:cNvPr>
          <p:cNvSpPr txBox="1"/>
          <p:nvPr/>
        </p:nvSpPr>
        <p:spPr>
          <a:xfrm>
            <a:off x="8633431" y="3229431"/>
            <a:ext cx="219660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of debt / equity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500C59-40E2-43C3-83FD-F90934FE7B93}"/>
              </a:ext>
            </a:extLst>
          </p:cNvPr>
          <p:cNvSpPr/>
          <p:nvPr/>
        </p:nvSpPr>
        <p:spPr>
          <a:xfrm>
            <a:off x="7949518" y="2827829"/>
            <a:ext cx="1097280" cy="390093"/>
          </a:xfrm>
          <a:prstGeom prst="ellipse">
            <a:avLst/>
          </a:prstGeom>
          <a:solidFill>
            <a:srgbClr val="EB8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Bank Debt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B715EA-3789-4917-8EF1-42DA47598CB8}"/>
              </a:ext>
            </a:extLst>
          </p:cNvPr>
          <p:cNvSpPr/>
          <p:nvPr/>
        </p:nvSpPr>
        <p:spPr>
          <a:xfrm>
            <a:off x="8474337" y="2423462"/>
            <a:ext cx="1097280" cy="390093"/>
          </a:xfrm>
          <a:prstGeom prst="ellipse">
            <a:avLst/>
          </a:prstGeom>
          <a:solidFill>
            <a:srgbClr val="EB8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Senior Notes (Bonds)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B47263-FBAD-45B0-8E7D-790020A05754}"/>
              </a:ext>
            </a:extLst>
          </p:cNvPr>
          <p:cNvSpPr/>
          <p:nvPr/>
        </p:nvSpPr>
        <p:spPr>
          <a:xfrm>
            <a:off x="8999156" y="2019095"/>
            <a:ext cx="1097280" cy="390093"/>
          </a:xfrm>
          <a:prstGeom prst="ellipse">
            <a:avLst/>
          </a:prstGeom>
          <a:solidFill>
            <a:srgbClr val="EB8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Mezzanine Debt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D4242B-7267-46A5-ACF6-FDDE5BC15100}"/>
              </a:ext>
            </a:extLst>
          </p:cNvPr>
          <p:cNvSpPr/>
          <p:nvPr/>
        </p:nvSpPr>
        <p:spPr>
          <a:xfrm>
            <a:off x="9523975" y="1614728"/>
            <a:ext cx="1097280" cy="390093"/>
          </a:xfrm>
          <a:prstGeom prst="ellipse">
            <a:avLst/>
          </a:prstGeom>
          <a:solidFill>
            <a:srgbClr val="EB8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Convertible Securities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433DDD-A62A-4462-BDBE-93E02E68CCB7}"/>
              </a:ext>
            </a:extLst>
          </p:cNvPr>
          <p:cNvSpPr/>
          <p:nvPr/>
        </p:nvSpPr>
        <p:spPr>
          <a:xfrm>
            <a:off x="10048794" y="1210361"/>
            <a:ext cx="1097280" cy="390093"/>
          </a:xfrm>
          <a:prstGeom prst="ellipse">
            <a:avLst/>
          </a:prstGeom>
          <a:solidFill>
            <a:srgbClr val="EB8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Preferred Stock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152ADCA-F940-4496-9049-51330C89034C}"/>
              </a:ext>
            </a:extLst>
          </p:cNvPr>
          <p:cNvSpPr/>
          <p:nvPr/>
        </p:nvSpPr>
        <p:spPr>
          <a:xfrm>
            <a:off x="10573611" y="805994"/>
            <a:ext cx="1097280" cy="390093"/>
          </a:xfrm>
          <a:prstGeom prst="ellipse">
            <a:avLst/>
          </a:prstGeom>
          <a:solidFill>
            <a:srgbClr val="EB8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Common Stock</a:t>
            </a:r>
          </a:p>
        </p:txBody>
      </p:sp>
      <p:graphicFrame>
        <p:nvGraphicFramePr>
          <p:cNvPr id="18" name="Table 30">
            <a:extLst>
              <a:ext uri="{FF2B5EF4-FFF2-40B4-BE49-F238E27FC236}">
                <a16:creationId xmlns:a16="http://schemas.microsoft.com/office/drawing/2014/main" id="{5B21082E-4175-449B-9248-5ACED8DA7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102891"/>
              </p:ext>
            </p:extLst>
          </p:nvPr>
        </p:nvGraphicFramePr>
        <p:xfrm>
          <a:off x="7342596" y="3617188"/>
          <a:ext cx="4670372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186">
                  <a:extLst>
                    <a:ext uri="{9D8B030D-6E8A-4147-A177-3AD203B41FA5}">
                      <a16:colId xmlns:a16="http://schemas.microsoft.com/office/drawing/2014/main" val="756672433"/>
                    </a:ext>
                  </a:extLst>
                </a:gridCol>
                <a:gridCol w="2335186">
                  <a:extLst>
                    <a:ext uri="{9D8B030D-6E8A-4147-A177-3AD203B41FA5}">
                      <a16:colId xmlns:a16="http://schemas.microsoft.com/office/drawing/2014/main" val="1346972873"/>
                    </a:ext>
                  </a:extLst>
                </a:gridCol>
              </a:tblGrid>
              <a:tr h="258910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Ranking of corporate obligations by seniority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397790"/>
                  </a:ext>
                </a:extLst>
              </a:tr>
              <a:tr h="258910">
                <a:tc rowSpan="6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Highest Payment Priority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Lowest Payment Priority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Taxes owed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758211"/>
                  </a:ext>
                </a:extLst>
              </a:tr>
              <a:tr h="25891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Bank Debt (secured)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709015"/>
                  </a:ext>
                </a:extLst>
              </a:tr>
              <a:tr h="440148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Senior Unsecured Notes (Bonds)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007165"/>
                  </a:ext>
                </a:extLst>
              </a:tr>
              <a:tr h="25891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Subordinated Debt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98702"/>
                  </a:ext>
                </a:extLst>
              </a:tr>
              <a:tr h="327881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Preferred Stock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322057"/>
                  </a:ext>
                </a:extLst>
              </a:tr>
              <a:tr h="34528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Lowest Payment 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Common Stock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163370"/>
                  </a:ext>
                </a:extLst>
              </a:tr>
            </a:tbl>
          </a:graphicData>
        </a:graphic>
      </p:graphicFrame>
      <p:sp>
        <p:nvSpPr>
          <p:cNvPr id="19" name="AutoShape 6">
            <a:extLst>
              <a:ext uri="{FF2B5EF4-FFF2-40B4-BE49-F238E27FC236}">
                <a16:creationId xmlns:a16="http://schemas.microsoft.com/office/drawing/2014/main" id="{94A39F0D-9AE3-4D30-BEE6-B1B8BBDD6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2372" y="4250634"/>
            <a:ext cx="144266" cy="1582953"/>
          </a:xfrm>
          <a:prstGeom prst="downArrow">
            <a:avLst>
              <a:gd name="adj1" fmla="val 62074"/>
              <a:gd name="adj2" fmla="val 78638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7" descr="Lightbulb with solid fill">
            <a:extLst>
              <a:ext uri="{FF2B5EF4-FFF2-40B4-BE49-F238E27FC236}">
                <a16:creationId xmlns:a16="http://schemas.microsoft.com/office/drawing/2014/main" id="{87057BD1-6645-4F46-A9D1-80A7AE9041E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706" y="5315635"/>
            <a:ext cx="409862" cy="409862"/>
          </a:xfrm>
          <a:prstGeom prst="rect">
            <a:avLst/>
          </a:prstGeom>
        </p:spPr>
      </p:pic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FA66EADD-DBE4-4AC5-9A36-E76243FB1F3B}"/>
              </a:ext>
            </a:extLst>
          </p:cNvPr>
          <p:cNvSpPr txBox="1">
            <a:spLocks/>
          </p:cNvSpPr>
          <p:nvPr/>
        </p:nvSpPr>
        <p:spPr>
          <a:xfrm>
            <a:off x="2262567" y="5292623"/>
            <a:ext cx="3267971" cy="6061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9144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2000" b="1" i="0" kern="120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144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1400" b="1" i="0" kern="1200">
                <a:solidFill>
                  <a:srgbClr val="F7931D"/>
                </a:solidFill>
                <a:latin typeface="Antonio" panose="02000503000000000000" pitchFamily="2" charset="77"/>
                <a:ea typeface="Roboto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EB8A2F"/>
              </a:buClr>
              <a:buFont typeface="Calibri" panose="020F0502020204030204" pitchFamily="34" charset="0"/>
              <a:buNone/>
            </a:pPr>
            <a:r>
              <a:rPr lang="en-US" sz="1400" b="1" dirty="0">
                <a:solidFill>
                  <a:schemeClr val="bg1"/>
                </a:solidFill>
              </a:rPr>
              <a:t>You don’t need to be the expert – there are plenty of advisors out there – but you do need to understand incentives</a:t>
            </a:r>
          </a:p>
        </p:txBody>
      </p:sp>
    </p:spTree>
    <p:extLst>
      <p:ext uri="{BB962C8B-B14F-4D97-AF65-F5344CB8AC3E}">
        <p14:creationId xmlns:p14="http://schemas.microsoft.com/office/powerpoint/2010/main" val="3525739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Ratings Agencies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19</a:t>
            </a:fld>
            <a:endParaRPr lang="en-US" sz="11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EAFE79-C20A-4386-86B1-E3DBC8F95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577178"/>
              </p:ext>
            </p:extLst>
          </p:nvPr>
        </p:nvGraphicFramePr>
        <p:xfrm>
          <a:off x="4453759" y="1866649"/>
          <a:ext cx="7354310" cy="4413481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45098"/>
                  </a:srgbClr>
                </a:solidFill>
                <a:tableStyleId>{8799B23B-EC83-4686-B30A-512413B5E67A}</a:tableStyleId>
              </a:tblPr>
              <a:tblGrid>
                <a:gridCol w="898275">
                  <a:extLst>
                    <a:ext uri="{9D8B030D-6E8A-4147-A177-3AD203B41FA5}">
                      <a16:colId xmlns:a16="http://schemas.microsoft.com/office/drawing/2014/main" val="469332746"/>
                    </a:ext>
                  </a:extLst>
                </a:gridCol>
                <a:gridCol w="969168">
                  <a:extLst>
                    <a:ext uri="{9D8B030D-6E8A-4147-A177-3AD203B41FA5}">
                      <a16:colId xmlns:a16="http://schemas.microsoft.com/office/drawing/2014/main" val="3117153854"/>
                    </a:ext>
                  </a:extLst>
                </a:gridCol>
                <a:gridCol w="783594">
                  <a:extLst>
                    <a:ext uri="{9D8B030D-6E8A-4147-A177-3AD203B41FA5}">
                      <a16:colId xmlns:a16="http://schemas.microsoft.com/office/drawing/2014/main" val="596826594"/>
                    </a:ext>
                  </a:extLst>
                </a:gridCol>
                <a:gridCol w="4703273">
                  <a:extLst>
                    <a:ext uri="{9D8B030D-6E8A-4147-A177-3AD203B41FA5}">
                      <a16:colId xmlns:a16="http://schemas.microsoft.com/office/drawing/2014/main" val="2911117665"/>
                    </a:ext>
                  </a:extLst>
                </a:gridCol>
              </a:tblGrid>
              <a:tr h="32286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</a:pPr>
                      <a:r>
                        <a:rPr lang="en-US" sz="1200" b="0" cap="none" spc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1200" b="0" cap="none" spc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spc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Standard &amp; Poor’s</a:t>
                      </a:r>
                      <a:endParaRPr lang="en-US" sz="1200" b="1" cap="none" spc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spc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Moody’s</a:t>
                      </a:r>
                      <a:endParaRPr lang="en-US" sz="1200" b="1" cap="none" spc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spc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Meaning</a:t>
                      </a:r>
                      <a:endParaRPr lang="en-US" sz="1200" b="1" cap="none" spc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587011"/>
                  </a:ext>
                </a:extLst>
              </a:tr>
              <a:tr h="319931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Investment grade</a:t>
                      </a:r>
                      <a:endParaRPr lang="en-US" sz="1100" b="1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AAA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err="1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Aaa</a:t>
                      </a:r>
                      <a:endParaRPr lang="en-US" sz="1100" cap="none" spc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Highest rating assigned.  </a:t>
                      </a:r>
                      <a:r>
                        <a:rPr lang="en-US" sz="1100" b="1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Capacity to pay interest and repay principal is extremely strong</a:t>
                      </a:r>
                      <a:endParaRPr lang="en-US" sz="1100" b="1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793564"/>
                  </a:ext>
                </a:extLst>
              </a:tr>
              <a:tr h="493979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AA+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AA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 err="1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AA</a:t>
                      </a: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Aa1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Aa2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Aa3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678141"/>
                  </a:ext>
                </a:extLst>
              </a:tr>
              <a:tr h="493979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A+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 err="1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</a:t>
                      </a: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A1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A2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A3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066203"/>
                  </a:ext>
                </a:extLst>
              </a:tr>
              <a:tr h="493979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BBB+</a:t>
                      </a: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BBB</a:t>
                      </a:r>
                    </a:p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BBB-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Baa1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Baa2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Baa3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092935"/>
                  </a:ext>
                </a:extLst>
              </a:tr>
              <a:tr h="493979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High yield</a:t>
                      </a:r>
                      <a:endParaRPr lang="en-US" sz="1100" b="1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BB+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BB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 err="1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BB</a:t>
                      </a: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Ba1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Ba2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Ba3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Faces ongoing uncertainties or exposure to adverse business, financial, or economic conditions which could lead to inadequate capacity to meet timely interest and principal payments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184658"/>
                  </a:ext>
                </a:extLst>
              </a:tr>
              <a:tr h="493979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B+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 err="1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</a:t>
                      </a: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B1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B2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B3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Greater vulnerability to default but currently has the capacity to meet interest payments and principal repayments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312170"/>
                  </a:ext>
                </a:extLst>
              </a:tr>
              <a:tr h="493979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CCC+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CCC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 err="1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CCC</a:t>
                      </a: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Caa1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Caa2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Caa3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Dependent upon favorable business, financial, and economic conditions to meet timely payment of interest and repayment of principal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957758"/>
                  </a:ext>
                </a:extLst>
              </a:tr>
              <a:tr h="355835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CC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</a:t>
                      </a:r>
                      <a:b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Subordinated debt of higher rated senior debt issuers or bankruptcy petition will be filed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780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1100" cap="none" spc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1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 default</a:t>
                      </a:r>
                      <a:endParaRPr lang="en-US" sz="1100" cap="none" spc="0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29307" marR="29307" marT="8044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7288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482EB6-8B5C-49DF-9A3D-E06D3B2957E7}"/>
              </a:ext>
            </a:extLst>
          </p:cNvPr>
          <p:cNvSpPr txBox="1"/>
          <p:nvPr/>
        </p:nvSpPr>
        <p:spPr>
          <a:xfrm>
            <a:off x="731521" y="1740127"/>
            <a:ext cx="3329939" cy="385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>
            <a:noAutofit/>
          </a:bodyPr>
          <a:lstStyle>
            <a:defPPr>
              <a:defRPr lang="en-US"/>
            </a:defPPr>
            <a:lvl1pPr marL="171450" marR="0" lvl="0" indent="-1714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5A5B5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342900" lvl="1" indent="-171450" eaLnBrk="0" fontAlgn="base" hangingPunct="0">
              <a:spcBef>
                <a:spcPts val="300"/>
              </a:spcBef>
              <a:spcAft>
                <a:spcPts val="200"/>
              </a:spcAft>
              <a:buFont typeface="Source Sans Pro" panose="020B0503030403020204" pitchFamily="34" charset="0"/>
              <a:buChar char="‒"/>
              <a:defRPr sz="1200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 marL="571500" lvl="2" indent="-228600" eaLnBrk="0" fontAlgn="base" hangingPunct="0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b="1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Key takeaways:</a:t>
            </a:r>
          </a:p>
          <a:p>
            <a:pPr marL="573088" indent="-176213"/>
            <a:r>
              <a:rPr lang="en-US" sz="1400" dirty="0"/>
              <a:t>While there are a few names in our sector with investment grade debt, most companies have high yield debt</a:t>
            </a:r>
          </a:p>
          <a:p>
            <a:pPr marL="573088" indent="-176213"/>
            <a:r>
              <a:rPr lang="en-US" sz="1400" dirty="0"/>
              <a:t>High yield debt ratings begin at the “4 B” level</a:t>
            </a:r>
          </a:p>
          <a:p>
            <a:pPr marL="573088" indent="-176213"/>
            <a:r>
              <a:rPr lang="en-US" sz="1400" dirty="0"/>
              <a:t>Rating agencies oftentimes take a “worst-case scenario” appraisal of a company’s debt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0D5578-3758-43BC-88C2-6E77EE3F5E51}"/>
              </a:ext>
            </a:extLst>
          </p:cNvPr>
          <p:cNvSpPr/>
          <p:nvPr/>
        </p:nvSpPr>
        <p:spPr>
          <a:xfrm>
            <a:off x="908914" y="2168557"/>
            <a:ext cx="182880" cy="182880"/>
          </a:xfrm>
          <a:prstGeom prst="ellipse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EFF7F3-1033-4E3F-825C-39C6F11227E0}"/>
              </a:ext>
            </a:extLst>
          </p:cNvPr>
          <p:cNvSpPr/>
          <p:nvPr/>
        </p:nvSpPr>
        <p:spPr>
          <a:xfrm>
            <a:off x="908914" y="3179181"/>
            <a:ext cx="182880" cy="182880"/>
          </a:xfrm>
          <a:prstGeom prst="ellipse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577959-D6AE-4C55-B179-5773EE76510A}"/>
              </a:ext>
            </a:extLst>
          </p:cNvPr>
          <p:cNvSpPr/>
          <p:nvPr/>
        </p:nvSpPr>
        <p:spPr>
          <a:xfrm>
            <a:off x="908914" y="3764054"/>
            <a:ext cx="182880" cy="182880"/>
          </a:xfrm>
          <a:prstGeom prst="ellipse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AF5D41-DEDF-4725-8096-D2AA8471C4AD}"/>
              </a:ext>
            </a:extLst>
          </p:cNvPr>
          <p:cNvSpPr/>
          <p:nvPr/>
        </p:nvSpPr>
        <p:spPr>
          <a:xfrm>
            <a:off x="4238853" y="2259997"/>
            <a:ext cx="182880" cy="182880"/>
          </a:xfrm>
          <a:prstGeom prst="ellips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16B0AA-6537-42D5-82B2-BD64CBFC526B}"/>
              </a:ext>
            </a:extLst>
          </p:cNvPr>
          <p:cNvSpPr/>
          <p:nvPr/>
        </p:nvSpPr>
        <p:spPr>
          <a:xfrm>
            <a:off x="4238853" y="4177063"/>
            <a:ext cx="182880" cy="182880"/>
          </a:xfrm>
          <a:prstGeom prst="ellips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97FAE8-FBA6-41D8-A80B-26A0E35137B7}"/>
              </a:ext>
            </a:extLst>
          </p:cNvPr>
          <p:cNvSpPr/>
          <p:nvPr/>
        </p:nvSpPr>
        <p:spPr>
          <a:xfrm>
            <a:off x="8850672" y="1985677"/>
            <a:ext cx="182880" cy="182880"/>
          </a:xfrm>
          <a:prstGeom prst="ellips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2736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94DDE-33CC-4242-A641-ECFDC674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B88CE1A-C0E7-EA47-8286-B02470D4D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70445"/>
            <a:ext cx="11209468" cy="4071449"/>
          </a:xfr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1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</a:rPr>
              <a:t>Program Introduction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spc="-40" dirty="0">
                <a:solidFill>
                  <a:schemeClr val="tx2"/>
                </a:solidFill>
              </a:rPr>
              <a:t>Budgeting, Forecasting &amp; Financial Reporting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3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</a:rPr>
              <a:t>What do we want from a CFO?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4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</a:rPr>
              <a:t>Capital Sources, Debt &amp; Equity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5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</a:rPr>
              <a:t>Audit &amp; Tax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6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</a:rPr>
              <a:t>Executive Leadership</a:t>
            </a:r>
            <a:endParaRPr lang="en-US" sz="1400" b="1" dirty="0">
              <a:solidFill>
                <a:srgbClr val="F7931D"/>
              </a:solidFill>
              <a:latin typeface="Antonio" panose="02000503000000000000" pitchFamily="2" charset="77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endParaRPr lang="en-US" sz="1400" b="1" dirty="0">
              <a:solidFill>
                <a:srgbClr val="F7931D"/>
              </a:solidFill>
              <a:latin typeface="Antonio" panose="02000503000000000000" pitchFamily="2" charset="77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  <a:buNone/>
            </a:pPr>
            <a:endParaRPr lang="en-US" sz="1400" b="1" dirty="0">
              <a:solidFill>
                <a:srgbClr val="F7931D"/>
              </a:solidFill>
              <a:latin typeface="Antonio" panose="02000503000000000000" pitchFamily="2" charset="77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  <a:buNone/>
            </a:pPr>
            <a:endParaRPr lang="en-US" sz="1400" b="1" dirty="0">
              <a:solidFill>
                <a:srgbClr val="F7931D"/>
              </a:solidFill>
              <a:latin typeface="Antonio" panose="02000503000000000000" pitchFamily="2" charset="77"/>
            </a:endParaRPr>
          </a:p>
          <a:p>
            <a:pPr lvl="0" indent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  <a:buNone/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7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</a:rPr>
              <a:t>Indirect Rates &amp; Pricing Strategy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8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</a:rPr>
              <a:t>Buy &amp; Sell Side M&amp;A</a:t>
            </a:r>
            <a:endParaRPr lang="en-US" sz="1400" b="1" dirty="0">
              <a:solidFill>
                <a:srgbClr val="F7931D"/>
              </a:solidFill>
              <a:latin typeface="Antonio" panose="02000503000000000000" pitchFamily="2" charset="77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9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spc="-40" dirty="0">
                <a:solidFill>
                  <a:schemeClr val="tx2"/>
                </a:solidFill>
              </a:rPr>
              <a:t>Communication, Team Building &amp; Accountability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10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</a:rPr>
              <a:t>CFO Oversight Areas &amp; Continuing Education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11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</a:rPr>
              <a:t>Strategy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12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</a:rPr>
              <a:t>Program Recap-Capstone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BF7CB3-1214-F141-9B4A-8F4BD1515AEB}"/>
              </a:ext>
            </a:extLst>
          </p:cNvPr>
          <p:cNvSpPr/>
          <p:nvPr/>
        </p:nvSpPr>
        <p:spPr>
          <a:xfrm>
            <a:off x="519654" y="3631558"/>
            <a:ext cx="5816600" cy="668866"/>
          </a:xfrm>
          <a:prstGeom prst="rect">
            <a:avLst/>
          </a:prstGeom>
          <a:noFill/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9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20</a:t>
            </a:fld>
            <a:endParaRPr lang="en-US" sz="11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D3B4B6-B38C-498B-B32A-62C8C0FEBF29}"/>
              </a:ext>
            </a:extLst>
          </p:cNvPr>
          <p:cNvSpPr txBox="1">
            <a:spLocks/>
          </p:cNvSpPr>
          <p:nvPr/>
        </p:nvSpPr>
        <p:spPr>
          <a:xfrm>
            <a:off x="731521" y="509716"/>
            <a:ext cx="10194981" cy="82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i="0" kern="1200" spc="-50" baseline="0">
                <a:solidFill>
                  <a:schemeClr val="accent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r>
              <a:rPr lang="en-US" dirty="0"/>
              <a:t>Debt Market Statistics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C3288D-CACD-41C9-ACE4-6073BD78F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085" y="1461463"/>
            <a:ext cx="5486400" cy="21049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C992F9-4EAA-44E6-8159-B2330CD7A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085" y="4053314"/>
            <a:ext cx="5486400" cy="214065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33838E6-AA5C-4B67-86DD-FB42EBA5B97B}"/>
              </a:ext>
            </a:extLst>
          </p:cNvPr>
          <p:cNvSpPr txBox="1">
            <a:spLocks/>
          </p:cNvSpPr>
          <p:nvPr/>
        </p:nvSpPr>
        <p:spPr>
          <a:xfrm>
            <a:off x="6386085" y="3773899"/>
            <a:ext cx="5405034" cy="32679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r>
              <a:rPr lang="en-US" dirty="0"/>
              <a:t>Term Loan Spreads – Last 5 years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9F14966-C425-4F0C-8B21-5F3D82E49A12}"/>
              </a:ext>
            </a:extLst>
          </p:cNvPr>
          <p:cNvSpPr txBox="1">
            <a:spLocks/>
          </p:cNvSpPr>
          <p:nvPr/>
        </p:nvSpPr>
        <p:spPr>
          <a:xfrm>
            <a:off x="6386085" y="1112680"/>
            <a:ext cx="5405034" cy="32679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r>
              <a:rPr lang="en-US" dirty="0"/>
              <a:t>Senior Notes (Bonds) Pricing – Last 5 years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02FDC8-1D15-4C68-B4C1-DBF12345E6DE}"/>
              </a:ext>
            </a:extLst>
          </p:cNvPr>
          <p:cNvSpPr txBox="1"/>
          <p:nvPr/>
        </p:nvSpPr>
        <p:spPr>
          <a:xfrm>
            <a:off x="731521" y="1740127"/>
            <a:ext cx="5128505" cy="365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>
            <a:noAutofit/>
          </a:bodyPr>
          <a:lstStyle>
            <a:defPPr>
              <a:defRPr lang="en-US"/>
            </a:defPPr>
            <a:lvl1pPr marL="171450" marR="0" lvl="0" indent="-171450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A5B5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342900" lvl="1" indent="-171450" eaLnBrk="0" fontAlgn="base" hangingPunct="0">
              <a:spcBef>
                <a:spcPts val="300"/>
              </a:spcBef>
              <a:spcAft>
                <a:spcPts val="200"/>
              </a:spcAft>
              <a:buFont typeface="Source Sans Pro" panose="020B0503030403020204" pitchFamily="34" charset="0"/>
              <a:buChar char="‒"/>
              <a:defRPr sz="1200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 marL="571500" lvl="2" indent="-228600" eaLnBrk="0" fontAlgn="base" hangingPunct="0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b="1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Key takeaways:</a:t>
            </a:r>
          </a:p>
          <a:p>
            <a:pPr marL="803275" indent="-401638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In a low interest rate environment, asset managers are hungry for yield which continues to support the high yield debt markets</a:t>
            </a:r>
          </a:p>
          <a:p>
            <a:pPr marL="803275" indent="-401638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Covid caused a significant disruption in the debt markets – Single-B high yield bonds were pricing higher than 12%</a:t>
            </a:r>
          </a:p>
          <a:p>
            <a:pPr marL="803275" indent="-401638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As the economy began to recover and many companies successfully began working remotely, Bond pricing came down and is now cheaper than pre-pandemic levels, while term loan spreads resemble pre-pandemic norms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B1DA64-BF4E-4C4E-8910-04E72D910A69}"/>
              </a:ext>
            </a:extLst>
          </p:cNvPr>
          <p:cNvSpPr/>
          <p:nvPr/>
        </p:nvSpPr>
        <p:spPr>
          <a:xfrm>
            <a:off x="908914" y="2263153"/>
            <a:ext cx="182880" cy="182880"/>
          </a:xfrm>
          <a:prstGeom prst="ellipse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3995BD-5432-4064-95D3-17F5B3D3E0CC}"/>
              </a:ext>
            </a:extLst>
          </p:cNvPr>
          <p:cNvSpPr/>
          <p:nvPr/>
        </p:nvSpPr>
        <p:spPr>
          <a:xfrm>
            <a:off x="908914" y="3502378"/>
            <a:ext cx="182880" cy="182880"/>
          </a:xfrm>
          <a:prstGeom prst="ellipse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994DCCA-C2D3-4CD8-AA09-000C24FA4642}"/>
              </a:ext>
            </a:extLst>
          </p:cNvPr>
          <p:cNvSpPr/>
          <p:nvPr/>
        </p:nvSpPr>
        <p:spPr>
          <a:xfrm>
            <a:off x="908914" y="4489274"/>
            <a:ext cx="182880" cy="182880"/>
          </a:xfrm>
          <a:prstGeom prst="ellipse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F85B2CD-DDDA-4FBC-A9DB-54FAAD898FD6}"/>
              </a:ext>
            </a:extLst>
          </p:cNvPr>
          <p:cNvSpPr/>
          <p:nvPr/>
        </p:nvSpPr>
        <p:spPr>
          <a:xfrm>
            <a:off x="6149096" y="2331082"/>
            <a:ext cx="182880" cy="182880"/>
          </a:xfrm>
          <a:prstGeom prst="ellips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667C7D-2233-4E99-B972-6C8A8FA12B3A}"/>
              </a:ext>
            </a:extLst>
          </p:cNvPr>
          <p:cNvSpPr/>
          <p:nvPr/>
        </p:nvSpPr>
        <p:spPr>
          <a:xfrm>
            <a:off x="10269163" y="1526109"/>
            <a:ext cx="182880" cy="182880"/>
          </a:xfrm>
          <a:prstGeom prst="ellips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30EE9D-B2B2-45FB-820E-94AFE3A04F21}"/>
              </a:ext>
            </a:extLst>
          </p:cNvPr>
          <p:cNvSpPr/>
          <p:nvPr/>
        </p:nvSpPr>
        <p:spPr>
          <a:xfrm>
            <a:off x="11791119" y="5562440"/>
            <a:ext cx="182880" cy="182880"/>
          </a:xfrm>
          <a:prstGeom prst="ellips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2049278-6FF3-4279-A3A6-127D041EDAFA}"/>
              </a:ext>
            </a:extLst>
          </p:cNvPr>
          <p:cNvSpPr/>
          <p:nvPr/>
        </p:nvSpPr>
        <p:spPr>
          <a:xfrm>
            <a:off x="6149096" y="4940762"/>
            <a:ext cx="182880" cy="182880"/>
          </a:xfrm>
          <a:prstGeom prst="ellips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AE97AC0-DF88-4915-90BE-F1976D10DBF4}"/>
              </a:ext>
            </a:extLst>
          </p:cNvPr>
          <p:cNvSpPr/>
          <p:nvPr/>
        </p:nvSpPr>
        <p:spPr>
          <a:xfrm>
            <a:off x="10269163" y="4180878"/>
            <a:ext cx="182880" cy="182880"/>
          </a:xfrm>
          <a:prstGeom prst="ellips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F1A8FE-8997-4951-A13F-C649EBEE91B6}"/>
              </a:ext>
            </a:extLst>
          </p:cNvPr>
          <p:cNvSpPr/>
          <p:nvPr/>
        </p:nvSpPr>
        <p:spPr>
          <a:xfrm>
            <a:off x="11791119" y="2994842"/>
            <a:ext cx="182880" cy="182880"/>
          </a:xfrm>
          <a:prstGeom prst="ellips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03952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711C8C-C25D-4689-B350-C706BA79DDD8}"/>
              </a:ext>
            </a:extLst>
          </p:cNvPr>
          <p:cNvSpPr/>
          <p:nvPr/>
        </p:nvSpPr>
        <p:spPr>
          <a:xfrm>
            <a:off x="5284858" y="1207906"/>
            <a:ext cx="3108960" cy="4543961"/>
          </a:xfrm>
          <a:prstGeom prst="roundRect">
            <a:avLst>
              <a:gd name="adj" fmla="val 11474"/>
            </a:avLst>
          </a:prstGeom>
          <a:solidFill>
            <a:srgbClr val="EB8B3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Principal Characteristics of different </a:t>
            </a:r>
            <a:br>
              <a:rPr lang="en-US" dirty="0"/>
            </a:br>
            <a:r>
              <a:rPr lang="en-US" dirty="0"/>
              <a:t>financing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21</a:t>
            </a:fld>
            <a:endParaRPr lang="en-US" sz="11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1AA14D-B6B0-47E2-8A10-6D6FD111F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090301"/>
              </p:ext>
            </p:extLst>
          </p:nvPr>
        </p:nvGraphicFramePr>
        <p:xfrm>
          <a:off x="4198621" y="1316177"/>
          <a:ext cx="7562473" cy="4333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805">
                  <a:extLst>
                    <a:ext uri="{9D8B030D-6E8A-4147-A177-3AD203B41FA5}">
                      <a16:colId xmlns:a16="http://schemas.microsoft.com/office/drawing/2014/main" val="3272497722"/>
                    </a:ext>
                  </a:extLst>
                </a:gridCol>
                <a:gridCol w="1461519">
                  <a:extLst>
                    <a:ext uri="{9D8B030D-6E8A-4147-A177-3AD203B41FA5}">
                      <a16:colId xmlns:a16="http://schemas.microsoft.com/office/drawing/2014/main" val="4206122212"/>
                    </a:ext>
                  </a:extLst>
                </a:gridCol>
                <a:gridCol w="1745167">
                  <a:extLst>
                    <a:ext uri="{9D8B030D-6E8A-4147-A177-3AD203B41FA5}">
                      <a16:colId xmlns:a16="http://schemas.microsoft.com/office/drawing/2014/main" val="3244122176"/>
                    </a:ext>
                  </a:extLst>
                </a:gridCol>
                <a:gridCol w="1508235">
                  <a:extLst>
                    <a:ext uri="{9D8B030D-6E8A-4147-A177-3AD203B41FA5}">
                      <a16:colId xmlns:a16="http://schemas.microsoft.com/office/drawing/2014/main" val="3424280783"/>
                    </a:ext>
                  </a:extLst>
                </a:gridCol>
                <a:gridCol w="1795747">
                  <a:extLst>
                    <a:ext uri="{9D8B030D-6E8A-4147-A177-3AD203B41FA5}">
                      <a16:colId xmlns:a16="http://schemas.microsoft.com/office/drawing/2014/main" val="3657300789"/>
                    </a:ext>
                  </a:extLst>
                </a:gridCol>
              </a:tblGrid>
              <a:tr h="392803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($ in millions)</a:t>
                      </a:r>
                      <a:endParaRPr lang="en-US" sz="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808" marR="36808" marT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Bank debt (Term Loans)</a:t>
                      </a:r>
                      <a:endParaRPr lang="en-US" sz="1100" b="1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808" marR="368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High yield (Junk) Bonds</a:t>
                      </a:r>
                      <a:endParaRPr lang="en-US" sz="1100" b="1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808" marR="368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Mezzanine debt</a:t>
                      </a:r>
                      <a:endParaRPr lang="en-US" sz="1100" b="1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808" marR="368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Convertible securities</a:t>
                      </a:r>
                      <a:endParaRPr lang="en-US" sz="1100" b="1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808" marR="36808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893806"/>
                  </a:ext>
                </a:extLst>
              </a:tr>
              <a:tr h="247639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Typical size range:</a:t>
                      </a:r>
                      <a:endParaRPr lang="en-US" sz="900" b="1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808" marR="368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Varies</a:t>
                      </a:r>
                    </a:p>
                  </a:txBody>
                  <a:tcPr marL="36808" marR="368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$150.0–$500.0</a:t>
                      </a:r>
                    </a:p>
                  </a:txBody>
                  <a:tcPr marL="36808" marR="368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$20.0–$150.0</a:t>
                      </a:r>
                    </a:p>
                  </a:txBody>
                  <a:tcPr marL="36808" marR="368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Varies</a:t>
                      </a:r>
                    </a:p>
                  </a:txBody>
                  <a:tcPr marL="36808" marR="368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843759"/>
                  </a:ext>
                </a:extLst>
              </a:tr>
              <a:tr h="52337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Pricing: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Floating at LIBOR or a Base Rate + an applicable margin, cash interest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Fixed rate (priced off relevant Treasury), cash or non-cash coupon plus warrants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Varies.  Floating rate or fixed rate, cash or non-cash coupon plus warrants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Fixed rate (priced off relevant Treasury), cash or non-cash coupon plus conversion rights into common equity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065277"/>
                  </a:ext>
                </a:extLst>
              </a:tr>
              <a:tr h="523375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Amortization/</a:t>
                      </a:r>
                      <a:b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repayment requirements:</a:t>
                      </a:r>
                      <a:endParaRPr lang="en-US" sz="900" b="1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808" marR="368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Interim payments generally required</a:t>
                      </a:r>
                    </a:p>
                  </a:txBody>
                  <a:tcPr marL="36808" marR="368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None, except at maturity</a:t>
                      </a:r>
                    </a:p>
                  </a:txBody>
                  <a:tcPr marL="36808" marR="368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None, except at maturity</a:t>
                      </a:r>
                    </a:p>
                  </a:txBody>
                  <a:tcPr marL="36808" marR="368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None, except at maturity</a:t>
                      </a:r>
                    </a:p>
                  </a:txBody>
                  <a:tcPr marL="36808" marR="368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132300"/>
                  </a:ext>
                </a:extLst>
              </a:tr>
              <a:tr h="342248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Equity dilution:</a:t>
                      </a:r>
                      <a:endParaRPr lang="en-US" sz="900" b="1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Potentially, depending upon warrant provisions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Potentially, depending upon warrant provisions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Potentially, depending upon conversion rights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275224"/>
                  </a:ext>
                </a:extLst>
              </a:tr>
              <a:tr h="342248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Collateral:</a:t>
                      </a:r>
                      <a:endParaRPr lang="en-US" sz="900" b="1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808" marR="368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Assets and/or stock of subsidiaries</a:t>
                      </a:r>
                    </a:p>
                  </a:txBody>
                  <a:tcPr marL="36808" marR="368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Generally, none</a:t>
                      </a:r>
                    </a:p>
                  </a:txBody>
                  <a:tcPr marL="36808" marR="368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Generally, none</a:t>
                      </a:r>
                    </a:p>
                  </a:txBody>
                  <a:tcPr marL="36808" marR="368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36808" marR="368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315289"/>
                  </a:ext>
                </a:extLst>
              </a:tr>
              <a:tr h="523375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Access to capital</a:t>
                      </a:r>
                      <a:b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markets:</a:t>
                      </a:r>
                      <a:endParaRPr lang="en-US" sz="900" b="1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Minimal public market awareness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Creates awareness in public capital markets and a benchmark to facilitate subsequent capital raising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No public market awareness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Creates awareness in public capital markets and a benchmark to facilitate subsequent capital raising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588549"/>
                  </a:ext>
                </a:extLst>
              </a:tr>
              <a:tr h="523375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Prepayment flexibility:</a:t>
                      </a:r>
                      <a:endParaRPr lang="en-US" sz="900" b="1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808" marR="368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Generally </a:t>
                      </a:r>
                      <a:r>
                        <a:rPr lang="en-US" sz="800" kern="1200" cap="none" spc="0" dirty="0" err="1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prepayable</a:t>
                      </a: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at any time</a:t>
                      </a:r>
                    </a:p>
                  </a:txBody>
                  <a:tcPr marL="36808" marR="368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Non-call period generally 4 to 5 years and then subject to a prepayment/call premium</a:t>
                      </a:r>
                    </a:p>
                  </a:txBody>
                  <a:tcPr marL="36808" marR="368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Varies.  Typically includes a non-call period or prepayment penalty</a:t>
                      </a:r>
                    </a:p>
                  </a:txBody>
                  <a:tcPr marL="36808" marR="368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Non-call period generally 4 to 5 years and then subject to a prepayment/call premium</a:t>
                      </a:r>
                    </a:p>
                  </a:txBody>
                  <a:tcPr marL="36808" marR="368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061330"/>
                  </a:ext>
                </a:extLst>
              </a:tr>
              <a:tr h="205083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Maturity:</a:t>
                      </a:r>
                      <a:endParaRPr lang="en-US" sz="900" b="1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5–9 years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7–10 years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6–10 years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7–10 years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669853"/>
                  </a:ext>
                </a:extLst>
              </a:tr>
              <a:tr h="342248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Public disclosure:</a:t>
                      </a:r>
                      <a:endParaRPr lang="en-US" sz="900" b="1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808" marR="368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No disclosure required if private company</a:t>
                      </a:r>
                    </a:p>
                  </a:txBody>
                  <a:tcPr marL="36808" marR="368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Disclosure required</a:t>
                      </a:r>
                    </a:p>
                  </a:txBody>
                  <a:tcPr marL="36808" marR="368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No disclosure required if private company</a:t>
                      </a:r>
                    </a:p>
                  </a:txBody>
                  <a:tcPr marL="36808" marR="368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No disclosure required if private company</a:t>
                      </a:r>
                    </a:p>
                  </a:txBody>
                  <a:tcPr marL="36808" marR="368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146345"/>
                  </a:ext>
                </a:extLst>
              </a:tr>
              <a:tr h="342248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Principal investors:</a:t>
                      </a:r>
                      <a:endParaRPr lang="en-US" sz="900" b="1" dirty="0">
                        <a:solidFill>
                          <a:schemeClr val="tx2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Commercial Banks, Institutional Funds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CBOs, Mutual Funds, Prime Rate Funds, Hedge Funds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Mezzanine Funds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cap="none" spc="0" dirty="0">
                          <a:solidFill>
                            <a:schemeClr val="tx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Equity and Convertible Mutual Funds</a:t>
                      </a:r>
                    </a:p>
                  </a:txBody>
                  <a:tcPr marL="36808" marR="36808" marT="0" marB="0" anchor="ctr"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092692"/>
                  </a:ext>
                </a:extLst>
              </a:tr>
            </a:tbl>
          </a:graphicData>
        </a:graphic>
      </p:graphicFrame>
      <p:pic>
        <p:nvPicPr>
          <p:cNvPr id="6" name="Graphic 7" descr="Lightbulb with solid fill">
            <a:extLst>
              <a:ext uri="{FF2B5EF4-FFF2-40B4-BE49-F238E27FC236}">
                <a16:creationId xmlns:a16="http://schemas.microsoft.com/office/drawing/2014/main" id="{2AC96C75-7488-46A5-A5F6-2566DADEDD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8621" y="5876654"/>
            <a:ext cx="409862" cy="409862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02B7FFD-0B1A-44AE-8612-5A522353DFBD}"/>
              </a:ext>
            </a:extLst>
          </p:cNvPr>
          <p:cNvSpPr txBox="1">
            <a:spLocks/>
          </p:cNvSpPr>
          <p:nvPr/>
        </p:nvSpPr>
        <p:spPr>
          <a:xfrm>
            <a:off x="4608482" y="5853642"/>
            <a:ext cx="5503257" cy="6061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9144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2000" b="1" i="0" kern="120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144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1400" b="1" i="0" kern="1200">
                <a:solidFill>
                  <a:srgbClr val="F7931D"/>
                </a:solidFill>
                <a:latin typeface="Antonio" panose="02000503000000000000" pitchFamily="2" charset="77"/>
                <a:ea typeface="Roboto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EB8A2F"/>
              </a:buClr>
              <a:buFont typeface="Calibri" panose="020F0502020204030204" pitchFamily="34" charset="0"/>
              <a:buNone/>
            </a:pPr>
            <a:r>
              <a:rPr lang="en-US" sz="1400" b="1" dirty="0">
                <a:solidFill>
                  <a:srgbClr val="EB8B30"/>
                </a:solidFill>
              </a:rPr>
              <a:t>Story Time: Public company evolves its capital structure to meet changing ownership and evolving business 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3096E1-0D2F-48A5-83A0-AEF5196324D9}"/>
              </a:ext>
            </a:extLst>
          </p:cNvPr>
          <p:cNvSpPr txBox="1"/>
          <p:nvPr/>
        </p:nvSpPr>
        <p:spPr>
          <a:xfrm>
            <a:off x="731521" y="1740127"/>
            <a:ext cx="3329939" cy="385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>
            <a:noAutofit/>
          </a:bodyPr>
          <a:lstStyle>
            <a:defPPr>
              <a:defRPr lang="en-US"/>
            </a:defPPr>
            <a:lvl1pPr marL="171450" marR="0" lvl="0" indent="-171450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5A5B5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342900" lvl="1" indent="-171450" eaLnBrk="0" fontAlgn="base" hangingPunct="0">
              <a:spcBef>
                <a:spcPts val="300"/>
              </a:spcBef>
              <a:spcAft>
                <a:spcPts val="200"/>
              </a:spcAft>
              <a:buFont typeface="Source Sans Pro" panose="020B0503030403020204" pitchFamily="34" charset="0"/>
              <a:buChar char="‒"/>
              <a:defRPr sz="1200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 marL="571500" lvl="2" indent="-228600" eaLnBrk="0" fontAlgn="base" hangingPunct="0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b="1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Key takeaways:</a:t>
            </a:r>
          </a:p>
          <a:p>
            <a:pPr marL="573088" indent="-176213"/>
            <a:r>
              <a:rPr lang="en-US" sz="1400" dirty="0"/>
              <a:t>Term loans are floating, bonds are fixed</a:t>
            </a:r>
          </a:p>
          <a:p>
            <a:pPr marL="573088" indent="-176213"/>
            <a:r>
              <a:rPr lang="en-US" sz="1400" dirty="0"/>
              <a:t>Term loans require a small amount of annual principal payments, bonds do not</a:t>
            </a:r>
          </a:p>
          <a:p>
            <a:pPr marL="573088" indent="-176213"/>
            <a:r>
              <a:rPr lang="en-US" sz="1400" dirty="0"/>
              <a:t>Term loans are collateralized by your assets, bonds aren’t</a:t>
            </a:r>
          </a:p>
          <a:p>
            <a:pPr marL="573088" indent="-176213"/>
            <a:r>
              <a:rPr lang="en-US" sz="1400" dirty="0"/>
              <a:t>Term loans are pre-payable, bonds are expensive to pre-pay</a:t>
            </a:r>
          </a:p>
          <a:p>
            <a:pPr marL="573088" indent="-176213"/>
            <a:r>
              <a:rPr lang="en-US" sz="1400" dirty="0"/>
              <a:t>Mezz and Converts are complicated, highly flexible and super expensive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2C012A-73C9-4A5B-B0B2-01213DD23802}"/>
              </a:ext>
            </a:extLst>
          </p:cNvPr>
          <p:cNvSpPr/>
          <p:nvPr/>
        </p:nvSpPr>
        <p:spPr>
          <a:xfrm>
            <a:off x="908914" y="2168557"/>
            <a:ext cx="182880" cy="182880"/>
          </a:xfrm>
          <a:prstGeom prst="ellipse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9E5C9F-371D-4848-9754-AFA5A566A485}"/>
              </a:ext>
            </a:extLst>
          </p:cNvPr>
          <p:cNvSpPr/>
          <p:nvPr/>
        </p:nvSpPr>
        <p:spPr>
          <a:xfrm>
            <a:off x="908914" y="2783819"/>
            <a:ext cx="182880" cy="182880"/>
          </a:xfrm>
          <a:prstGeom prst="ellipse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59B98E8-7A34-4F17-8C22-7A28E998B147}"/>
              </a:ext>
            </a:extLst>
          </p:cNvPr>
          <p:cNvSpPr/>
          <p:nvPr/>
        </p:nvSpPr>
        <p:spPr>
          <a:xfrm>
            <a:off x="908914" y="3536986"/>
            <a:ext cx="182880" cy="182880"/>
          </a:xfrm>
          <a:prstGeom prst="ellipse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B9D2A1-CC0F-406F-B5F2-2FB3C1AD9D7F}"/>
              </a:ext>
            </a:extLst>
          </p:cNvPr>
          <p:cNvSpPr/>
          <p:nvPr/>
        </p:nvSpPr>
        <p:spPr>
          <a:xfrm>
            <a:off x="908914" y="4142439"/>
            <a:ext cx="182880" cy="182880"/>
          </a:xfrm>
          <a:prstGeom prst="ellipse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0227E44-0ACE-4BFB-B68A-BEF162F69B10}"/>
              </a:ext>
            </a:extLst>
          </p:cNvPr>
          <p:cNvSpPr/>
          <p:nvPr/>
        </p:nvSpPr>
        <p:spPr>
          <a:xfrm>
            <a:off x="908914" y="4729302"/>
            <a:ext cx="182880" cy="182880"/>
          </a:xfrm>
          <a:prstGeom prst="ellipse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DE9499-B559-40B2-BF5D-2408D83C3EEC}"/>
              </a:ext>
            </a:extLst>
          </p:cNvPr>
          <p:cNvSpPr/>
          <p:nvPr/>
        </p:nvSpPr>
        <p:spPr>
          <a:xfrm>
            <a:off x="5020000" y="2150123"/>
            <a:ext cx="182880" cy="182880"/>
          </a:xfrm>
          <a:prstGeom prst="ellips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17B0EB-F949-49B0-9DF1-A334DDA0800A}"/>
              </a:ext>
            </a:extLst>
          </p:cNvPr>
          <p:cNvSpPr/>
          <p:nvPr/>
        </p:nvSpPr>
        <p:spPr>
          <a:xfrm>
            <a:off x="5020000" y="2676168"/>
            <a:ext cx="182880" cy="182880"/>
          </a:xfrm>
          <a:prstGeom prst="ellips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0D78F5-BA2E-4212-B8DE-4D8C06D55CEA}"/>
              </a:ext>
            </a:extLst>
          </p:cNvPr>
          <p:cNvSpPr/>
          <p:nvPr/>
        </p:nvSpPr>
        <p:spPr>
          <a:xfrm>
            <a:off x="5020000" y="3443173"/>
            <a:ext cx="182880" cy="182880"/>
          </a:xfrm>
          <a:prstGeom prst="ellips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8A65CD0-1659-4AA8-8EB5-DEE20C1DD160}"/>
              </a:ext>
            </a:extLst>
          </p:cNvPr>
          <p:cNvSpPr/>
          <p:nvPr/>
        </p:nvSpPr>
        <p:spPr>
          <a:xfrm>
            <a:off x="5020000" y="4432514"/>
            <a:ext cx="182880" cy="182880"/>
          </a:xfrm>
          <a:prstGeom prst="ellips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BB67462-B8AE-4443-B3CC-DA88C99AC17F}"/>
              </a:ext>
            </a:extLst>
          </p:cNvPr>
          <p:cNvSpPr/>
          <p:nvPr/>
        </p:nvSpPr>
        <p:spPr>
          <a:xfrm>
            <a:off x="9876242" y="1415155"/>
            <a:ext cx="182880" cy="182880"/>
          </a:xfrm>
          <a:prstGeom prst="ellips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13819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574F5CE-6FD7-B44D-BF8B-F9BC1AD7A64B}"/>
              </a:ext>
            </a:extLst>
          </p:cNvPr>
          <p:cNvSpPr/>
          <p:nvPr/>
        </p:nvSpPr>
        <p:spPr>
          <a:xfrm>
            <a:off x="925339" y="771665"/>
            <a:ext cx="2142326" cy="461665"/>
          </a:xfrm>
          <a:prstGeom prst="roundRect">
            <a:avLst>
              <a:gd name="adj" fmla="val 10065"/>
            </a:avLst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5CD376-EBBB-2243-9BCC-8E428876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56" y="-204314"/>
            <a:ext cx="2152009" cy="1450757"/>
          </a:xfrm>
        </p:spPr>
        <p:txBody>
          <a:bodyPr/>
          <a:lstStyle/>
          <a:p>
            <a:r>
              <a:rPr lang="en-US" dirty="0"/>
              <a:t>Mezzanine Debt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12EC2-F10E-442B-A585-079ACBF58BEB}"/>
              </a:ext>
            </a:extLst>
          </p:cNvPr>
          <p:cNvSpPr txBox="1"/>
          <p:nvPr/>
        </p:nvSpPr>
        <p:spPr>
          <a:xfrm>
            <a:off x="6169162" y="902714"/>
            <a:ext cx="5910349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>
            <a:noAutofit/>
          </a:bodyPr>
          <a:lstStyle>
            <a:defPPr>
              <a:defRPr lang="en-US"/>
            </a:defPPr>
            <a:lvl1pPr marL="171450" marR="0" lvl="0" indent="-171450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A5B5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342900" lvl="1" indent="-171450" eaLnBrk="0" fontAlgn="base" hangingPunct="0">
              <a:spcBef>
                <a:spcPts val="300"/>
              </a:spcBef>
              <a:spcAft>
                <a:spcPts val="200"/>
              </a:spcAft>
              <a:buFont typeface="Source Sans Pro" panose="020B0503030403020204" pitchFamily="34" charset="0"/>
              <a:buChar char="‒"/>
              <a:defRPr sz="1200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 marL="571500" lvl="2" indent="-228600" eaLnBrk="0" fontAlgn="base" hangingPunct="0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b="1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Interest is generally payable in cash at negotiated rates (may be either fixed and variable)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The cash payment rate is usually equivalent to the high end of high yield bond pricing (approximately 12%–13%)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However, investors are provided with a combination of payment-in-kind interest and equity warrants in the company such that their all-in return is targeted between the range of 18%–22%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Ranks junior in the capital structure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77FFA02-DE87-4771-A636-C0AC52617FF7}"/>
              </a:ext>
            </a:extLst>
          </p:cNvPr>
          <p:cNvSpPr txBox="1">
            <a:spLocks/>
          </p:cNvSpPr>
          <p:nvPr/>
        </p:nvSpPr>
        <p:spPr>
          <a:xfrm>
            <a:off x="879619" y="1638174"/>
            <a:ext cx="453362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6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9144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395478" indent="-19431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9144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tabLst/>
              <a:defRPr sz="2000" b="1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144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tabLst/>
              <a:defRPr sz="1400" b="1" i="0" kern="1200">
                <a:solidFill>
                  <a:schemeClr val="bg1"/>
                </a:solidFill>
                <a:latin typeface="Antonio" panose="02000503000000000000" pitchFamily="2" charset="77"/>
                <a:ea typeface="Roboto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Definition: hybrid instrument that acts as expensive debt with an equity-like kicker</a:t>
            </a:r>
          </a:p>
        </p:txBody>
      </p:sp>
    </p:spTree>
    <p:extLst>
      <p:ext uri="{BB962C8B-B14F-4D97-AF65-F5344CB8AC3E}">
        <p14:creationId xmlns:p14="http://schemas.microsoft.com/office/powerpoint/2010/main" val="432544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574F5CE-6FD7-B44D-BF8B-F9BC1AD7A64B}"/>
              </a:ext>
            </a:extLst>
          </p:cNvPr>
          <p:cNvSpPr/>
          <p:nvPr/>
        </p:nvSpPr>
        <p:spPr>
          <a:xfrm>
            <a:off x="925338" y="771665"/>
            <a:ext cx="4256261" cy="461665"/>
          </a:xfrm>
          <a:prstGeom prst="roundRect">
            <a:avLst>
              <a:gd name="adj" fmla="val 10065"/>
            </a:avLst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5CD376-EBBB-2243-9BCC-8E428876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56" y="-204314"/>
            <a:ext cx="2152009" cy="1450757"/>
          </a:xfrm>
        </p:spPr>
        <p:txBody>
          <a:bodyPr/>
          <a:lstStyle/>
          <a:p>
            <a:r>
              <a:rPr lang="en-US" dirty="0"/>
              <a:t>Convertible Debt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12EC2-F10E-442B-A585-079ACBF58BEB}"/>
              </a:ext>
            </a:extLst>
          </p:cNvPr>
          <p:cNvSpPr txBox="1"/>
          <p:nvPr/>
        </p:nvSpPr>
        <p:spPr>
          <a:xfrm>
            <a:off x="6169162" y="902714"/>
            <a:ext cx="5910349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>
            <a:noAutofit/>
          </a:bodyPr>
          <a:lstStyle>
            <a:defPPr>
              <a:defRPr lang="en-US"/>
            </a:defPPr>
            <a:lvl1pPr marL="171450" marR="0" lvl="0" indent="-171450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A5B5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342900" lvl="1" indent="-171450" eaLnBrk="0" fontAlgn="base" hangingPunct="0">
              <a:spcBef>
                <a:spcPts val="300"/>
              </a:spcBef>
              <a:spcAft>
                <a:spcPts val="200"/>
              </a:spcAft>
              <a:buFont typeface="Source Sans Pro" panose="020B0503030403020204" pitchFamily="34" charset="0"/>
              <a:buChar char="‒"/>
              <a:defRPr sz="1200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 marL="571500" lvl="2" indent="-228600" eaLnBrk="0" fontAlgn="base" hangingPunct="0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b="1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Convertible Debt is convertible into common stock at a conversion price that is usually approximately 20%–25% above the at issue trading price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Due to the high potential returns afforded by the conversion option, the instrument has a relatively low coupon interest rate (i.e., approximately 4%–6%)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Interest is generally structured to be payable in cash semi-annually at fixed rates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Deeply subordinated in the capital structure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77FFA02-DE87-4771-A636-C0AC52617FF7}"/>
              </a:ext>
            </a:extLst>
          </p:cNvPr>
          <p:cNvSpPr txBox="1">
            <a:spLocks/>
          </p:cNvSpPr>
          <p:nvPr/>
        </p:nvSpPr>
        <p:spPr>
          <a:xfrm>
            <a:off x="879619" y="1638174"/>
            <a:ext cx="453362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6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9144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395478" indent="-19431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9144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tabLst/>
              <a:defRPr sz="2000" b="1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144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tabLst/>
              <a:defRPr sz="1400" b="1" i="0" kern="1200">
                <a:solidFill>
                  <a:schemeClr val="bg1"/>
                </a:solidFill>
                <a:latin typeface="Antonio" panose="02000503000000000000" pitchFamily="2" charset="77"/>
                <a:ea typeface="Roboto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Definition: hybrid instrument that offers relatively inexpensive debt in exchange for potential shareholder equity dilution</a:t>
            </a:r>
          </a:p>
        </p:txBody>
      </p:sp>
    </p:spTree>
    <p:extLst>
      <p:ext uri="{BB962C8B-B14F-4D97-AF65-F5344CB8AC3E}">
        <p14:creationId xmlns:p14="http://schemas.microsoft.com/office/powerpoint/2010/main" val="834584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574F5CE-6FD7-B44D-BF8B-F9BC1AD7A64B}"/>
              </a:ext>
            </a:extLst>
          </p:cNvPr>
          <p:cNvSpPr/>
          <p:nvPr/>
        </p:nvSpPr>
        <p:spPr>
          <a:xfrm>
            <a:off x="925339" y="771665"/>
            <a:ext cx="2142326" cy="461665"/>
          </a:xfrm>
          <a:prstGeom prst="roundRect">
            <a:avLst>
              <a:gd name="adj" fmla="val 10065"/>
            </a:avLst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5CD376-EBBB-2243-9BCC-8E428876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56" y="-204314"/>
            <a:ext cx="2152009" cy="1450757"/>
          </a:xfrm>
        </p:spPr>
        <p:txBody>
          <a:bodyPr/>
          <a:lstStyle/>
          <a:p>
            <a:r>
              <a:rPr lang="en-US" dirty="0"/>
              <a:t>Covenants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8AB87-5DE0-4D2E-B2DA-B4AB8AA5A4AB}"/>
              </a:ext>
            </a:extLst>
          </p:cNvPr>
          <p:cNvSpPr txBox="1"/>
          <p:nvPr/>
        </p:nvSpPr>
        <p:spPr>
          <a:xfrm>
            <a:off x="6666383" y="1042125"/>
            <a:ext cx="5099476" cy="29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>
            <a:noAutofit/>
          </a:bodyPr>
          <a:lstStyle>
            <a:defPPr>
              <a:defRPr lang="en-US"/>
            </a:defPPr>
            <a:lvl1pPr marL="171450" marR="0" lvl="0" indent="-171450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A5B5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342900" lvl="1" indent="-171450" eaLnBrk="0" fontAlgn="base" hangingPunct="0">
              <a:spcBef>
                <a:spcPts val="300"/>
              </a:spcBef>
              <a:spcAft>
                <a:spcPts val="200"/>
              </a:spcAft>
              <a:buFont typeface="Source Sans Pro" panose="020B0503030403020204" pitchFamily="34" charset="0"/>
              <a:buChar char="‒"/>
              <a:defRPr sz="1200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 marL="571500" lvl="2" indent="-228600" eaLnBrk="0" fontAlgn="base" hangingPunct="0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b="1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400" dirty="0"/>
              <a:t>Protection against equity holders who may have objectives that are inconsistent with the risk profile that lenders are willing </a:t>
            </a:r>
            <a:r>
              <a:rPr lang="en-US" sz="1400"/>
              <a:t>to accept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400"/>
              <a:t>For </a:t>
            </a:r>
            <a:r>
              <a:rPr lang="en-US" sz="1400" dirty="0"/>
              <a:t>example, equity holders may want to:</a:t>
            </a:r>
          </a:p>
          <a:p>
            <a:pPr marL="742950" lvl="2" indent="-280988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 2" panose="05020102010507070707" pitchFamily="18" charset="2"/>
              <a:buChar char="O"/>
            </a:pPr>
            <a:r>
              <a:rPr lang="en-US" sz="1400" b="0" dirty="0"/>
              <a:t>add additional debt to fund internal growth or future acquisitions</a:t>
            </a:r>
          </a:p>
          <a:p>
            <a:pPr marL="742950" lvl="2" indent="-280988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 2" panose="05020102010507070707" pitchFamily="18" charset="2"/>
              <a:buChar char="O"/>
            </a:pPr>
            <a:r>
              <a:rPr lang="en-US" sz="1400" b="0" dirty="0"/>
              <a:t>pay dividends</a:t>
            </a:r>
          </a:p>
          <a:p>
            <a:pPr marL="742950" lvl="2" indent="-280988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 2" panose="05020102010507070707" pitchFamily="18" charset="2"/>
              <a:buChar char="O"/>
            </a:pPr>
            <a:r>
              <a:rPr lang="en-US" sz="1400" b="0" dirty="0"/>
              <a:t>pay themselves consulting or management fees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400" dirty="0"/>
              <a:t>Covenants help bondholders ensure that equity holders:</a:t>
            </a:r>
          </a:p>
          <a:p>
            <a:pPr marL="742950" lvl="2" indent="-280988">
              <a:spcBef>
                <a:spcPts val="400"/>
              </a:spcBef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solidFill>
                  <a:srgbClr val="5A5B5E"/>
                </a:solidFill>
              </a:rPr>
              <a:t>deleverage (or, more accurately, limit the company’s ability to </a:t>
            </a:r>
            <a:r>
              <a:rPr lang="en-US" sz="1400" b="0" dirty="0" err="1">
                <a:solidFill>
                  <a:srgbClr val="5A5B5E"/>
                </a:solidFill>
              </a:rPr>
              <a:t>releverage</a:t>
            </a:r>
            <a:r>
              <a:rPr lang="en-US" sz="1400" b="0" dirty="0">
                <a:solidFill>
                  <a:srgbClr val="5A5B5E"/>
                </a:solidFill>
              </a:rPr>
              <a:t>)</a:t>
            </a:r>
          </a:p>
          <a:p>
            <a:pPr marL="742950" lvl="2" indent="-280988">
              <a:spcBef>
                <a:spcPts val="400"/>
              </a:spcBef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solidFill>
                  <a:srgbClr val="5A5B5E"/>
                </a:solidFill>
              </a:rPr>
              <a:t>reinvest earnings rather than paying dividends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BAB12F-9E11-4488-982E-A5F75435D6A8}"/>
              </a:ext>
            </a:extLst>
          </p:cNvPr>
          <p:cNvSpPr txBox="1"/>
          <p:nvPr/>
        </p:nvSpPr>
        <p:spPr>
          <a:xfrm>
            <a:off x="6666383" y="4877889"/>
            <a:ext cx="6558742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>
            <a:noAutofit/>
          </a:bodyPr>
          <a:lstStyle>
            <a:defPPr>
              <a:defRPr lang="en-US"/>
            </a:defPPr>
            <a:lvl1pPr marL="171450" marR="0" lvl="0" indent="-171450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A5B5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342900" lvl="1" indent="-171450" eaLnBrk="0" fontAlgn="base" hangingPunct="0">
              <a:spcBef>
                <a:spcPts val="300"/>
              </a:spcBef>
              <a:spcAft>
                <a:spcPts val="200"/>
              </a:spcAft>
              <a:buFont typeface="Source Sans Pro" panose="020B0503030403020204" pitchFamily="34" charset="0"/>
              <a:buChar char="‒"/>
              <a:defRPr sz="1200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 marL="571500" lvl="2" indent="-228600" eaLnBrk="0" fontAlgn="base" hangingPunct="0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b="1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</a:lstStyle>
          <a:p>
            <a:r>
              <a:rPr lang="en-US" sz="1400" dirty="0"/>
              <a:t>Total Debt / Adj. EBITDA</a:t>
            </a:r>
          </a:p>
          <a:p>
            <a:r>
              <a:rPr lang="en-US" sz="1400" dirty="0"/>
              <a:t>Net Debt / Adj. EBITDA</a:t>
            </a:r>
          </a:p>
          <a:p>
            <a:r>
              <a:rPr lang="en-US" sz="1400" dirty="0"/>
              <a:t>Interest Coverage Ratio</a:t>
            </a:r>
          </a:p>
          <a:p>
            <a:r>
              <a:rPr lang="en-US" sz="1400" dirty="0"/>
              <a:t>Fixed Charge Coverage Ratio</a:t>
            </a:r>
          </a:p>
          <a:p>
            <a:r>
              <a:rPr lang="en-US" sz="1400" dirty="0"/>
              <a:t>Limitation on Capital Expenditures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369FC81C-326F-4EAF-9054-22D9282BFA3F}"/>
              </a:ext>
            </a:extLst>
          </p:cNvPr>
          <p:cNvSpPr txBox="1">
            <a:spLocks/>
          </p:cNvSpPr>
          <p:nvPr/>
        </p:nvSpPr>
        <p:spPr>
          <a:xfrm>
            <a:off x="879619" y="1638174"/>
            <a:ext cx="453362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6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9144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395478" indent="-19431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9144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tabLst/>
              <a:defRPr sz="2000" b="1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144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tabLst/>
              <a:defRPr sz="1400" b="1" i="0" kern="1200">
                <a:solidFill>
                  <a:schemeClr val="bg1"/>
                </a:solidFill>
                <a:latin typeface="Antonio" panose="02000503000000000000" pitchFamily="2" charset="77"/>
                <a:ea typeface="Roboto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Definition: Covenants are agreements made between  borrowers and lenders assuring the </a:t>
            </a:r>
            <a:r>
              <a:rPr lang="en-US" i="1" dirty="0"/>
              <a:t>current and future </a:t>
            </a:r>
            <a:r>
              <a:rPr lang="en-US" dirty="0"/>
              <a:t>creditworthiness of the borrower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8AB87-5DE0-4D2E-B2DA-B4AB8AA5A4AB}"/>
              </a:ext>
            </a:extLst>
          </p:cNvPr>
          <p:cNvSpPr txBox="1"/>
          <p:nvPr/>
        </p:nvSpPr>
        <p:spPr>
          <a:xfrm>
            <a:off x="6371415" y="762241"/>
            <a:ext cx="5099476" cy="3693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r>
              <a:rPr lang="en-US" dirty="0"/>
              <a:t>Why do Lenders need covenants?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AB12F-9E11-4488-982E-A5F75435D6A8}"/>
              </a:ext>
            </a:extLst>
          </p:cNvPr>
          <p:cNvSpPr txBox="1"/>
          <p:nvPr/>
        </p:nvSpPr>
        <p:spPr>
          <a:xfrm>
            <a:off x="6371415" y="4573064"/>
            <a:ext cx="6558742" cy="3693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r>
              <a:rPr lang="en-US" dirty="0"/>
              <a:t>Standard financial covenants</a:t>
            </a:r>
          </a:p>
        </p:txBody>
      </p:sp>
    </p:spTree>
    <p:extLst>
      <p:ext uri="{BB962C8B-B14F-4D97-AF65-F5344CB8AC3E}">
        <p14:creationId xmlns:p14="http://schemas.microsoft.com/office/powerpoint/2010/main" val="1901481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574F5CE-6FD7-B44D-BF8B-F9BC1AD7A64B}"/>
              </a:ext>
            </a:extLst>
          </p:cNvPr>
          <p:cNvSpPr/>
          <p:nvPr/>
        </p:nvSpPr>
        <p:spPr>
          <a:xfrm>
            <a:off x="925338" y="771665"/>
            <a:ext cx="2675506" cy="461665"/>
          </a:xfrm>
          <a:prstGeom prst="roundRect">
            <a:avLst>
              <a:gd name="adj" fmla="val 10065"/>
            </a:avLst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5CD376-EBBB-2243-9BCC-8E428876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56" y="-204314"/>
            <a:ext cx="3884944" cy="1450757"/>
          </a:xfrm>
        </p:spPr>
        <p:txBody>
          <a:bodyPr/>
          <a:lstStyle/>
          <a:p>
            <a:r>
              <a:rPr lang="en-US" dirty="0"/>
              <a:t>Leveraged Buyouts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D0058-C9E8-4513-9EF2-C2608968CA4A}"/>
              </a:ext>
            </a:extLst>
          </p:cNvPr>
          <p:cNvSpPr txBox="1"/>
          <p:nvPr/>
        </p:nvSpPr>
        <p:spPr>
          <a:xfrm>
            <a:off x="6530342" y="1320827"/>
            <a:ext cx="5349238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>
            <a:noAutofit/>
          </a:bodyPr>
          <a:lstStyle>
            <a:defPPr>
              <a:defRPr lang="en-US"/>
            </a:defPPr>
            <a:lvl1pPr marL="171450" marR="0" lvl="0" indent="-171450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A5B5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342900" lvl="1" indent="-171450" eaLnBrk="0" fontAlgn="base" hangingPunct="0">
              <a:spcBef>
                <a:spcPts val="300"/>
              </a:spcBef>
              <a:spcAft>
                <a:spcPts val="200"/>
              </a:spcAft>
              <a:buFont typeface="Source Sans Pro" panose="020B0503030403020204" pitchFamily="34" charset="0"/>
              <a:buChar char="‒"/>
              <a:defRPr sz="1200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 marL="571500" lvl="2" indent="-228600" eaLnBrk="0" fontAlgn="base" hangingPunct="0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b="1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Steady and predictable revenues, earnings and cash flow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Significant available free cash flow (i.e., minimal capital expenditures and working capital requirements)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Strong management team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Leading market share and strong competitive position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Positive industry fundamentals (i.e., low cyclicality) with attractive growth prospects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Viable exit strategy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Opportunities for value creation</a:t>
            </a:r>
          </a:p>
          <a:p>
            <a:pPr marL="461963" lvl="1" indent="-117475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revenue growth</a:t>
            </a:r>
          </a:p>
          <a:p>
            <a:pPr marL="461963" lvl="1" indent="-117475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margin enhancement (i.e., cost reductions and improved revenue composition)</a:t>
            </a:r>
          </a:p>
          <a:p>
            <a:pPr marL="461963" lvl="1" indent="-117475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improved working capital management</a:t>
            </a:r>
          </a:p>
          <a:p>
            <a:pPr marL="461963" lvl="1" indent="-117475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synergies with other portfolio companies</a:t>
            </a:r>
          </a:p>
          <a:p>
            <a:pPr marL="461963" lvl="1" indent="-117475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ability to make add-on acquisitions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4A1A6F0-8880-4E7E-9785-4A72FEE2FB9B}"/>
              </a:ext>
            </a:extLst>
          </p:cNvPr>
          <p:cNvSpPr txBox="1">
            <a:spLocks/>
          </p:cNvSpPr>
          <p:nvPr/>
        </p:nvSpPr>
        <p:spPr>
          <a:xfrm>
            <a:off x="879619" y="1638174"/>
            <a:ext cx="453362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6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9144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395478" indent="-19431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9144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tabLst/>
              <a:defRPr sz="2000" b="1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144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tabLst/>
              <a:defRPr sz="1400" b="1" i="0" kern="1200">
                <a:solidFill>
                  <a:schemeClr val="bg1"/>
                </a:solidFill>
                <a:latin typeface="Antonio" panose="02000503000000000000" pitchFamily="2" charset="77"/>
                <a:ea typeface="Roboto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Definition: Acquisition of a company by a Private Equity firm (Sponsor) that uses debt to finance a significant portion of the purchase price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D0058-C9E8-4513-9EF2-C2608968CA4A}"/>
              </a:ext>
            </a:extLst>
          </p:cNvPr>
          <p:cNvSpPr txBox="1"/>
          <p:nvPr/>
        </p:nvSpPr>
        <p:spPr>
          <a:xfrm>
            <a:off x="6371415" y="751198"/>
            <a:ext cx="5349238" cy="6463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defRPr sz="2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r>
              <a:rPr lang="en-US" dirty="0"/>
              <a:t>What are the typical characteristics of a good LBO candidate?</a:t>
            </a:r>
          </a:p>
        </p:txBody>
      </p:sp>
    </p:spTree>
    <p:extLst>
      <p:ext uri="{BB962C8B-B14F-4D97-AF65-F5344CB8AC3E}">
        <p14:creationId xmlns:p14="http://schemas.microsoft.com/office/powerpoint/2010/main" val="3790451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26</a:t>
            </a:fld>
            <a:endParaRPr lang="en-US" sz="11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D3B4B6-B38C-498B-B32A-62C8C0FEBF29}"/>
              </a:ext>
            </a:extLst>
          </p:cNvPr>
          <p:cNvSpPr txBox="1">
            <a:spLocks/>
          </p:cNvSpPr>
          <p:nvPr/>
        </p:nvSpPr>
        <p:spPr>
          <a:xfrm>
            <a:off x="731521" y="509716"/>
            <a:ext cx="10194981" cy="82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i="0" kern="1200" spc="-50" baseline="0">
                <a:solidFill>
                  <a:schemeClr val="accent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r>
              <a:rPr lang="en-US" dirty="0"/>
              <a:t>Hypothetical LBO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02FDC8-1D15-4C68-B4C1-DBF12345E6DE}"/>
              </a:ext>
            </a:extLst>
          </p:cNvPr>
          <p:cNvSpPr txBox="1"/>
          <p:nvPr/>
        </p:nvSpPr>
        <p:spPr>
          <a:xfrm>
            <a:off x="731521" y="1740127"/>
            <a:ext cx="5059679" cy="365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>
            <a:noAutofit/>
          </a:bodyPr>
          <a:lstStyle>
            <a:defPPr>
              <a:defRPr lang="en-US"/>
            </a:defPPr>
            <a:lvl1pPr marL="171450" marR="0" lvl="0" indent="-171450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A5B5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  <a:lvl2pPr marL="342900" lvl="1" indent="-171450" eaLnBrk="0" fontAlgn="base" hangingPunct="0">
              <a:spcBef>
                <a:spcPts val="300"/>
              </a:spcBef>
              <a:spcAft>
                <a:spcPts val="200"/>
              </a:spcAft>
              <a:buFont typeface="Source Sans Pro" panose="020B0503030403020204" pitchFamily="34" charset="0"/>
              <a:buChar char="‒"/>
              <a:defRPr sz="1200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2pPr>
            <a:lvl3pPr marL="571500" lvl="2" indent="-228600" eaLnBrk="0" fontAlgn="base" hangingPunct="0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b="1">
                <a:solidFill>
                  <a:srgbClr val="5A5B5E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3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600" dirty="0"/>
              <a:t>The Equity and Debt topics are nicely tied together in a simple LBO example.  Let’s assume: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/>
              <a:t>10% margin business with 10% growth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/>
              <a:t>Acquired for 11x with 7 “turns” of 10% debt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/>
              <a:t>Working capital and capex needs remain constant</a:t>
            </a:r>
          </a:p>
          <a:p>
            <a:pPr marL="0" lvl="1" indent="0">
              <a:spcBef>
                <a:spcPts val="400"/>
              </a:spcBef>
              <a:spcAft>
                <a:spcPts val="400"/>
              </a:spcAft>
              <a:buNone/>
            </a:pPr>
            <a:endParaRPr lang="en-US" sz="1600" dirty="0"/>
          </a:p>
          <a:p>
            <a:pPr marL="0" lvl="1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600" dirty="0"/>
              <a:t>Conversation starter questions: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/>
              <a:t>Outside of better business performance, how could we increase returns for the equity holders?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/>
              <a:t>What happens if the business underperforms? At what point might the company be in trouble?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/>
              <a:t>Sounds like a good return for the PE firm, but how does management participate?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659DB6-F29F-4995-BBBF-E9C01D4A1022}"/>
              </a:ext>
            </a:extLst>
          </p:cNvPr>
          <p:cNvSpPr/>
          <p:nvPr/>
        </p:nvSpPr>
        <p:spPr>
          <a:xfrm>
            <a:off x="6690359" y="4320540"/>
            <a:ext cx="4925149" cy="403860"/>
          </a:xfrm>
          <a:prstGeom prst="ellipse">
            <a:avLst/>
          </a:prstGeom>
          <a:noFill/>
          <a:ln w="222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BAC5AF-FB5A-425C-93C0-6A810F50F961}"/>
              </a:ext>
            </a:extLst>
          </p:cNvPr>
          <p:cNvSpPr/>
          <p:nvPr/>
        </p:nvSpPr>
        <p:spPr>
          <a:xfrm>
            <a:off x="11011163" y="5675059"/>
            <a:ext cx="459828" cy="259080"/>
          </a:xfrm>
          <a:prstGeom prst="ellipse">
            <a:avLst/>
          </a:prstGeom>
          <a:noFill/>
          <a:ln w="222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A06E90D-B19A-4FE1-B909-AC3F95681938}"/>
              </a:ext>
            </a:extLst>
          </p:cNvPr>
          <p:cNvSpPr/>
          <p:nvPr/>
        </p:nvSpPr>
        <p:spPr>
          <a:xfrm>
            <a:off x="548641" y="4137660"/>
            <a:ext cx="182880" cy="182880"/>
          </a:xfrm>
          <a:prstGeom prst="ellipse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9D5591-5497-4C79-B2BB-1F586B634ACF}"/>
              </a:ext>
            </a:extLst>
          </p:cNvPr>
          <p:cNvSpPr/>
          <p:nvPr/>
        </p:nvSpPr>
        <p:spPr>
          <a:xfrm>
            <a:off x="549781" y="4722533"/>
            <a:ext cx="182880" cy="182880"/>
          </a:xfrm>
          <a:prstGeom prst="ellipse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195EF6-70A1-4D06-9B32-68E3BF780F62}"/>
              </a:ext>
            </a:extLst>
          </p:cNvPr>
          <p:cNvSpPr/>
          <p:nvPr/>
        </p:nvSpPr>
        <p:spPr>
          <a:xfrm>
            <a:off x="548641" y="5332619"/>
            <a:ext cx="182880" cy="182880"/>
          </a:xfrm>
          <a:prstGeom prst="ellipse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A2FC53-5841-4899-B721-EA5A36867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179" y="1861552"/>
            <a:ext cx="4686300" cy="4038600"/>
          </a:xfrm>
          <a:prstGeom prst="rect">
            <a:avLst/>
          </a:prstGeom>
        </p:spPr>
      </p:pic>
      <p:pic>
        <p:nvPicPr>
          <p:cNvPr id="16" name="Graphic 7" descr="Lightbulb with solid fill">
            <a:extLst>
              <a:ext uri="{FF2B5EF4-FFF2-40B4-BE49-F238E27FC236}">
                <a16:creationId xmlns:a16="http://schemas.microsoft.com/office/drawing/2014/main" id="{44F59B85-4D9F-4025-8D6F-92D29C3AEE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347" y="5965717"/>
            <a:ext cx="409862" cy="409862"/>
          </a:xfrm>
          <a:prstGeom prst="rect">
            <a:avLst/>
          </a:prstGeom>
        </p:spPr>
      </p:pic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050B4DA6-61FF-45F0-B2ED-0003832BC469}"/>
              </a:ext>
            </a:extLst>
          </p:cNvPr>
          <p:cNvSpPr txBox="1">
            <a:spLocks/>
          </p:cNvSpPr>
          <p:nvPr/>
        </p:nvSpPr>
        <p:spPr>
          <a:xfrm>
            <a:off x="875208" y="6049911"/>
            <a:ext cx="5898971" cy="40986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9144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2000" b="1" i="0" kern="120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144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1400" b="1" i="0" kern="1200">
                <a:solidFill>
                  <a:srgbClr val="F7931D"/>
                </a:solidFill>
                <a:latin typeface="Antonio" panose="02000503000000000000" pitchFamily="2" charset="77"/>
                <a:ea typeface="Roboto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EB8A2F"/>
              </a:buClr>
              <a:buFont typeface="Calibri" panose="020F0502020204030204" pitchFamily="34" charset="0"/>
              <a:buNone/>
            </a:pPr>
            <a:r>
              <a:rPr lang="en-US" sz="1400" b="1" dirty="0">
                <a:solidFill>
                  <a:srgbClr val="EB8B30"/>
                </a:solidFill>
              </a:rPr>
              <a:t>Don’t let the jargon stress you out!</a:t>
            </a:r>
          </a:p>
        </p:txBody>
      </p:sp>
    </p:spTree>
    <p:extLst>
      <p:ext uri="{BB962C8B-B14F-4D97-AF65-F5344CB8AC3E}">
        <p14:creationId xmlns:p14="http://schemas.microsoft.com/office/powerpoint/2010/main" val="1884073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17">
            <a:extLst>
              <a:ext uri="{FF2B5EF4-FFF2-40B4-BE49-F238E27FC236}">
                <a16:creationId xmlns:a16="http://schemas.microsoft.com/office/drawing/2014/main" id="{B2A5C536-B976-4E10-B36D-5A78867AF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382" y="1745555"/>
            <a:ext cx="2194560" cy="39319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eaLnBrk="0" hangingPunct="0">
              <a:defRPr/>
            </a:pPr>
            <a:endParaRPr lang="en-US" sz="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509716"/>
            <a:ext cx="10194981" cy="828418"/>
          </a:xfrm>
        </p:spPr>
        <p:txBody>
          <a:bodyPr/>
          <a:lstStyle/>
          <a:p>
            <a:r>
              <a:rPr lang="en-US" dirty="0"/>
              <a:t>Case Study: MAG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27</a:t>
            </a:fld>
            <a:endParaRPr lang="en-US" sz="1100" dirty="0"/>
          </a:p>
        </p:txBody>
      </p:sp>
      <p:sp>
        <p:nvSpPr>
          <p:cNvPr id="11" name="Rectangle 317"/>
          <p:cNvSpPr>
            <a:spLocks noChangeArrowheads="1"/>
          </p:cNvSpPr>
          <p:nvPr/>
        </p:nvSpPr>
        <p:spPr bwMode="auto">
          <a:xfrm>
            <a:off x="2528412" y="1736728"/>
            <a:ext cx="2194560" cy="39319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eaLnBrk="0" hangingPunct="0">
              <a:defRPr/>
            </a:pPr>
            <a:endParaRPr lang="en-US" sz="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Placeholder 98"/>
          <p:cNvSpPr txBox="1">
            <a:spLocks/>
          </p:cNvSpPr>
          <p:nvPr/>
        </p:nvSpPr>
        <p:spPr>
          <a:xfrm>
            <a:off x="2485458" y="4682911"/>
            <a:ext cx="2282022" cy="377179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0" fontAlgn="base" hangingPunct="0">
              <a:spcBef>
                <a:spcPts val="0"/>
              </a:spcBef>
              <a:spcAft>
                <a:spcPct val="0"/>
              </a:spcAft>
              <a:buSzPct val="40000"/>
              <a:buFontTx/>
              <a:buNone/>
              <a:defRPr sz="500" kern="1200" spc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1079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2pPr>
            <a:lvl3pPr marL="862013" indent="-127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3pPr>
            <a:lvl4pPr marL="1316038" indent="-1158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4pPr>
            <a:lvl5pPr marL="1714500" indent="-1127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Minority Investment</a:t>
            </a:r>
            <a:b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2013</a:t>
            </a:r>
          </a:p>
        </p:txBody>
      </p:sp>
      <p:pic>
        <p:nvPicPr>
          <p:cNvPr id="21" name="Picture 18" descr="MAG Aerospace Announces Leadership Changes in Corporate Development,  Strategy, and Marketi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834" y="2147044"/>
            <a:ext cx="1472466" cy="77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7258" y="4092110"/>
            <a:ext cx="2016868" cy="278665"/>
          </a:xfrm>
          <a:prstGeom prst="rect">
            <a:avLst/>
          </a:prstGeom>
        </p:spPr>
      </p:pic>
      <p:sp>
        <p:nvSpPr>
          <p:cNvPr id="23" name="Text Placeholder 98"/>
          <p:cNvSpPr txBox="1">
            <a:spLocks/>
          </p:cNvSpPr>
          <p:nvPr/>
        </p:nvSpPr>
        <p:spPr>
          <a:xfrm>
            <a:off x="2377539" y="3344350"/>
            <a:ext cx="2510224" cy="311718"/>
          </a:xfrm>
          <a:prstGeom prst="rect">
            <a:avLst/>
          </a:prstGeom>
        </p:spPr>
        <p:txBody>
          <a:bodyPr vert="horz" anchor="ctr"/>
          <a:lstStyle>
            <a:lvl1pPr marL="0" indent="0" algn="ctr" defTabSz="457200" rtl="0" eaLnBrk="0" fontAlgn="base" hangingPunct="0">
              <a:spcBef>
                <a:spcPts val="0"/>
              </a:spcBef>
              <a:spcAft>
                <a:spcPct val="0"/>
              </a:spcAft>
              <a:buSzPct val="40000"/>
              <a:buFontTx/>
              <a:buNone/>
              <a:defRPr sz="500" kern="1200" spc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1079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2pPr>
            <a:lvl3pPr marL="862013" indent="-127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3pPr>
            <a:lvl4pPr marL="1316038" indent="-1158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4pPr>
            <a:lvl5pPr marL="1714500" indent="-1127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Has received an investment from</a:t>
            </a:r>
          </a:p>
        </p:txBody>
      </p:sp>
      <p:sp>
        <p:nvSpPr>
          <p:cNvPr id="6" name="Rectangle 317"/>
          <p:cNvSpPr>
            <a:spLocks noChangeArrowheads="1"/>
          </p:cNvSpPr>
          <p:nvPr/>
        </p:nvSpPr>
        <p:spPr bwMode="auto">
          <a:xfrm>
            <a:off x="98927" y="1736728"/>
            <a:ext cx="2194560" cy="39319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eaLnBrk="0" hangingPunct="0">
              <a:defRPr/>
            </a:pPr>
            <a:endParaRPr lang="en-US" sz="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Placeholder 98"/>
          <p:cNvSpPr txBox="1">
            <a:spLocks/>
          </p:cNvSpPr>
          <p:nvPr/>
        </p:nvSpPr>
        <p:spPr>
          <a:xfrm>
            <a:off x="55196" y="4684119"/>
            <a:ext cx="2282022" cy="377179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0" fontAlgn="base" hangingPunct="0">
              <a:spcBef>
                <a:spcPts val="0"/>
              </a:spcBef>
              <a:spcAft>
                <a:spcPct val="0"/>
              </a:spcAft>
              <a:buSzPct val="40000"/>
              <a:buFontTx/>
              <a:buNone/>
              <a:defRPr sz="500" kern="1200" spc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1079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2pPr>
            <a:lvl3pPr marL="862013" indent="-127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3pPr>
            <a:lvl4pPr marL="1316038" indent="-1158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4pPr>
            <a:lvl5pPr marL="1714500" indent="-1127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Founded </a:t>
            </a:r>
            <a:b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2009</a:t>
            </a:r>
          </a:p>
        </p:txBody>
      </p:sp>
      <p:pic>
        <p:nvPicPr>
          <p:cNvPr id="24" name="Picture 18" descr="MAG Aerospace Announces Leadership Changes in Corporate Development,  Strategy, and Marketi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26" y="2800512"/>
            <a:ext cx="1781684" cy="9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17"/>
          <p:cNvSpPr>
            <a:spLocks noChangeArrowheads="1"/>
          </p:cNvSpPr>
          <p:nvPr/>
        </p:nvSpPr>
        <p:spPr bwMode="auto">
          <a:xfrm>
            <a:off x="4957897" y="1738794"/>
            <a:ext cx="2194560" cy="39319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eaLnBrk="0" hangingPunct="0">
              <a:defRPr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98"/>
          <p:cNvSpPr txBox="1">
            <a:spLocks/>
          </p:cNvSpPr>
          <p:nvPr/>
        </p:nvSpPr>
        <p:spPr>
          <a:xfrm>
            <a:off x="5078180" y="3389040"/>
            <a:ext cx="2022190" cy="257618"/>
          </a:xfrm>
          <a:prstGeom prst="rect">
            <a:avLst/>
          </a:prstGeom>
        </p:spPr>
        <p:txBody>
          <a:bodyPr vert="horz" anchor="ctr"/>
          <a:lstStyle>
            <a:lvl1pPr marL="0" indent="0" algn="ctr" defTabSz="457200" rtl="0" eaLnBrk="0" fontAlgn="base" hangingPunct="0">
              <a:spcBef>
                <a:spcPts val="0"/>
              </a:spcBef>
              <a:spcAft>
                <a:spcPct val="0"/>
              </a:spcAft>
              <a:buSzPct val="40000"/>
              <a:buFontTx/>
              <a:buNone/>
              <a:defRPr sz="500" kern="1200" spc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1079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2pPr>
            <a:lvl3pPr marL="862013" indent="-127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3pPr>
            <a:lvl4pPr marL="1316038" indent="-1158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4pPr>
            <a:lvl5pPr marL="1714500" indent="-1127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Has been acquired by</a:t>
            </a:r>
          </a:p>
        </p:txBody>
      </p:sp>
      <p:sp>
        <p:nvSpPr>
          <p:cNvPr id="20" name="Text Placeholder 98"/>
          <p:cNvSpPr txBox="1">
            <a:spLocks/>
          </p:cNvSpPr>
          <p:nvPr/>
        </p:nvSpPr>
        <p:spPr>
          <a:xfrm>
            <a:off x="4700950" y="4682911"/>
            <a:ext cx="2761246" cy="311718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0" fontAlgn="base" hangingPunct="0">
              <a:spcBef>
                <a:spcPts val="0"/>
              </a:spcBef>
              <a:spcAft>
                <a:spcPct val="0"/>
              </a:spcAft>
              <a:buSzPct val="40000"/>
              <a:buFontTx/>
              <a:buNone/>
              <a:defRPr sz="500" kern="1200" spc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1079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2pPr>
            <a:lvl3pPr marL="862013" indent="-127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3pPr>
            <a:lvl4pPr marL="1316038" indent="-1158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4pPr>
            <a:lvl5pPr marL="1714500" indent="-1127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LBO/Recap</a:t>
            </a:r>
            <a:b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2018</a:t>
            </a:r>
          </a:p>
        </p:txBody>
      </p:sp>
      <p:pic>
        <p:nvPicPr>
          <p:cNvPr id="29" name="Picture 4" descr="New Mountain Capital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68" y="3892308"/>
            <a:ext cx="2179410" cy="73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MAG Aerospace Announces Leadership Changes in Corporate Development,  Strategy, and Marketi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65" y="2147044"/>
            <a:ext cx="1472466" cy="77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17"/>
          <p:cNvSpPr>
            <a:spLocks noChangeArrowheads="1"/>
          </p:cNvSpPr>
          <p:nvPr/>
        </p:nvSpPr>
        <p:spPr bwMode="auto">
          <a:xfrm>
            <a:off x="9816868" y="1755646"/>
            <a:ext cx="2194560" cy="39319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eaLnBrk="0" hangingPunct="0">
              <a:defRPr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Text Placeholder 98"/>
          <p:cNvSpPr txBox="1">
            <a:spLocks/>
          </p:cNvSpPr>
          <p:nvPr/>
        </p:nvSpPr>
        <p:spPr>
          <a:xfrm>
            <a:off x="7387382" y="3371400"/>
            <a:ext cx="2160004" cy="257618"/>
          </a:xfrm>
          <a:prstGeom prst="rect">
            <a:avLst/>
          </a:prstGeom>
        </p:spPr>
        <p:txBody>
          <a:bodyPr vert="horz" anchor="ctr"/>
          <a:lstStyle>
            <a:lvl1pPr marL="0" indent="0" algn="ctr" defTabSz="457200" rtl="0" eaLnBrk="0" fontAlgn="base" hangingPunct="0">
              <a:spcBef>
                <a:spcPts val="0"/>
              </a:spcBef>
              <a:spcAft>
                <a:spcPct val="0"/>
              </a:spcAft>
              <a:buSzPct val="40000"/>
              <a:buFontTx/>
              <a:buNone/>
              <a:defRPr sz="500" kern="1200" spc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1079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2pPr>
            <a:lvl3pPr marL="862013" indent="-127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3pPr>
            <a:lvl4pPr marL="1316038" indent="-1158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4pPr>
            <a:lvl5pPr marL="1714500" indent="-1127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Have been acquired by</a:t>
            </a:r>
          </a:p>
        </p:txBody>
      </p:sp>
      <p:pic>
        <p:nvPicPr>
          <p:cNvPr id="39" name="Picture 18" descr="MAG Aerospace Announces Leadership Changes in Corporate Development,  Strategy, and Marketi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429" y="3892308"/>
            <a:ext cx="1472466" cy="77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MAG Aerospace Acquires Avenge, Incorporated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96" y="1797604"/>
            <a:ext cx="514848" cy="51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ASKI Technology - Crunchbase Company Profile &amp;amp; Fundi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879" y="2077397"/>
            <a:ext cx="1280160" cy="90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orth American Surveillance Systems, Inc. (NASS) | LinkedIn"/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011" y="2698662"/>
            <a:ext cx="446497" cy="47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AG Aerospace Acquires Ausley Associates | MAG Aerospace"/>
          <p:cNvPicPr>
            <a:picLocks noChangeAspect="1" noChangeArrowheads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0" t="59705" r="10506" b="5163"/>
          <a:stretch/>
        </p:blipFill>
        <p:spPr bwMode="auto">
          <a:xfrm>
            <a:off x="7581832" y="2242385"/>
            <a:ext cx="909341" cy="4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Aircraft Charter | NC Aircraft Charter | Pinehurst Aviation Company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814" y="2747717"/>
            <a:ext cx="770987" cy="35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Discovery Air Fire Services - Crunchbase Company Profile &amp;amp; Funding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68" y="2572581"/>
            <a:ext cx="706318" cy="70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Axia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25" y="1928630"/>
            <a:ext cx="901384" cy="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98"/>
          <p:cNvSpPr txBox="1">
            <a:spLocks/>
          </p:cNvSpPr>
          <p:nvPr/>
        </p:nvSpPr>
        <p:spPr>
          <a:xfrm>
            <a:off x="8494760" y="2280699"/>
            <a:ext cx="1288141" cy="502026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0" fontAlgn="base" hangingPunct="0">
              <a:spcBef>
                <a:spcPts val="0"/>
              </a:spcBef>
              <a:spcAft>
                <a:spcPct val="0"/>
              </a:spcAft>
              <a:buSzPct val="40000"/>
              <a:buFontTx/>
              <a:buNone/>
              <a:defRPr sz="500" kern="1200" spc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1079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2pPr>
            <a:lvl3pPr marL="862013" indent="-127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3pPr>
            <a:lvl4pPr marL="1316038" indent="-1158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4pPr>
            <a:lvl5pPr marL="1714500" indent="-1127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Encore Aviation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" name="Text Placeholder 98"/>
          <p:cNvSpPr txBox="1">
            <a:spLocks/>
          </p:cNvSpPr>
          <p:nvPr/>
        </p:nvSpPr>
        <p:spPr>
          <a:xfrm>
            <a:off x="7305859" y="4682911"/>
            <a:ext cx="2359351" cy="311718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0" fontAlgn="base" hangingPunct="0">
              <a:spcBef>
                <a:spcPts val="0"/>
              </a:spcBef>
              <a:spcAft>
                <a:spcPct val="0"/>
              </a:spcAft>
              <a:buSzPct val="40000"/>
              <a:buFontTx/>
              <a:buNone/>
              <a:defRPr sz="500" kern="1200" spc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1079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2pPr>
            <a:lvl3pPr marL="862013" indent="-127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3pPr>
            <a:lvl4pPr marL="1316038" indent="-1158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4pPr>
            <a:lvl5pPr marL="1714500" indent="-1127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Follow-On Acquisitions</a:t>
            </a:r>
            <a:b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2015 – 2020</a:t>
            </a:r>
          </a:p>
        </p:txBody>
      </p:sp>
      <p:sp>
        <p:nvSpPr>
          <p:cNvPr id="33" name="Text Placeholder 98">
            <a:extLst>
              <a:ext uri="{FF2B5EF4-FFF2-40B4-BE49-F238E27FC236}">
                <a16:creationId xmlns:a16="http://schemas.microsoft.com/office/drawing/2014/main" id="{DF95A64E-4AC6-4048-9CD5-1AB42BCEE28F}"/>
              </a:ext>
            </a:extLst>
          </p:cNvPr>
          <p:cNvSpPr txBox="1">
            <a:spLocks/>
          </p:cNvSpPr>
          <p:nvPr/>
        </p:nvSpPr>
        <p:spPr>
          <a:xfrm>
            <a:off x="9816864" y="3369345"/>
            <a:ext cx="2160004" cy="257618"/>
          </a:xfrm>
          <a:prstGeom prst="rect">
            <a:avLst/>
          </a:prstGeom>
        </p:spPr>
        <p:txBody>
          <a:bodyPr vert="horz" anchor="ctr"/>
          <a:lstStyle>
            <a:lvl1pPr marL="0" indent="0" algn="ctr" defTabSz="457200" rtl="0" eaLnBrk="0" fontAlgn="base" hangingPunct="0">
              <a:spcBef>
                <a:spcPts val="0"/>
              </a:spcBef>
              <a:spcAft>
                <a:spcPct val="0"/>
              </a:spcAft>
              <a:buSzPct val="40000"/>
              <a:buFontTx/>
              <a:buNone/>
              <a:defRPr sz="500" kern="1200" spc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1079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2pPr>
            <a:lvl3pPr marL="862013" indent="-127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3pPr>
            <a:lvl4pPr marL="1316038" indent="-1158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4pPr>
            <a:lvl5pPr marL="1714500" indent="-1127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Has been acquired by</a:t>
            </a:r>
          </a:p>
        </p:txBody>
      </p:sp>
      <p:pic>
        <p:nvPicPr>
          <p:cNvPr id="34" name="Picture 18" descr="MAG Aerospace Announces Leadership Changes in Corporate Development,  Strategy, and Marketing">
            <a:extLst>
              <a:ext uri="{FF2B5EF4-FFF2-40B4-BE49-F238E27FC236}">
                <a16:creationId xmlns:a16="http://schemas.microsoft.com/office/drawing/2014/main" id="{42F79961-2863-491E-93AC-5D277A97D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911" y="3890253"/>
            <a:ext cx="1472466" cy="77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Placeholder 98">
            <a:extLst>
              <a:ext uri="{FF2B5EF4-FFF2-40B4-BE49-F238E27FC236}">
                <a16:creationId xmlns:a16="http://schemas.microsoft.com/office/drawing/2014/main" id="{6DB3C8C7-E171-4922-9F6E-FA0C3A34E8C7}"/>
              </a:ext>
            </a:extLst>
          </p:cNvPr>
          <p:cNvSpPr txBox="1">
            <a:spLocks/>
          </p:cNvSpPr>
          <p:nvPr/>
        </p:nvSpPr>
        <p:spPr>
          <a:xfrm>
            <a:off x="9735341" y="4680856"/>
            <a:ext cx="2359351" cy="311718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0" fontAlgn="base" hangingPunct="0">
              <a:spcBef>
                <a:spcPts val="0"/>
              </a:spcBef>
              <a:spcAft>
                <a:spcPct val="0"/>
              </a:spcAft>
              <a:buSzPct val="40000"/>
              <a:buFontTx/>
              <a:buNone/>
              <a:defRPr sz="500" kern="1200" spc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4025" indent="-1079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2pPr>
            <a:lvl3pPr marL="862013" indent="-127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3pPr>
            <a:lvl4pPr marL="1316038" indent="-1158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4pPr>
            <a:lvl5pPr marL="1714500" indent="-1127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Lucida Grande" charset="0"/>
              <a:buChar char="-"/>
              <a:defRPr sz="1200" kern="1200">
                <a:solidFill>
                  <a:srgbClr val="4D4F53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Transformative Acquisition</a:t>
            </a:r>
            <a:b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B50CAC3C-B253-4708-8070-BED462EC8305}"/>
              </a:ext>
            </a:extLst>
          </p:cNvPr>
          <p:cNvSpPr/>
          <p:nvPr/>
        </p:nvSpPr>
        <p:spPr>
          <a:xfrm>
            <a:off x="98927" y="5767745"/>
            <a:ext cx="2194560" cy="299497"/>
          </a:xfrm>
          <a:prstGeom prst="roundRect">
            <a:avLst>
              <a:gd name="adj" fmla="val 10065"/>
            </a:avLst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Equity</a:t>
            </a:r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E425296D-0552-460F-930F-61A253BB9FE9}"/>
              </a:ext>
            </a:extLst>
          </p:cNvPr>
          <p:cNvSpPr/>
          <p:nvPr/>
        </p:nvSpPr>
        <p:spPr>
          <a:xfrm>
            <a:off x="2535371" y="5767744"/>
            <a:ext cx="2194560" cy="299497"/>
          </a:xfrm>
          <a:prstGeom prst="roundRect">
            <a:avLst>
              <a:gd name="adj" fmla="val 10065"/>
            </a:avLst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Equity</a:t>
            </a:r>
          </a:p>
        </p:txBody>
      </p: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E86A5CBE-B700-477E-BD80-A53893FB0D0C}"/>
              </a:ext>
            </a:extLst>
          </p:cNvPr>
          <p:cNvSpPr/>
          <p:nvPr/>
        </p:nvSpPr>
        <p:spPr>
          <a:xfrm>
            <a:off x="4957897" y="5779467"/>
            <a:ext cx="2194560" cy="299497"/>
          </a:xfrm>
          <a:prstGeom prst="roundRect">
            <a:avLst>
              <a:gd name="adj" fmla="val 10065"/>
            </a:avLst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Debt/Equity</a:t>
            </a:r>
          </a:p>
        </p:txBody>
      </p: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BDF66163-FF55-4812-9734-C0B30C31476D}"/>
              </a:ext>
            </a:extLst>
          </p:cNvPr>
          <p:cNvSpPr/>
          <p:nvPr/>
        </p:nvSpPr>
        <p:spPr>
          <a:xfrm>
            <a:off x="7393893" y="5764065"/>
            <a:ext cx="2194560" cy="299497"/>
          </a:xfrm>
          <a:prstGeom prst="roundRect">
            <a:avLst>
              <a:gd name="adj" fmla="val 10065"/>
            </a:avLst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Debt/Equity</a:t>
            </a: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67F4E972-D5BE-44A1-89AB-87FB61C767B4}"/>
              </a:ext>
            </a:extLst>
          </p:cNvPr>
          <p:cNvSpPr/>
          <p:nvPr/>
        </p:nvSpPr>
        <p:spPr>
          <a:xfrm>
            <a:off x="9816419" y="5779466"/>
            <a:ext cx="2194560" cy="299497"/>
          </a:xfrm>
          <a:prstGeom prst="roundRect">
            <a:avLst>
              <a:gd name="adj" fmla="val 10065"/>
            </a:avLst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Debt/Equity</a:t>
            </a:r>
          </a:p>
        </p:txBody>
      </p:sp>
    </p:spTree>
    <p:extLst>
      <p:ext uri="{BB962C8B-B14F-4D97-AF65-F5344CB8AC3E}">
        <p14:creationId xmlns:p14="http://schemas.microsoft.com/office/powerpoint/2010/main" val="3518116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2" descr="Q&amp;amp;A - STM – Sea Traffic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809287"/>
            <a:ext cx="733425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00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21D2BF1-54E4-F14F-A775-FE455BD607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 of Capital</a:t>
            </a:r>
          </a:p>
        </p:txBody>
      </p:sp>
    </p:spTree>
    <p:extLst>
      <p:ext uri="{BB962C8B-B14F-4D97-AF65-F5344CB8AC3E}">
        <p14:creationId xmlns:p14="http://schemas.microsoft.com/office/powerpoint/2010/main" val="259611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01040" y="3889205"/>
            <a:ext cx="10789920" cy="182685"/>
            <a:chOff x="685800" y="3708562"/>
            <a:chExt cx="10789920" cy="18268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85800" y="3799904"/>
              <a:ext cx="10789920" cy="0"/>
            </a:xfrm>
            <a:prstGeom prst="line">
              <a:avLst/>
            </a:prstGeom>
            <a:ln w="12700" cap="flat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Placeholder 7">
              <a:extLst>
                <a:ext uri="{FF2B5EF4-FFF2-40B4-BE49-F238E27FC236}">
                  <a16:creationId xmlns:a16="http://schemas.microsoft.com/office/drawing/2014/main" id="{479BB422-121A-47D3-9606-F8C00573EC21}"/>
                </a:ext>
              </a:extLst>
            </p:cNvPr>
            <p:cNvSpPr txBox="1">
              <a:spLocks/>
            </p:cNvSpPr>
            <p:nvPr/>
          </p:nvSpPr>
          <p:spPr>
            <a:xfrm>
              <a:off x="5477467" y="3708562"/>
              <a:ext cx="1206586" cy="18268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0" rIns="91440" bIns="0" anchor="t" anchorCtr="0"/>
            <a:lstStyle>
              <a:lvl1pPr marL="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40000"/>
                <a:buFontTx/>
                <a:buNone/>
                <a:defRPr sz="1100" b="1" i="0" kern="1200" baseline="0">
                  <a:solidFill>
                    <a:srgbClr val="568AB4"/>
                  </a:solidFill>
                  <a:latin typeface="Arial"/>
                  <a:ea typeface="MS PGothic" pitchFamily="34" charset="-128"/>
                  <a:cs typeface="Arial"/>
                </a:defRPr>
              </a:lvl1pPr>
              <a:lvl2pPr marL="454025" indent="-1079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Lucida Grande" charset="0"/>
                <a:buChar char="-"/>
                <a:defRPr sz="1200" kern="1200">
                  <a:solidFill>
                    <a:srgbClr val="4D4F53"/>
                  </a:solidFill>
                  <a:latin typeface="Arial"/>
                  <a:ea typeface="MS PGothic" pitchFamily="34" charset="-128"/>
                  <a:cs typeface="Arial"/>
                </a:defRPr>
              </a:lvl2pPr>
              <a:lvl3pPr marL="862013" indent="-1270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Lucida Grande" charset="0"/>
                <a:buChar char="-"/>
                <a:defRPr sz="1200" kern="1200">
                  <a:solidFill>
                    <a:srgbClr val="4D4F53"/>
                  </a:solidFill>
                  <a:latin typeface="Arial"/>
                  <a:ea typeface="MS PGothic" pitchFamily="34" charset="-128"/>
                  <a:cs typeface="Arial"/>
                </a:defRPr>
              </a:lvl3pPr>
              <a:lvl4pPr marL="1316038" indent="-115888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Lucida Grande" charset="0"/>
                <a:buChar char="-"/>
                <a:defRPr sz="1200" kern="1200">
                  <a:solidFill>
                    <a:srgbClr val="4D4F53"/>
                  </a:solidFill>
                  <a:latin typeface="Arial"/>
                  <a:ea typeface="MS PGothic" pitchFamily="34" charset="-128"/>
                  <a:cs typeface="Arial"/>
                </a:defRPr>
              </a:lvl4pPr>
              <a:lvl5pPr marL="1714500" indent="-112713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Lucida Grande" charset="0"/>
                <a:buChar char="-"/>
                <a:defRPr sz="1200" kern="1200">
                  <a:solidFill>
                    <a:srgbClr val="4D4F53"/>
                  </a:solidFill>
                  <a:latin typeface="Arial"/>
                  <a:ea typeface="MS PGothic" pitchFamily="34" charset="-128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SzTx/>
                <a:defRPr/>
              </a:pPr>
              <a:r>
                <a:rPr lang="en-US" sz="1600" b="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Experience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1040" y="5142249"/>
            <a:ext cx="10789920" cy="182685"/>
            <a:chOff x="685800" y="5142249"/>
            <a:chExt cx="10789920" cy="18268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85800" y="5233591"/>
              <a:ext cx="10789920" cy="0"/>
            </a:xfrm>
            <a:prstGeom prst="line">
              <a:avLst/>
            </a:prstGeom>
            <a:ln w="12700" cap="flat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7">
              <a:extLst>
                <a:ext uri="{FF2B5EF4-FFF2-40B4-BE49-F238E27FC236}">
                  <a16:creationId xmlns:a16="http://schemas.microsoft.com/office/drawing/2014/main" id="{479BB422-121A-47D3-9606-F8C00573EC21}"/>
                </a:ext>
              </a:extLst>
            </p:cNvPr>
            <p:cNvSpPr txBox="1">
              <a:spLocks/>
            </p:cNvSpPr>
            <p:nvPr/>
          </p:nvSpPr>
          <p:spPr>
            <a:xfrm>
              <a:off x="5532312" y="5142249"/>
              <a:ext cx="1096896" cy="18268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0" rIns="91440" bIns="0" anchor="t" anchorCtr="0"/>
            <a:lstStyle>
              <a:lvl1pPr marL="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40000"/>
                <a:buFontTx/>
                <a:buNone/>
                <a:defRPr sz="1100" b="1" i="0" kern="1200" baseline="0">
                  <a:solidFill>
                    <a:srgbClr val="568AB4"/>
                  </a:solidFill>
                  <a:latin typeface="Arial"/>
                  <a:ea typeface="MS PGothic" pitchFamily="34" charset="-128"/>
                  <a:cs typeface="Arial"/>
                </a:defRPr>
              </a:lvl1pPr>
              <a:lvl2pPr marL="454025" indent="-1079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Lucida Grande" charset="0"/>
                <a:buChar char="-"/>
                <a:defRPr sz="1200" kern="1200">
                  <a:solidFill>
                    <a:srgbClr val="4D4F53"/>
                  </a:solidFill>
                  <a:latin typeface="Arial"/>
                  <a:ea typeface="MS PGothic" pitchFamily="34" charset="-128"/>
                  <a:cs typeface="Arial"/>
                </a:defRPr>
              </a:lvl2pPr>
              <a:lvl3pPr marL="862013" indent="-1270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Lucida Grande" charset="0"/>
                <a:buChar char="-"/>
                <a:defRPr sz="1200" kern="1200">
                  <a:solidFill>
                    <a:srgbClr val="4D4F53"/>
                  </a:solidFill>
                  <a:latin typeface="Arial"/>
                  <a:ea typeface="MS PGothic" pitchFamily="34" charset="-128"/>
                  <a:cs typeface="Arial"/>
                </a:defRPr>
              </a:lvl3pPr>
              <a:lvl4pPr marL="1316038" indent="-115888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Lucida Grande" charset="0"/>
                <a:buChar char="-"/>
                <a:defRPr sz="1200" kern="1200">
                  <a:solidFill>
                    <a:srgbClr val="4D4F53"/>
                  </a:solidFill>
                  <a:latin typeface="Arial"/>
                  <a:ea typeface="MS PGothic" pitchFamily="34" charset="-128"/>
                  <a:cs typeface="Arial"/>
                </a:defRPr>
              </a:lvl4pPr>
              <a:lvl5pPr marL="1714500" indent="-112713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Lucida Grande" charset="0"/>
                <a:buChar char="-"/>
                <a:defRPr sz="1200" kern="1200">
                  <a:solidFill>
                    <a:srgbClr val="4D4F53"/>
                  </a:solidFill>
                  <a:latin typeface="Arial"/>
                  <a:ea typeface="MS PGothic" pitchFamily="34" charset="-128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SzTx/>
                <a:defRPr/>
              </a:pPr>
              <a:r>
                <a:rPr lang="en-US" sz="1600" b="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Education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33055" y="1344188"/>
            <a:ext cx="3060974" cy="2502516"/>
            <a:chOff x="2127237" y="1344188"/>
            <a:chExt cx="3060974" cy="2502516"/>
          </a:xfrm>
        </p:grpSpPr>
        <p:pic>
          <p:nvPicPr>
            <p:cNvPr id="1026" name="Picture 2" descr="Nicholas Vease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632" y="1344188"/>
              <a:ext cx="1472184" cy="147218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127237" y="2923374"/>
              <a:ext cx="30609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Nick </a:t>
              </a:r>
              <a:r>
                <a:rPr lang="en-US" dirty="0" err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Veasey</a:t>
              </a:r>
              <a:br>
                <a:rPr lang="en-US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MAG Aerospace, </a:t>
              </a:r>
              <a:br>
                <a:rPr lang="en-US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i="1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Chief Financial Officer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314" y="5528418"/>
            <a:ext cx="624291" cy="901384"/>
          </a:xfrm>
          <a:prstGeom prst="rect">
            <a:avLst/>
          </a:prstGeom>
        </p:spPr>
      </p:pic>
      <p:pic>
        <p:nvPicPr>
          <p:cNvPr id="1030" name="Picture 6" descr="McDonough School of Business Logos, Style Guides, and Templates | McDonough  School of Business | Georgetown University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80" y="5652465"/>
            <a:ext cx="720541" cy="65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riting Center Staff - McCourt School of Public Policy"/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95" y="5630944"/>
            <a:ext cx="864945" cy="69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ted States Marine Corps - Wikipedia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85" y="4304596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orkday and Booz Allen Hamilton | Read Customer Success Storie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2" b="29810"/>
          <a:stretch/>
        </p:blipFill>
        <p:spPr bwMode="auto">
          <a:xfrm>
            <a:off x="1918761" y="4422999"/>
            <a:ext cx="180009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eutsche Bank"/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217" y="4259956"/>
            <a:ext cx="799603" cy="79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AG Aerospace Announces Leadership Changes in Corporate Development,  Strategy, and Marketi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8" y="4304596"/>
            <a:ext cx="1221437" cy="64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7109475" y="5562426"/>
            <a:ext cx="3973331" cy="644705"/>
            <a:chOff x="6910642" y="5562426"/>
            <a:chExt cx="3973331" cy="644705"/>
          </a:xfrm>
        </p:grpSpPr>
        <p:pic>
          <p:nvPicPr>
            <p:cNvPr id="8" name="Picture 2" descr="Image result for uchicago business school logo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642" y="5593427"/>
              <a:ext cx="1553866" cy="582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covenant college logo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3475" y="5562426"/>
              <a:ext cx="770498" cy="64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george washington university logo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4287" y="5634865"/>
              <a:ext cx="669410" cy="4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7565653" y="1344188"/>
            <a:ext cx="3060974" cy="2502516"/>
            <a:chOff x="7466527" y="1344188"/>
            <a:chExt cx="3060974" cy="2502516"/>
          </a:xfrm>
        </p:grpSpPr>
        <p:pic>
          <p:nvPicPr>
            <p:cNvPr id="7" name="Picture 6" descr="Profile photo of Ellis Chaplin"/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0922" y="1344188"/>
              <a:ext cx="1472184" cy="147218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466527" y="2923374"/>
              <a:ext cx="30609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Ellis Chaplin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Raymond James, </a:t>
              </a:r>
              <a:br>
                <a:rPr lang="en-US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i="1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Director</a:t>
              </a:r>
            </a:p>
          </p:txBody>
        </p:sp>
      </p:grpSp>
      <p:pic>
        <p:nvPicPr>
          <p:cNvPr id="13" name="Picture 12" descr="Large_BBT_logo.jpg"/>
          <p:cNvPicPr>
            <a:picLocks noChangeAspect="1"/>
          </p:cNvPicPr>
          <p:nvPr/>
        </p:nvPicPr>
        <p:blipFill rotWithShape="1">
          <a:blip r:embed="rId14" cstate="print"/>
          <a:srcRect l="11570" t="24119"/>
          <a:stretch/>
        </p:blipFill>
        <p:spPr bwMode="auto">
          <a:xfrm>
            <a:off x="8236305" y="4377659"/>
            <a:ext cx="1315756" cy="43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5047" y="4450564"/>
            <a:ext cx="1567536" cy="291235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6096000" y="1407484"/>
            <a:ext cx="0" cy="2194560"/>
          </a:xfrm>
          <a:prstGeom prst="line">
            <a:avLst/>
          </a:prstGeom>
          <a:ln w="12700">
            <a:solidFill>
              <a:srgbClr val="0743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96000" y="4173133"/>
            <a:ext cx="0" cy="846097"/>
          </a:xfrm>
          <a:prstGeom prst="line">
            <a:avLst/>
          </a:prstGeom>
          <a:ln w="12700">
            <a:solidFill>
              <a:srgbClr val="0743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96000" y="5513757"/>
            <a:ext cx="0" cy="930707"/>
          </a:xfrm>
          <a:prstGeom prst="line">
            <a:avLst/>
          </a:prstGeom>
          <a:ln w="12700">
            <a:solidFill>
              <a:srgbClr val="0743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36" y="4422999"/>
            <a:ext cx="1629295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7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2E145C4-73D5-C84F-9E8F-B1778529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Agenda: Sources of Capital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7017C-D066-E646-8686-435EFB55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5</a:t>
            </a:fld>
            <a:endParaRPr lang="en-US"/>
          </a:p>
        </p:txBody>
      </p:sp>
      <p:grpSp>
        <p:nvGrpSpPr>
          <p:cNvPr id="7172" name="Group 7171"/>
          <p:cNvGrpSpPr/>
          <p:nvPr/>
        </p:nvGrpSpPr>
        <p:grpSpPr>
          <a:xfrm>
            <a:off x="1549428" y="2073800"/>
            <a:ext cx="9093144" cy="3534362"/>
            <a:chOff x="1549428" y="2073800"/>
            <a:chExt cx="9093144" cy="3534362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096000" y="2073800"/>
              <a:ext cx="0" cy="3534362"/>
            </a:xfrm>
            <a:prstGeom prst="line">
              <a:avLst/>
            </a:prstGeom>
            <a:ln w="19050">
              <a:solidFill>
                <a:srgbClr val="07435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71" name="Group 7170"/>
            <p:cNvGrpSpPr/>
            <p:nvPr/>
          </p:nvGrpSpPr>
          <p:grpSpPr>
            <a:xfrm>
              <a:off x="1549428" y="2636642"/>
              <a:ext cx="9093144" cy="2408678"/>
              <a:chOff x="1315835" y="2453123"/>
              <a:chExt cx="9093144" cy="2408678"/>
            </a:xfrm>
          </p:grpSpPr>
          <p:grpSp>
            <p:nvGrpSpPr>
              <p:cNvPr id="7168" name="Group 7167"/>
              <p:cNvGrpSpPr/>
              <p:nvPr/>
            </p:nvGrpSpPr>
            <p:grpSpPr>
              <a:xfrm>
                <a:off x="1315835" y="2617892"/>
                <a:ext cx="3864078" cy="2243909"/>
                <a:chOff x="1315835" y="2617892"/>
                <a:chExt cx="3864078" cy="2243909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315835" y="4076971"/>
                  <a:ext cx="3864078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500" dirty="0">
                      <a:solidFill>
                        <a:schemeClr val="tx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Equity</a:t>
                  </a:r>
                </a:p>
              </p:txBody>
            </p:sp>
            <p:grpSp>
              <p:nvGrpSpPr>
                <p:cNvPr id="60" name="Group 59"/>
                <p:cNvGrpSpPr/>
                <p:nvPr/>
              </p:nvGrpSpPr>
              <p:grpSpPr>
                <a:xfrm>
                  <a:off x="2573209" y="2617892"/>
                  <a:ext cx="1349330" cy="976499"/>
                  <a:chOff x="4228059" y="3072251"/>
                  <a:chExt cx="1226664" cy="887726"/>
                </a:xfrm>
                <a:solidFill>
                  <a:schemeClr val="tx2"/>
                </a:solidFill>
              </p:grpSpPr>
              <p:sp>
                <p:nvSpPr>
                  <p:cNvPr id="12" name="Freeform: Shape 2032">
                    <a:extLst>
                      <a:ext uri="{FF2B5EF4-FFF2-40B4-BE49-F238E27FC236}">
                        <a16:creationId xmlns:a16="http://schemas.microsoft.com/office/drawing/2014/main" id="{F175FB1B-706C-45EE-A312-F7DD83984B9F}"/>
                      </a:ext>
                    </a:extLst>
                  </p:cNvPr>
                  <p:cNvSpPr/>
                  <p:nvPr/>
                </p:nvSpPr>
                <p:spPr>
                  <a:xfrm>
                    <a:off x="4754617" y="3503776"/>
                    <a:ext cx="164982" cy="329556"/>
                  </a:xfrm>
                  <a:custGeom>
                    <a:avLst/>
                    <a:gdLst>
                      <a:gd name="connsiteX0" fmla="*/ 31623 w 77057"/>
                      <a:gd name="connsiteY0" fmla="*/ 135827 h 153923"/>
                      <a:gd name="connsiteX1" fmla="*/ 0 w 77057"/>
                      <a:gd name="connsiteY1" fmla="*/ 122111 h 153923"/>
                      <a:gd name="connsiteX2" fmla="*/ 11525 w 77057"/>
                      <a:gd name="connsiteY2" fmla="*/ 104299 h 153923"/>
                      <a:gd name="connsiteX3" fmla="*/ 37243 w 77057"/>
                      <a:gd name="connsiteY3" fmla="*/ 114776 h 153923"/>
                      <a:gd name="connsiteX4" fmla="*/ 51816 w 77057"/>
                      <a:gd name="connsiteY4" fmla="*/ 102394 h 153923"/>
                      <a:gd name="connsiteX5" fmla="*/ 4286 w 77057"/>
                      <a:gd name="connsiteY5" fmla="*/ 51816 h 153923"/>
                      <a:gd name="connsiteX6" fmla="*/ 31623 w 77057"/>
                      <a:gd name="connsiteY6" fmla="*/ 18574 h 153923"/>
                      <a:gd name="connsiteX7" fmla="*/ 31623 w 77057"/>
                      <a:gd name="connsiteY7" fmla="*/ 0 h 153923"/>
                      <a:gd name="connsiteX8" fmla="*/ 49054 w 77057"/>
                      <a:gd name="connsiteY8" fmla="*/ 0 h 153923"/>
                      <a:gd name="connsiteX9" fmla="*/ 49054 w 77057"/>
                      <a:gd name="connsiteY9" fmla="*/ 18193 h 153923"/>
                      <a:gd name="connsiteX10" fmla="*/ 75819 w 77057"/>
                      <a:gd name="connsiteY10" fmla="*/ 32957 h 153923"/>
                      <a:gd name="connsiteX11" fmla="*/ 62484 w 77057"/>
                      <a:gd name="connsiteY11" fmla="*/ 48101 h 153923"/>
                      <a:gd name="connsiteX12" fmla="*/ 42863 w 77057"/>
                      <a:gd name="connsiteY12" fmla="*/ 39148 h 153923"/>
                      <a:gd name="connsiteX13" fmla="*/ 29528 w 77057"/>
                      <a:gd name="connsiteY13" fmla="*/ 50673 h 153923"/>
                      <a:gd name="connsiteX14" fmla="*/ 77057 w 77057"/>
                      <a:gd name="connsiteY14" fmla="*/ 100679 h 153923"/>
                      <a:gd name="connsiteX15" fmla="*/ 48959 w 77057"/>
                      <a:gd name="connsiteY15" fmla="*/ 135255 h 153923"/>
                      <a:gd name="connsiteX16" fmla="*/ 48959 w 77057"/>
                      <a:gd name="connsiteY16" fmla="*/ 153924 h 153923"/>
                      <a:gd name="connsiteX17" fmla="*/ 31528 w 77057"/>
                      <a:gd name="connsiteY17" fmla="*/ 153924 h 153923"/>
                      <a:gd name="connsiteX18" fmla="*/ 31528 w 77057"/>
                      <a:gd name="connsiteY18" fmla="*/ 135827 h 153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7057" h="153923">
                        <a:moveTo>
                          <a:pt x="31623" y="135827"/>
                        </a:moveTo>
                        <a:cubicBezTo>
                          <a:pt x="21050" y="134588"/>
                          <a:pt x="8382" y="129921"/>
                          <a:pt x="0" y="122111"/>
                        </a:cubicBezTo>
                        <a:lnTo>
                          <a:pt x="11525" y="104299"/>
                        </a:lnTo>
                        <a:cubicBezTo>
                          <a:pt x="20669" y="111157"/>
                          <a:pt x="28575" y="114776"/>
                          <a:pt x="37243" y="114776"/>
                        </a:cubicBezTo>
                        <a:cubicBezTo>
                          <a:pt x="47339" y="114776"/>
                          <a:pt x="51816" y="110680"/>
                          <a:pt x="51816" y="102394"/>
                        </a:cubicBezTo>
                        <a:cubicBezTo>
                          <a:pt x="51816" y="83820"/>
                          <a:pt x="4286" y="84201"/>
                          <a:pt x="4286" y="51816"/>
                        </a:cubicBezTo>
                        <a:cubicBezTo>
                          <a:pt x="4286" y="34195"/>
                          <a:pt x="14764" y="21908"/>
                          <a:pt x="31623" y="18574"/>
                        </a:cubicBezTo>
                        <a:lnTo>
                          <a:pt x="31623" y="0"/>
                        </a:lnTo>
                        <a:lnTo>
                          <a:pt x="49054" y="0"/>
                        </a:lnTo>
                        <a:lnTo>
                          <a:pt x="49054" y="18193"/>
                        </a:lnTo>
                        <a:cubicBezTo>
                          <a:pt x="60579" y="19812"/>
                          <a:pt x="68866" y="25527"/>
                          <a:pt x="75819" y="32957"/>
                        </a:cubicBezTo>
                        <a:lnTo>
                          <a:pt x="62484" y="48101"/>
                        </a:lnTo>
                        <a:cubicBezTo>
                          <a:pt x="56007" y="42196"/>
                          <a:pt x="50387" y="39148"/>
                          <a:pt x="42863" y="39148"/>
                        </a:cubicBezTo>
                        <a:cubicBezTo>
                          <a:pt x="34195" y="39148"/>
                          <a:pt x="29528" y="42577"/>
                          <a:pt x="29528" y="50673"/>
                        </a:cubicBezTo>
                        <a:cubicBezTo>
                          <a:pt x="29528" y="67723"/>
                          <a:pt x="77057" y="66294"/>
                          <a:pt x="77057" y="100679"/>
                        </a:cubicBezTo>
                        <a:cubicBezTo>
                          <a:pt x="77057" y="117920"/>
                          <a:pt x="67532" y="131254"/>
                          <a:pt x="48959" y="135255"/>
                        </a:cubicBezTo>
                        <a:lnTo>
                          <a:pt x="48959" y="153924"/>
                        </a:lnTo>
                        <a:lnTo>
                          <a:pt x="31528" y="153924"/>
                        </a:lnTo>
                        <a:lnTo>
                          <a:pt x="31528" y="13582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3" name="Freeform: Shape 2033">
                    <a:extLst>
                      <a:ext uri="{FF2B5EF4-FFF2-40B4-BE49-F238E27FC236}">
                        <a16:creationId xmlns:a16="http://schemas.microsoft.com/office/drawing/2014/main" id="{00866649-9A7B-4E37-87BD-A8A7451E1F3A}"/>
                      </a:ext>
                    </a:extLst>
                  </p:cNvPr>
                  <p:cNvSpPr/>
                  <p:nvPr/>
                </p:nvSpPr>
                <p:spPr>
                  <a:xfrm>
                    <a:off x="4553945" y="3376725"/>
                    <a:ext cx="583252" cy="583250"/>
                  </a:xfrm>
                  <a:custGeom>
                    <a:avLst/>
                    <a:gdLst>
                      <a:gd name="connsiteX0" fmla="*/ 136207 w 272415"/>
                      <a:gd name="connsiteY0" fmla="*/ 272415 h 272414"/>
                      <a:gd name="connsiteX1" fmla="*/ 0 w 272415"/>
                      <a:gd name="connsiteY1" fmla="*/ 136208 h 272414"/>
                      <a:gd name="connsiteX2" fmla="*/ 136207 w 272415"/>
                      <a:gd name="connsiteY2" fmla="*/ 0 h 272414"/>
                      <a:gd name="connsiteX3" fmla="*/ 272415 w 272415"/>
                      <a:gd name="connsiteY3" fmla="*/ 136208 h 272414"/>
                      <a:gd name="connsiteX4" fmla="*/ 136207 w 272415"/>
                      <a:gd name="connsiteY4" fmla="*/ 272415 h 272414"/>
                      <a:gd name="connsiteX5" fmla="*/ 136207 w 272415"/>
                      <a:gd name="connsiteY5" fmla="*/ 14383 h 272414"/>
                      <a:gd name="connsiteX6" fmla="*/ 14288 w 272415"/>
                      <a:gd name="connsiteY6" fmla="*/ 136303 h 272414"/>
                      <a:gd name="connsiteX7" fmla="*/ 136207 w 272415"/>
                      <a:gd name="connsiteY7" fmla="*/ 258223 h 272414"/>
                      <a:gd name="connsiteX8" fmla="*/ 258128 w 272415"/>
                      <a:gd name="connsiteY8" fmla="*/ 136303 h 272414"/>
                      <a:gd name="connsiteX9" fmla="*/ 136207 w 272415"/>
                      <a:gd name="connsiteY9" fmla="*/ 14383 h 272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72415" h="272414">
                        <a:moveTo>
                          <a:pt x="136207" y="272415"/>
                        </a:moveTo>
                        <a:cubicBezTo>
                          <a:pt x="61150" y="272415"/>
                          <a:pt x="0" y="211360"/>
                          <a:pt x="0" y="136208"/>
                        </a:cubicBezTo>
                        <a:cubicBezTo>
                          <a:pt x="0" y="61055"/>
                          <a:pt x="61055" y="0"/>
                          <a:pt x="136207" y="0"/>
                        </a:cubicBezTo>
                        <a:cubicBezTo>
                          <a:pt x="211360" y="0"/>
                          <a:pt x="272415" y="61055"/>
                          <a:pt x="272415" y="136208"/>
                        </a:cubicBezTo>
                        <a:cubicBezTo>
                          <a:pt x="272415" y="211360"/>
                          <a:pt x="211264" y="272415"/>
                          <a:pt x="136207" y="272415"/>
                        </a:cubicBezTo>
                        <a:close/>
                        <a:moveTo>
                          <a:pt x="136207" y="14383"/>
                        </a:moveTo>
                        <a:cubicBezTo>
                          <a:pt x="68961" y="14383"/>
                          <a:pt x="14288" y="69056"/>
                          <a:pt x="14288" y="136303"/>
                        </a:cubicBezTo>
                        <a:cubicBezTo>
                          <a:pt x="14288" y="203549"/>
                          <a:pt x="68961" y="258223"/>
                          <a:pt x="136207" y="258223"/>
                        </a:cubicBezTo>
                        <a:cubicBezTo>
                          <a:pt x="203454" y="258223"/>
                          <a:pt x="258128" y="203549"/>
                          <a:pt x="258128" y="136303"/>
                        </a:cubicBezTo>
                        <a:cubicBezTo>
                          <a:pt x="258128" y="69056"/>
                          <a:pt x="203359" y="14383"/>
                          <a:pt x="136207" y="1438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4" name="Freeform: Shape 2034">
                    <a:extLst>
                      <a:ext uri="{FF2B5EF4-FFF2-40B4-BE49-F238E27FC236}">
                        <a16:creationId xmlns:a16="http://schemas.microsoft.com/office/drawing/2014/main" id="{CAD2FD9E-09EB-4BDB-B513-84686AC90600}"/>
                      </a:ext>
                    </a:extLst>
                  </p:cNvPr>
                  <p:cNvSpPr/>
                  <p:nvPr/>
                </p:nvSpPr>
                <p:spPr>
                  <a:xfrm>
                    <a:off x="4903693" y="3235195"/>
                    <a:ext cx="492297" cy="146424"/>
                  </a:xfrm>
                  <a:custGeom>
                    <a:avLst/>
                    <a:gdLst>
                      <a:gd name="connsiteX0" fmla="*/ 229934 w 229933"/>
                      <a:gd name="connsiteY0" fmla="*/ 68389 h 68389"/>
                      <a:gd name="connsiteX1" fmla="*/ 85630 w 229933"/>
                      <a:gd name="connsiteY1" fmla="*/ 68389 h 68389"/>
                      <a:gd name="connsiteX2" fmla="*/ 85630 w 229933"/>
                      <a:gd name="connsiteY2" fmla="*/ 54102 h 68389"/>
                      <a:gd name="connsiteX3" fmla="*/ 215646 w 229933"/>
                      <a:gd name="connsiteY3" fmla="*/ 54102 h 68389"/>
                      <a:gd name="connsiteX4" fmla="*/ 215646 w 229933"/>
                      <a:gd name="connsiteY4" fmla="*/ 14287 h 68389"/>
                      <a:gd name="connsiteX5" fmla="*/ 14288 w 229933"/>
                      <a:gd name="connsiteY5" fmla="*/ 14287 h 68389"/>
                      <a:gd name="connsiteX6" fmla="*/ 14288 w 229933"/>
                      <a:gd name="connsiteY6" fmla="*/ 47720 h 68389"/>
                      <a:gd name="connsiteX7" fmla="*/ 0 w 229933"/>
                      <a:gd name="connsiteY7" fmla="*/ 47720 h 68389"/>
                      <a:gd name="connsiteX8" fmla="*/ 0 w 229933"/>
                      <a:gd name="connsiteY8" fmla="*/ 0 h 68389"/>
                      <a:gd name="connsiteX9" fmla="*/ 229934 w 229933"/>
                      <a:gd name="connsiteY9" fmla="*/ 0 h 68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9933" h="68389">
                        <a:moveTo>
                          <a:pt x="229934" y="68389"/>
                        </a:moveTo>
                        <a:lnTo>
                          <a:pt x="85630" y="68389"/>
                        </a:lnTo>
                        <a:lnTo>
                          <a:pt x="85630" y="54102"/>
                        </a:lnTo>
                        <a:lnTo>
                          <a:pt x="215646" y="54102"/>
                        </a:lnTo>
                        <a:lnTo>
                          <a:pt x="215646" y="14287"/>
                        </a:lnTo>
                        <a:lnTo>
                          <a:pt x="14288" y="14287"/>
                        </a:lnTo>
                        <a:lnTo>
                          <a:pt x="14288" y="47720"/>
                        </a:lnTo>
                        <a:lnTo>
                          <a:pt x="0" y="47720"/>
                        </a:lnTo>
                        <a:lnTo>
                          <a:pt x="0" y="0"/>
                        </a:lnTo>
                        <a:lnTo>
                          <a:pt x="229934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5" name="Freeform: Shape 2035">
                    <a:extLst>
                      <a:ext uri="{FF2B5EF4-FFF2-40B4-BE49-F238E27FC236}">
                        <a16:creationId xmlns:a16="http://schemas.microsoft.com/office/drawing/2014/main" id="{69B8BC79-085C-41D0-A79A-F9EAE609E515}"/>
                      </a:ext>
                    </a:extLst>
                  </p:cNvPr>
                  <p:cNvSpPr/>
                  <p:nvPr/>
                </p:nvSpPr>
                <p:spPr>
                  <a:xfrm>
                    <a:off x="5031152" y="3350826"/>
                    <a:ext cx="423571" cy="146424"/>
                  </a:xfrm>
                  <a:custGeom>
                    <a:avLst/>
                    <a:gdLst>
                      <a:gd name="connsiteX0" fmla="*/ 197834 w 197834"/>
                      <a:gd name="connsiteY0" fmla="*/ 68390 h 68389"/>
                      <a:gd name="connsiteX1" fmla="*/ 47054 w 197834"/>
                      <a:gd name="connsiteY1" fmla="*/ 68390 h 68389"/>
                      <a:gd name="connsiteX2" fmla="*/ 47054 w 197834"/>
                      <a:gd name="connsiteY2" fmla="*/ 54102 h 68389"/>
                      <a:gd name="connsiteX3" fmla="*/ 183547 w 197834"/>
                      <a:gd name="connsiteY3" fmla="*/ 54102 h 68389"/>
                      <a:gd name="connsiteX4" fmla="*/ 183547 w 197834"/>
                      <a:gd name="connsiteY4" fmla="*/ 14288 h 68389"/>
                      <a:gd name="connsiteX5" fmla="*/ 0 w 197834"/>
                      <a:gd name="connsiteY5" fmla="*/ 14288 h 68389"/>
                      <a:gd name="connsiteX6" fmla="*/ 0 w 197834"/>
                      <a:gd name="connsiteY6" fmla="*/ 0 h 68389"/>
                      <a:gd name="connsiteX7" fmla="*/ 197834 w 197834"/>
                      <a:gd name="connsiteY7" fmla="*/ 0 h 68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7834" h="68389">
                        <a:moveTo>
                          <a:pt x="197834" y="68390"/>
                        </a:moveTo>
                        <a:lnTo>
                          <a:pt x="47054" y="68390"/>
                        </a:lnTo>
                        <a:lnTo>
                          <a:pt x="47054" y="54102"/>
                        </a:lnTo>
                        <a:lnTo>
                          <a:pt x="183547" y="54102"/>
                        </a:lnTo>
                        <a:lnTo>
                          <a:pt x="183547" y="14288"/>
                        </a:lnTo>
                        <a:lnTo>
                          <a:pt x="0" y="14288"/>
                        </a:lnTo>
                        <a:lnTo>
                          <a:pt x="0" y="0"/>
                        </a:lnTo>
                        <a:lnTo>
                          <a:pt x="197834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6" name="Freeform: Shape 2036">
                    <a:extLst>
                      <a:ext uri="{FF2B5EF4-FFF2-40B4-BE49-F238E27FC236}">
                        <a16:creationId xmlns:a16="http://schemas.microsoft.com/office/drawing/2014/main" id="{BFEFE0AE-F477-4185-A83C-4AB51971FE55}"/>
                      </a:ext>
                    </a:extLst>
                  </p:cNvPr>
                  <p:cNvSpPr/>
                  <p:nvPr/>
                </p:nvSpPr>
                <p:spPr>
                  <a:xfrm>
                    <a:off x="5131896" y="3466456"/>
                    <a:ext cx="264093" cy="146627"/>
                  </a:xfrm>
                  <a:custGeom>
                    <a:avLst/>
                    <a:gdLst>
                      <a:gd name="connsiteX0" fmla="*/ 123349 w 123348"/>
                      <a:gd name="connsiteY0" fmla="*/ 68485 h 68484"/>
                      <a:gd name="connsiteX1" fmla="*/ 21336 w 123348"/>
                      <a:gd name="connsiteY1" fmla="*/ 68485 h 68484"/>
                      <a:gd name="connsiteX2" fmla="*/ 21336 w 123348"/>
                      <a:gd name="connsiteY2" fmla="*/ 54197 h 68484"/>
                      <a:gd name="connsiteX3" fmla="*/ 109061 w 123348"/>
                      <a:gd name="connsiteY3" fmla="*/ 54197 h 68484"/>
                      <a:gd name="connsiteX4" fmla="*/ 109061 w 123348"/>
                      <a:gd name="connsiteY4" fmla="*/ 14288 h 68484"/>
                      <a:gd name="connsiteX5" fmla="*/ 0 w 123348"/>
                      <a:gd name="connsiteY5" fmla="*/ 14288 h 68484"/>
                      <a:gd name="connsiteX6" fmla="*/ 0 w 123348"/>
                      <a:gd name="connsiteY6" fmla="*/ 0 h 68484"/>
                      <a:gd name="connsiteX7" fmla="*/ 123349 w 123348"/>
                      <a:gd name="connsiteY7" fmla="*/ 0 h 684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48" h="68484">
                        <a:moveTo>
                          <a:pt x="123349" y="68485"/>
                        </a:moveTo>
                        <a:lnTo>
                          <a:pt x="21336" y="68485"/>
                        </a:lnTo>
                        <a:lnTo>
                          <a:pt x="21336" y="54197"/>
                        </a:lnTo>
                        <a:lnTo>
                          <a:pt x="109061" y="54197"/>
                        </a:lnTo>
                        <a:lnTo>
                          <a:pt x="109061" y="14288"/>
                        </a:lnTo>
                        <a:lnTo>
                          <a:pt x="0" y="14288"/>
                        </a:lnTo>
                        <a:lnTo>
                          <a:pt x="0" y="0"/>
                        </a:lnTo>
                        <a:lnTo>
                          <a:pt x="123349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7" name="Freeform: Shape 2037">
                    <a:extLst>
                      <a:ext uri="{FF2B5EF4-FFF2-40B4-BE49-F238E27FC236}">
                        <a16:creationId xmlns:a16="http://schemas.microsoft.com/office/drawing/2014/main" id="{9DE67ABE-793F-4496-9C6E-452ED90A5E9D}"/>
                      </a:ext>
                    </a:extLst>
                  </p:cNvPr>
                  <p:cNvSpPr/>
                  <p:nvPr/>
                </p:nvSpPr>
                <p:spPr>
                  <a:xfrm>
                    <a:off x="5177578" y="3582293"/>
                    <a:ext cx="277145" cy="146424"/>
                  </a:xfrm>
                  <a:custGeom>
                    <a:avLst/>
                    <a:gdLst>
                      <a:gd name="connsiteX0" fmla="*/ 129445 w 129444"/>
                      <a:gd name="connsiteY0" fmla="*/ 68389 h 68389"/>
                      <a:gd name="connsiteX1" fmla="*/ 0 w 129444"/>
                      <a:gd name="connsiteY1" fmla="*/ 68389 h 68389"/>
                      <a:gd name="connsiteX2" fmla="*/ 0 w 129444"/>
                      <a:gd name="connsiteY2" fmla="*/ 54102 h 68389"/>
                      <a:gd name="connsiteX3" fmla="*/ 115157 w 129444"/>
                      <a:gd name="connsiteY3" fmla="*/ 54102 h 68389"/>
                      <a:gd name="connsiteX4" fmla="*/ 115157 w 129444"/>
                      <a:gd name="connsiteY4" fmla="*/ 14288 h 68389"/>
                      <a:gd name="connsiteX5" fmla="*/ 0 w 129444"/>
                      <a:gd name="connsiteY5" fmla="*/ 14288 h 68389"/>
                      <a:gd name="connsiteX6" fmla="*/ 0 w 129444"/>
                      <a:gd name="connsiteY6" fmla="*/ 0 h 68389"/>
                      <a:gd name="connsiteX7" fmla="*/ 129445 w 129444"/>
                      <a:gd name="connsiteY7" fmla="*/ 0 h 68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9444" h="68389">
                        <a:moveTo>
                          <a:pt x="129445" y="68389"/>
                        </a:moveTo>
                        <a:lnTo>
                          <a:pt x="0" y="68389"/>
                        </a:lnTo>
                        <a:lnTo>
                          <a:pt x="0" y="54102"/>
                        </a:lnTo>
                        <a:lnTo>
                          <a:pt x="115157" y="54102"/>
                        </a:lnTo>
                        <a:lnTo>
                          <a:pt x="115157" y="14288"/>
                        </a:lnTo>
                        <a:lnTo>
                          <a:pt x="0" y="14288"/>
                        </a:lnTo>
                        <a:lnTo>
                          <a:pt x="0" y="0"/>
                        </a:lnTo>
                        <a:lnTo>
                          <a:pt x="129445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8" name="Freeform: Shape 2038">
                    <a:extLst>
                      <a:ext uri="{FF2B5EF4-FFF2-40B4-BE49-F238E27FC236}">
                        <a16:creationId xmlns:a16="http://schemas.microsoft.com/office/drawing/2014/main" id="{F34E3FC0-DB7A-44A7-8F5F-3F9FCD03C094}"/>
                      </a:ext>
                    </a:extLst>
                  </p:cNvPr>
                  <p:cNvSpPr/>
                  <p:nvPr/>
                </p:nvSpPr>
                <p:spPr>
                  <a:xfrm>
                    <a:off x="5149230" y="3697922"/>
                    <a:ext cx="246760" cy="146424"/>
                  </a:xfrm>
                  <a:custGeom>
                    <a:avLst/>
                    <a:gdLst>
                      <a:gd name="connsiteX0" fmla="*/ 115253 w 115252"/>
                      <a:gd name="connsiteY0" fmla="*/ 68390 h 68389"/>
                      <a:gd name="connsiteX1" fmla="*/ 0 w 115252"/>
                      <a:gd name="connsiteY1" fmla="*/ 68390 h 68389"/>
                      <a:gd name="connsiteX2" fmla="*/ 0 w 115252"/>
                      <a:gd name="connsiteY2" fmla="*/ 54102 h 68389"/>
                      <a:gd name="connsiteX3" fmla="*/ 100965 w 115252"/>
                      <a:gd name="connsiteY3" fmla="*/ 54102 h 68389"/>
                      <a:gd name="connsiteX4" fmla="*/ 100965 w 115252"/>
                      <a:gd name="connsiteY4" fmla="*/ 14288 h 68389"/>
                      <a:gd name="connsiteX5" fmla="*/ 13240 w 115252"/>
                      <a:gd name="connsiteY5" fmla="*/ 14288 h 68389"/>
                      <a:gd name="connsiteX6" fmla="*/ 13240 w 115252"/>
                      <a:gd name="connsiteY6" fmla="*/ 0 h 68389"/>
                      <a:gd name="connsiteX7" fmla="*/ 115253 w 115252"/>
                      <a:gd name="connsiteY7" fmla="*/ 0 h 68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5252" h="68389">
                        <a:moveTo>
                          <a:pt x="115253" y="68390"/>
                        </a:moveTo>
                        <a:lnTo>
                          <a:pt x="0" y="68390"/>
                        </a:lnTo>
                        <a:lnTo>
                          <a:pt x="0" y="54102"/>
                        </a:lnTo>
                        <a:lnTo>
                          <a:pt x="100965" y="54102"/>
                        </a:lnTo>
                        <a:lnTo>
                          <a:pt x="100965" y="14288"/>
                        </a:lnTo>
                        <a:lnTo>
                          <a:pt x="13240" y="14288"/>
                        </a:lnTo>
                        <a:lnTo>
                          <a:pt x="13240" y="0"/>
                        </a:lnTo>
                        <a:lnTo>
                          <a:pt x="11525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9" name="Freeform: Shape 2039">
                    <a:extLst>
                      <a:ext uri="{FF2B5EF4-FFF2-40B4-BE49-F238E27FC236}">
                        <a16:creationId xmlns:a16="http://schemas.microsoft.com/office/drawing/2014/main" id="{E2D435E9-36B8-45D5-A2F0-E1461548DB48}"/>
                      </a:ext>
                    </a:extLst>
                  </p:cNvPr>
                  <p:cNvSpPr/>
                  <p:nvPr/>
                </p:nvSpPr>
                <p:spPr>
                  <a:xfrm>
                    <a:off x="5071123" y="3813553"/>
                    <a:ext cx="383600" cy="146424"/>
                  </a:xfrm>
                  <a:custGeom>
                    <a:avLst/>
                    <a:gdLst>
                      <a:gd name="connsiteX0" fmla="*/ 179165 w 179165"/>
                      <a:gd name="connsiteY0" fmla="*/ 68389 h 68389"/>
                      <a:gd name="connsiteX1" fmla="*/ 0 w 179165"/>
                      <a:gd name="connsiteY1" fmla="*/ 68389 h 68389"/>
                      <a:gd name="connsiteX2" fmla="*/ 0 w 179165"/>
                      <a:gd name="connsiteY2" fmla="*/ 54102 h 68389"/>
                      <a:gd name="connsiteX3" fmla="*/ 164878 w 179165"/>
                      <a:gd name="connsiteY3" fmla="*/ 54102 h 68389"/>
                      <a:gd name="connsiteX4" fmla="*/ 164878 w 179165"/>
                      <a:gd name="connsiteY4" fmla="*/ 14288 h 68389"/>
                      <a:gd name="connsiteX5" fmla="*/ 36481 w 179165"/>
                      <a:gd name="connsiteY5" fmla="*/ 14288 h 68389"/>
                      <a:gd name="connsiteX6" fmla="*/ 36481 w 179165"/>
                      <a:gd name="connsiteY6" fmla="*/ 0 h 68389"/>
                      <a:gd name="connsiteX7" fmla="*/ 179165 w 179165"/>
                      <a:gd name="connsiteY7" fmla="*/ 0 h 68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9165" h="68389">
                        <a:moveTo>
                          <a:pt x="179165" y="68389"/>
                        </a:moveTo>
                        <a:lnTo>
                          <a:pt x="0" y="68389"/>
                        </a:lnTo>
                        <a:lnTo>
                          <a:pt x="0" y="54102"/>
                        </a:lnTo>
                        <a:lnTo>
                          <a:pt x="164878" y="54102"/>
                        </a:lnTo>
                        <a:lnTo>
                          <a:pt x="164878" y="14288"/>
                        </a:lnTo>
                        <a:lnTo>
                          <a:pt x="36481" y="14288"/>
                        </a:lnTo>
                        <a:lnTo>
                          <a:pt x="36481" y="0"/>
                        </a:lnTo>
                        <a:lnTo>
                          <a:pt x="179165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0" name="Freeform: Shape 2040">
                    <a:extLst>
                      <a:ext uri="{FF2B5EF4-FFF2-40B4-BE49-F238E27FC236}">
                        <a16:creationId xmlns:a16="http://schemas.microsoft.com/office/drawing/2014/main" id="{51D02E91-CAB7-422A-B5BF-B5FBF145D63C}"/>
                      </a:ext>
                    </a:extLst>
                  </p:cNvPr>
                  <p:cNvSpPr/>
                  <p:nvPr/>
                </p:nvSpPr>
                <p:spPr>
                  <a:xfrm>
                    <a:off x="4228059" y="3813553"/>
                    <a:ext cx="385638" cy="146424"/>
                  </a:xfrm>
                  <a:custGeom>
                    <a:avLst/>
                    <a:gdLst>
                      <a:gd name="connsiteX0" fmla="*/ 180118 w 180117"/>
                      <a:gd name="connsiteY0" fmla="*/ 68389 h 68389"/>
                      <a:gd name="connsiteX1" fmla="*/ 0 w 180117"/>
                      <a:gd name="connsiteY1" fmla="*/ 68389 h 68389"/>
                      <a:gd name="connsiteX2" fmla="*/ 0 w 180117"/>
                      <a:gd name="connsiteY2" fmla="*/ 0 h 68389"/>
                      <a:gd name="connsiteX3" fmla="*/ 148495 w 180117"/>
                      <a:gd name="connsiteY3" fmla="*/ 0 h 68389"/>
                      <a:gd name="connsiteX4" fmla="*/ 148495 w 180117"/>
                      <a:gd name="connsiteY4" fmla="*/ 14288 h 68389"/>
                      <a:gd name="connsiteX5" fmla="*/ 14288 w 180117"/>
                      <a:gd name="connsiteY5" fmla="*/ 14288 h 68389"/>
                      <a:gd name="connsiteX6" fmla="*/ 14288 w 180117"/>
                      <a:gd name="connsiteY6" fmla="*/ 54102 h 68389"/>
                      <a:gd name="connsiteX7" fmla="*/ 180118 w 180117"/>
                      <a:gd name="connsiteY7" fmla="*/ 54102 h 68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0117" h="68389">
                        <a:moveTo>
                          <a:pt x="180118" y="68389"/>
                        </a:moveTo>
                        <a:lnTo>
                          <a:pt x="0" y="68389"/>
                        </a:lnTo>
                        <a:lnTo>
                          <a:pt x="0" y="0"/>
                        </a:lnTo>
                        <a:lnTo>
                          <a:pt x="148495" y="0"/>
                        </a:lnTo>
                        <a:lnTo>
                          <a:pt x="148495" y="14288"/>
                        </a:lnTo>
                        <a:lnTo>
                          <a:pt x="14288" y="14288"/>
                        </a:lnTo>
                        <a:lnTo>
                          <a:pt x="14288" y="54102"/>
                        </a:lnTo>
                        <a:lnTo>
                          <a:pt x="180118" y="5410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1" name="Freeform: Shape 2041">
                    <a:extLst>
                      <a:ext uri="{FF2B5EF4-FFF2-40B4-BE49-F238E27FC236}">
                        <a16:creationId xmlns:a16="http://schemas.microsoft.com/office/drawing/2014/main" id="{9B8DFE21-F3BA-4F69-869C-1396CB34D35F}"/>
                      </a:ext>
                    </a:extLst>
                  </p:cNvPr>
                  <p:cNvSpPr/>
                  <p:nvPr/>
                </p:nvSpPr>
                <p:spPr>
                  <a:xfrm>
                    <a:off x="4286587" y="3697922"/>
                    <a:ext cx="224531" cy="146424"/>
                  </a:xfrm>
                  <a:custGeom>
                    <a:avLst/>
                    <a:gdLst>
                      <a:gd name="connsiteX0" fmla="*/ 61722 w 104870"/>
                      <a:gd name="connsiteY0" fmla="*/ 68390 h 68389"/>
                      <a:gd name="connsiteX1" fmla="*/ 0 w 104870"/>
                      <a:gd name="connsiteY1" fmla="*/ 68390 h 68389"/>
                      <a:gd name="connsiteX2" fmla="*/ 0 w 104870"/>
                      <a:gd name="connsiteY2" fmla="*/ 0 h 68389"/>
                      <a:gd name="connsiteX3" fmla="*/ 104870 w 104870"/>
                      <a:gd name="connsiteY3" fmla="*/ 0 h 68389"/>
                      <a:gd name="connsiteX4" fmla="*/ 104870 w 104870"/>
                      <a:gd name="connsiteY4" fmla="*/ 14288 h 68389"/>
                      <a:gd name="connsiteX5" fmla="*/ 14288 w 104870"/>
                      <a:gd name="connsiteY5" fmla="*/ 14288 h 68389"/>
                      <a:gd name="connsiteX6" fmla="*/ 14288 w 104870"/>
                      <a:gd name="connsiteY6" fmla="*/ 54102 h 68389"/>
                      <a:gd name="connsiteX7" fmla="*/ 61722 w 104870"/>
                      <a:gd name="connsiteY7" fmla="*/ 54102 h 68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870" h="68389">
                        <a:moveTo>
                          <a:pt x="61722" y="68390"/>
                        </a:moveTo>
                        <a:lnTo>
                          <a:pt x="0" y="68390"/>
                        </a:lnTo>
                        <a:lnTo>
                          <a:pt x="0" y="0"/>
                        </a:lnTo>
                        <a:lnTo>
                          <a:pt x="104870" y="0"/>
                        </a:lnTo>
                        <a:lnTo>
                          <a:pt x="104870" y="14288"/>
                        </a:lnTo>
                        <a:lnTo>
                          <a:pt x="14288" y="14288"/>
                        </a:lnTo>
                        <a:lnTo>
                          <a:pt x="14288" y="54102"/>
                        </a:lnTo>
                        <a:lnTo>
                          <a:pt x="61722" y="5410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2" name="Freeform: Shape 2042">
                    <a:extLst>
                      <a:ext uri="{FF2B5EF4-FFF2-40B4-BE49-F238E27FC236}">
                        <a16:creationId xmlns:a16="http://schemas.microsoft.com/office/drawing/2014/main" id="{C3FA59A5-BEDD-4035-8433-F6DECDE4A23E}"/>
                      </a:ext>
                    </a:extLst>
                  </p:cNvPr>
                  <p:cNvSpPr/>
                  <p:nvPr/>
                </p:nvSpPr>
                <p:spPr>
                  <a:xfrm>
                    <a:off x="4228059" y="3582293"/>
                    <a:ext cx="283061" cy="146424"/>
                  </a:xfrm>
                  <a:custGeom>
                    <a:avLst/>
                    <a:gdLst>
                      <a:gd name="connsiteX0" fmla="*/ 132207 w 132207"/>
                      <a:gd name="connsiteY0" fmla="*/ 68389 h 68389"/>
                      <a:gd name="connsiteX1" fmla="*/ 0 w 132207"/>
                      <a:gd name="connsiteY1" fmla="*/ 68389 h 68389"/>
                      <a:gd name="connsiteX2" fmla="*/ 0 w 132207"/>
                      <a:gd name="connsiteY2" fmla="*/ 0 h 68389"/>
                      <a:gd name="connsiteX3" fmla="*/ 132207 w 132207"/>
                      <a:gd name="connsiteY3" fmla="*/ 0 h 68389"/>
                      <a:gd name="connsiteX4" fmla="*/ 132207 w 132207"/>
                      <a:gd name="connsiteY4" fmla="*/ 14288 h 68389"/>
                      <a:gd name="connsiteX5" fmla="*/ 14288 w 132207"/>
                      <a:gd name="connsiteY5" fmla="*/ 14288 h 68389"/>
                      <a:gd name="connsiteX6" fmla="*/ 14288 w 132207"/>
                      <a:gd name="connsiteY6" fmla="*/ 54102 h 68389"/>
                      <a:gd name="connsiteX7" fmla="*/ 132207 w 132207"/>
                      <a:gd name="connsiteY7" fmla="*/ 54102 h 68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207" h="68389">
                        <a:moveTo>
                          <a:pt x="132207" y="68389"/>
                        </a:moveTo>
                        <a:lnTo>
                          <a:pt x="0" y="68389"/>
                        </a:lnTo>
                        <a:lnTo>
                          <a:pt x="0" y="0"/>
                        </a:lnTo>
                        <a:lnTo>
                          <a:pt x="132207" y="0"/>
                        </a:lnTo>
                        <a:lnTo>
                          <a:pt x="132207" y="14288"/>
                        </a:lnTo>
                        <a:lnTo>
                          <a:pt x="14288" y="14288"/>
                        </a:lnTo>
                        <a:lnTo>
                          <a:pt x="14288" y="54102"/>
                        </a:lnTo>
                        <a:lnTo>
                          <a:pt x="132207" y="5410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3" name="Freeform: Shape 2043">
                    <a:extLst>
                      <a:ext uri="{FF2B5EF4-FFF2-40B4-BE49-F238E27FC236}">
                        <a16:creationId xmlns:a16="http://schemas.microsoft.com/office/drawing/2014/main" id="{A759D64A-8E28-4EA4-8F11-485012A07E1C}"/>
                      </a:ext>
                    </a:extLst>
                  </p:cNvPr>
                  <p:cNvSpPr/>
                  <p:nvPr/>
                </p:nvSpPr>
                <p:spPr>
                  <a:xfrm>
                    <a:off x="4286587" y="3466456"/>
                    <a:ext cx="270009" cy="146627"/>
                  </a:xfrm>
                  <a:custGeom>
                    <a:avLst/>
                    <a:gdLst>
                      <a:gd name="connsiteX0" fmla="*/ 104870 w 126111"/>
                      <a:gd name="connsiteY0" fmla="*/ 68485 h 68484"/>
                      <a:gd name="connsiteX1" fmla="*/ 0 w 126111"/>
                      <a:gd name="connsiteY1" fmla="*/ 68485 h 68484"/>
                      <a:gd name="connsiteX2" fmla="*/ 0 w 126111"/>
                      <a:gd name="connsiteY2" fmla="*/ 0 h 68484"/>
                      <a:gd name="connsiteX3" fmla="*/ 126111 w 126111"/>
                      <a:gd name="connsiteY3" fmla="*/ 0 h 68484"/>
                      <a:gd name="connsiteX4" fmla="*/ 126111 w 126111"/>
                      <a:gd name="connsiteY4" fmla="*/ 14288 h 68484"/>
                      <a:gd name="connsiteX5" fmla="*/ 14288 w 126111"/>
                      <a:gd name="connsiteY5" fmla="*/ 14288 h 68484"/>
                      <a:gd name="connsiteX6" fmla="*/ 14288 w 126111"/>
                      <a:gd name="connsiteY6" fmla="*/ 54197 h 68484"/>
                      <a:gd name="connsiteX7" fmla="*/ 104870 w 126111"/>
                      <a:gd name="connsiteY7" fmla="*/ 54197 h 684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6111" h="68484">
                        <a:moveTo>
                          <a:pt x="104870" y="68485"/>
                        </a:moveTo>
                        <a:lnTo>
                          <a:pt x="0" y="68485"/>
                        </a:lnTo>
                        <a:lnTo>
                          <a:pt x="0" y="0"/>
                        </a:lnTo>
                        <a:lnTo>
                          <a:pt x="126111" y="0"/>
                        </a:lnTo>
                        <a:lnTo>
                          <a:pt x="126111" y="14288"/>
                        </a:lnTo>
                        <a:lnTo>
                          <a:pt x="14288" y="14288"/>
                        </a:lnTo>
                        <a:lnTo>
                          <a:pt x="14288" y="54197"/>
                        </a:lnTo>
                        <a:lnTo>
                          <a:pt x="104870" y="541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grpSp>
                <p:nvGrpSpPr>
                  <p:cNvPr id="24" name="Graphic 1">
                    <a:extLst>
                      <a:ext uri="{FF2B5EF4-FFF2-40B4-BE49-F238E27FC236}">
                        <a16:creationId xmlns:a16="http://schemas.microsoft.com/office/drawing/2014/main" id="{46ED6186-F2F3-4497-B903-E4858F7B54C9}"/>
                      </a:ext>
                    </a:extLst>
                  </p:cNvPr>
                  <p:cNvGrpSpPr/>
                  <p:nvPr/>
                </p:nvGrpSpPr>
                <p:grpSpPr>
                  <a:xfrm>
                    <a:off x="4860459" y="3072251"/>
                    <a:ext cx="118892" cy="119505"/>
                    <a:chOff x="6590728" y="168877"/>
                    <a:chExt cx="55530" cy="55816"/>
                  </a:xfrm>
                  <a:grpFill/>
                </p:grpSpPr>
                <p:sp>
                  <p:nvSpPr>
                    <p:cNvPr id="30" name="Freeform: Shape 2045">
                      <a:extLst>
                        <a:ext uri="{FF2B5EF4-FFF2-40B4-BE49-F238E27FC236}">
                          <a16:creationId xmlns:a16="http://schemas.microsoft.com/office/drawing/2014/main" id="{B394C12B-FF3B-475A-8539-DC5F15ECD9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7685" y="189642"/>
                      <a:ext cx="18573" cy="14287"/>
                    </a:xfrm>
                    <a:custGeom>
                      <a:avLst/>
                      <a:gdLst>
                        <a:gd name="connsiteX0" fmla="*/ 0 w 18573"/>
                        <a:gd name="connsiteY0" fmla="*/ 0 h 14287"/>
                        <a:gd name="connsiteX1" fmla="*/ 18574 w 18573"/>
                        <a:gd name="connsiteY1" fmla="*/ 0 h 14287"/>
                        <a:gd name="connsiteX2" fmla="*/ 18574 w 18573"/>
                        <a:gd name="connsiteY2" fmla="*/ 14287 h 14287"/>
                        <a:gd name="connsiteX3" fmla="*/ 0 w 18573"/>
                        <a:gd name="connsiteY3" fmla="*/ 14287 h 14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573" h="14287">
                          <a:moveTo>
                            <a:pt x="0" y="0"/>
                          </a:moveTo>
                          <a:lnTo>
                            <a:pt x="18574" y="0"/>
                          </a:lnTo>
                          <a:lnTo>
                            <a:pt x="18574" y="14287"/>
                          </a:lnTo>
                          <a:lnTo>
                            <a:pt x="0" y="1428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A5B5E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1" name="Freeform: Shape 2046">
                      <a:extLst>
                        <a:ext uri="{FF2B5EF4-FFF2-40B4-BE49-F238E27FC236}">
                          <a16:creationId xmlns:a16="http://schemas.microsoft.com/office/drawing/2014/main" id="{FA08E4D2-810F-40A2-BBF1-6946C325A9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0921" y="206120"/>
                      <a:ext cx="14287" cy="18573"/>
                    </a:xfrm>
                    <a:custGeom>
                      <a:avLst/>
                      <a:gdLst>
                        <a:gd name="connsiteX0" fmla="*/ 0 w 14287"/>
                        <a:gd name="connsiteY0" fmla="*/ 0 h 18573"/>
                        <a:gd name="connsiteX1" fmla="*/ 14287 w 14287"/>
                        <a:gd name="connsiteY1" fmla="*/ 0 h 18573"/>
                        <a:gd name="connsiteX2" fmla="*/ 14287 w 14287"/>
                        <a:gd name="connsiteY2" fmla="*/ 18574 h 18573"/>
                        <a:gd name="connsiteX3" fmla="*/ 0 w 14287"/>
                        <a:gd name="connsiteY3" fmla="*/ 18574 h 185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287" h="18573">
                          <a:moveTo>
                            <a:pt x="0" y="0"/>
                          </a:moveTo>
                          <a:lnTo>
                            <a:pt x="14287" y="0"/>
                          </a:lnTo>
                          <a:lnTo>
                            <a:pt x="14287" y="18574"/>
                          </a:lnTo>
                          <a:lnTo>
                            <a:pt x="0" y="18574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A5B5E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2" name="Freeform: Shape 2047">
                      <a:extLst>
                        <a:ext uri="{FF2B5EF4-FFF2-40B4-BE49-F238E27FC236}">
                          <a16:creationId xmlns:a16="http://schemas.microsoft.com/office/drawing/2014/main" id="{05A73251-FC65-4A19-91E8-3444A277AC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0921" y="168877"/>
                      <a:ext cx="14287" cy="18573"/>
                    </a:xfrm>
                    <a:custGeom>
                      <a:avLst/>
                      <a:gdLst>
                        <a:gd name="connsiteX0" fmla="*/ 0 w 14287"/>
                        <a:gd name="connsiteY0" fmla="*/ 0 h 18573"/>
                        <a:gd name="connsiteX1" fmla="*/ 14287 w 14287"/>
                        <a:gd name="connsiteY1" fmla="*/ 0 h 18573"/>
                        <a:gd name="connsiteX2" fmla="*/ 14287 w 14287"/>
                        <a:gd name="connsiteY2" fmla="*/ 18574 h 18573"/>
                        <a:gd name="connsiteX3" fmla="*/ 0 w 14287"/>
                        <a:gd name="connsiteY3" fmla="*/ 18574 h 185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287" h="18573">
                          <a:moveTo>
                            <a:pt x="0" y="0"/>
                          </a:moveTo>
                          <a:lnTo>
                            <a:pt x="14287" y="0"/>
                          </a:lnTo>
                          <a:lnTo>
                            <a:pt x="14287" y="18574"/>
                          </a:lnTo>
                          <a:lnTo>
                            <a:pt x="0" y="18574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A5B5E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33" name="Freeform: Shape 2048">
                      <a:extLst>
                        <a:ext uri="{FF2B5EF4-FFF2-40B4-BE49-F238E27FC236}">
                          <a16:creationId xmlns:a16="http://schemas.microsoft.com/office/drawing/2014/main" id="{F5D61F31-174D-4D99-9324-CE445E04B9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728" y="189642"/>
                      <a:ext cx="18383" cy="14287"/>
                    </a:xfrm>
                    <a:custGeom>
                      <a:avLst/>
                      <a:gdLst>
                        <a:gd name="connsiteX0" fmla="*/ 0 w 18383"/>
                        <a:gd name="connsiteY0" fmla="*/ 0 h 14287"/>
                        <a:gd name="connsiteX1" fmla="*/ 18383 w 18383"/>
                        <a:gd name="connsiteY1" fmla="*/ 0 h 14287"/>
                        <a:gd name="connsiteX2" fmla="*/ 18383 w 18383"/>
                        <a:gd name="connsiteY2" fmla="*/ 14287 h 14287"/>
                        <a:gd name="connsiteX3" fmla="*/ 0 w 18383"/>
                        <a:gd name="connsiteY3" fmla="*/ 14287 h 14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383" h="14287">
                          <a:moveTo>
                            <a:pt x="0" y="0"/>
                          </a:moveTo>
                          <a:lnTo>
                            <a:pt x="18383" y="0"/>
                          </a:lnTo>
                          <a:lnTo>
                            <a:pt x="18383" y="14287"/>
                          </a:lnTo>
                          <a:lnTo>
                            <a:pt x="0" y="1428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A5B5E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5" name="Graphic 1">
                    <a:extLst>
                      <a:ext uri="{FF2B5EF4-FFF2-40B4-BE49-F238E27FC236}">
                        <a16:creationId xmlns:a16="http://schemas.microsoft.com/office/drawing/2014/main" id="{46ED6186-F2F3-4497-B903-E4858F7B54C9}"/>
                      </a:ext>
                    </a:extLst>
                  </p:cNvPr>
                  <p:cNvGrpSpPr/>
                  <p:nvPr/>
                </p:nvGrpSpPr>
                <p:grpSpPr>
                  <a:xfrm>
                    <a:off x="4491339" y="3269253"/>
                    <a:ext cx="119098" cy="119505"/>
                    <a:chOff x="6418326" y="260889"/>
                    <a:chExt cx="55626" cy="55816"/>
                  </a:xfrm>
                  <a:grpFill/>
                </p:grpSpPr>
                <p:sp>
                  <p:nvSpPr>
                    <p:cNvPr id="26" name="Freeform: Shape 2050">
                      <a:extLst>
                        <a:ext uri="{FF2B5EF4-FFF2-40B4-BE49-F238E27FC236}">
                          <a16:creationId xmlns:a16="http://schemas.microsoft.com/office/drawing/2014/main" id="{D04CCF99-92E0-4839-8E0D-47D4C1A8E6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5378" y="281653"/>
                      <a:ext cx="18573" cy="14287"/>
                    </a:xfrm>
                    <a:custGeom>
                      <a:avLst/>
                      <a:gdLst>
                        <a:gd name="connsiteX0" fmla="*/ 0 w 18573"/>
                        <a:gd name="connsiteY0" fmla="*/ 0 h 14287"/>
                        <a:gd name="connsiteX1" fmla="*/ 18574 w 18573"/>
                        <a:gd name="connsiteY1" fmla="*/ 0 h 14287"/>
                        <a:gd name="connsiteX2" fmla="*/ 18574 w 18573"/>
                        <a:gd name="connsiteY2" fmla="*/ 14287 h 14287"/>
                        <a:gd name="connsiteX3" fmla="*/ 0 w 18573"/>
                        <a:gd name="connsiteY3" fmla="*/ 14287 h 14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573" h="14287">
                          <a:moveTo>
                            <a:pt x="0" y="0"/>
                          </a:moveTo>
                          <a:lnTo>
                            <a:pt x="18574" y="0"/>
                          </a:lnTo>
                          <a:lnTo>
                            <a:pt x="18574" y="14287"/>
                          </a:lnTo>
                          <a:lnTo>
                            <a:pt x="0" y="1428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A5B5E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7" name="Freeform: Shape 2051">
                      <a:extLst>
                        <a:ext uri="{FF2B5EF4-FFF2-40B4-BE49-F238E27FC236}">
                          <a16:creationId xmlns:a16="http://schemas.microsoft.com/office/drawing/2014/main" id="{7B8916F2-1F61-4415-806E-FB53682B34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8519" y="298132"/>
                      <a:ext cx="14287" cy="18573"/>
                    </a:xfrm>
                    <a:custGeom>
                      <a:avLst/>
                      <a:gdLst>
                        <a:gd name="connsiteX0" fmla="*/ 0 w 14287"/>
                        <a:gd name="connsiteY0" fmla="*/ 0 h 18573"/>
                        <a:gd name="connsiteX1" fmla="*/ 14287 w 14287"/>
                        <a:gd name="connsiteY1" fmla="*/ 0 h 18573"/>
                        <a:gd name="connsiteX2" fmla="*/ 14287 w 14287"/>
                        <a:gd name="connsiteY2" fmla="*/ 18574 h 18573"/>
                        <a:gd name="connsiteX3" fmla="*/ 0 w 14287"/>
                        <a:gd name="connsiteY3" fmla="*/ 18574 h 185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287" h="18573">
                          <a:moveTo>
                            <a:pt x="0" y="0"/>
                          </a:moveTo>
                          <a:lnTo>
                            <a:pt x="14287" y="0"/>
                          </a:lnTo>
                          <a:lnTo>
                            <a:pt x="14287" y="18574"/>
                          </a:lnTo>
                          <a:lnTo>
                            <a:pt x="0" y="18574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A5B5E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8" name="Freeform: Shape 2052">
                      <a:extLst>
                        <a:ext uri="{FF2B5EF4-FFF2-40B4-BE49-F238E27FC236}">
                          <a16:creationId xmlns:a16="http://schemas.microsoft.com/office/drawing/2014/main" id="{2FADD2DB-72D4-49C8-B011-A46A2DD29A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8519" y="260889"/>
                      <a:ext cx="14287" cy="18573"/>
                    </a:xfrm>
                    <a:custGeom>
                      <a:avLst/>
                      <a:gdLst>
                        <a:gd name="connsiteX0" fmla="*/ 0 w 14287"/>
                        <a:gd name="connsiteY0" fmla="*/ 0 h 18573"/>
                        <a:gd name="connsiteX1" fmla="*/ 14287 w 14287"/>
                        <a:gd name="connsiteY1" fmla="*/ 0 h 18573"/>
                        <a:gd name="connsiteX2" fmla="*/ 14287 w 14287"/>
                        <a:gd name="connsiteY2" fmla="*/ 18574 h 18573"/>
                        <a:gd name="connsiteX3" fmla="*/ 0 w 14287"/>
                        <a:gd name="connsiteY3" fmla="*/ 18574 h 185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287" h="18573">
                          <a:moveTo>
                            <a:pt x="0" y="0"/>
                          </a:moveTo>
                          <a:lnTo>
                            <a:pt x="14287" y="0"/>
                          </a:lnTo>
                          <a:lnTo>
                            <a:pt x="14287" y="18574"/>
                          </a:lnTo>
                          <a:lnTo>
                            <a:pt x="0" y="18574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A5B5E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9" name="Freeform: Shape 2053">
                      <a:extLst>
                        <a:ext uri="{FF2B5EF4-FFF2-40B4-BE49-F238E27FC236}">
                          <a16:creationId xmlns:a16="http://schemas.microsoft.com/office/drawing/2014/main" id="{296A7652-23CB-438C-A4AF-594E13B00A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8326" y="281653"/>
                      <a:ext cx="18383" cy="14287"/>
                    </a:xfrm>
                    <a:custGeom>
                      <a:avLst/>
                      <a:gdLst>
                        <a:gd name="connsiteX0" fmla="*/ 0 w 18383"/>
                        <a:gd name="connsiteY0" fmla="*/ 0 h 14287"/>
                        <a:gd name="connsiteX1" fmla="*/ 18383 w 18383"/>
                        <a:gd name="connsiteY1" fmla="*/ 0 h 14287"/>
                        <a:gd name="connsiteX2" fmla="*/ 18383 w 18383"/>
                        <a:gd name="connsiteY2" fmla="*/ 14287 h 14287"/>
                        <a:gd name="connsiteX3" fmla="*/ 0 w 18383"/>
                        <a:gd name="connsiteY3" fmla="*/ 14287 h 14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383" h="14287">
                          <a:moveTo>
                            <a:pt x="0" y="0"/>
                          </a:moveTo>
                          <a:lnTo>
                            <a:pt x="18383" y="0"/>
                          </a:lnTo>
                          <a:lnTo>
                            <a:pt x="18383" y="14287"/>
                          </a:lnTo>
                          <a:lnTo>
                            <a:pt x="0" y="1428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A5B5E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7169" name="Group 7168"/>
              <p:cNvGrpSpPr/>
              <p:nvPr/>
            </p:nvGrpSpPr>
            <p:grpSpPr>
              <a:xfrm>
                <a:off x="6544901" y="2453123"/>
                <a:ext cx="3864078" cy="2408678"/>
                <a:chOff x="6544901" y="2453123"/>
                <a:chExt cx="3864078" cy="2408678"/>
              </a:xfrm>
            </p:grpSpPr>
            <p:grpSp>
              <p:nvGrpSpPr>
                <p:cNvPr id="34" name="Graphic 1">
                  <a:extLst>
                    <a:ext uri="{FF2B5EF4-FFF2-40B4-BE49-F238E27FC236}">
                      <a16:creationId xmlns:a16="http://schemas.microsoft.com/office/drawing/2014/main" id="{46ED6186-F2F3-4497-B903-E4858F7B54C9}"/>
                    </a:ext>
                  </a:extLst>
                </p:cNvPr>
                <p:cNvGrpSpPr/>
                <p:nvPr/>
              </p:nvGrpSpPr>
              <p:grpSpPr>
                <a:xfrm>
                  <a:off x="7835472" y="2453123"/>
                  <a:ext cx="1282936" cy="1306036"/>
                  <a:chOff x="9353930" y="2111311"/>
                  <a:chExt cx="495215" cy="554545"/>
                </a:xfrm>
                <a:solidFill>
                  <a:schemeClr val="tx2"/>
                </a:solidFill>
              </p:grpSpPr>
              <p:sp>
                <p:nvSpPr>
                  <p:cNvPr id="35" name="Freeform: Shape 2491">
                    <a:extLst>
                      <a:ext uri="{FF2B5EF4-FFF2-40B4-BE49-F238E27FC236}">
                        <a16:creationId xmlns:a16="http://schemas.microsoft.com/office/drawing/2014/main" id="{94057116-AF14-4AA3-8BB5-70252149806A}"/>
                      </a:ext>
                    </a:extLst>
                  </p:cNvPr>
                  <p:cNvSpPr/>
                  <p:nvPr/>
                </p:nvSpPr>
                <p:spPr>
                  <a:xfrm>
                    <a:off x="9449847" y="2477070"/>
                    <a:ext cx="251841" cy="89249"/>
                  </a:xfrm>
                  <a:custGeom>
                    <a:avLst/>
                    <a:gdLst>
                      <a:gd name="connsiteX0" fmla="*/ 228981 w 251841"/>
                      <a:gd name="connsiteY0" fmla="*/ 89249 h 89249"/>
                      <a:gd name="connsiteX1" fmla="*/ 228505 w 251841"/>
                      <a:gd name="connsiteY1" fmla="*/ 74962 h 89249"/>
                      <a:gd name="connsiteX2" fmla="*/ 237458 w 251841"/>
                      <a:gd name="connsiteY2" fmla="*/ 59722 h 89249"/>
                      <a:gd name="connsiteX3" fmla="*/ 234125 w 251841"/>
                      <a:gd name="connsiteY3" fmla="*/ 50387 h 89249"/>
                      <a:gd name="connsiteX4" fmla="*/ 220885 w 251841"/>
                      <a:gd name="connsiteY4" fmla="*/ 46006 h 89249"/>
                      <a:gd name="connsiteX5" fmla="*/ 145352 w 251841"/>
                      <a:gd name="connsiteY5" fmla="*/ 46006 h 89249"/>
                      <a:gd name="connsiteX6" fmla="*/ 115824 w 251841"/>
                      <a:gd name="connsiteY6" fmla="*/ 38386 h 89249"/>
                      <a:gd name="connsiteX7" fmla="*/ 62294 w 251841"/>
                      <a:gd name="connsiteY7" fmla="*/ 14288 h 89249"/>
                      <a:gd name="connsiteX8" fmla="*/ 0 w 251841"/>
                      <a:gd name="connsiteY8" fmla="*/ 14288 h 89249"/>
                      <a:gd name="connsiteX9" fmla="*/ 0 w 251841"/>
                      <a:gd name="connsiteY9" fmla="*/ 0 h 89249"/>
                      <a:gd name="connsiteX10" fmla="*/ 65818 w 251841"/>
                      <a:gd name="connsiteY10" fmla="*/ 381 h 89249"/>
                      <a:gd name="connsiteX11" fmla="*/ 122873 w 251841"/>
                      <a:gd name="connsiteY11" fmla="*/ 25908 h 89249"/>
                      <a:gd name="connsiteX12" fmla="*/ 145352 w 251841"/>
                      <a:gd name="connsiteY12" fmla="*/ 31718 h 89249"/>
                      <a:gd name="connsiteX13" fmla="*/ 220599 w 251841"/>
                      <a:gd name="connsiteY13" fmla="*/ 31718 h 89249"/>
                      <a:gd name="connsiteX14" fmla="*/ 244030 w 251841"/>
                      <a:gd name="connsiteY14" fmla="*/ 40005 h 89249"/>
                      <a:gd name="connsiteX15" fmla="*/ 251841 w 251841"/>
                      <a:gd name="connsiteY15" fmla="*/ 59722 h 89249"/>
                      <a:gd name="connsiteX16" fmla="*/ 228981 w 251841"/>
                      <a:gd name="connsiteY16" fmla="*/ 89249 h 89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51841" h="89249">
                        <a:moveTo>
                          <a:pt x="228981" y="89249"/>
                        </a:moveTo>
                        <a:lnTo>
                          <a:pt x="228505" y="74962"/>
                        </a:lnTo>
                        <a:cubicBezTo>
                          <a:pt x="229838" y="74867"/>
                          <a:pt x="237458" y="73533"/>
                          <a:pt x="237458" y="59722"/>
                        </a:cubicBezTo>
                        <a:cubicBezTo>
                          <a:pt x="237458" y="55626"/>
                          <a:pt x="236315" y="52483"/>
                          <a:pt x="234125" y="50387"/>
                        </a:cubicBezTo>
                        <a:cubicBezTo>
                          <a:pt x="229458" y="45911"/>
                          <a:pt x="221075" y="46101"/>
                          <a:pt x="220885" y="46006"/>
                        </a:cubicBezTo>
                        <a:lnTo>
                          <a:pt x="145352" y="46006"/>
                        </a:lnTo>
                        <a:cubicBezTo>
                          <a:pt x="134970" y="46006"/>
                          <a:pt x="124683" y="43339"/>
                          <a:pt x="115824" y="38386"/>
                        </a:cubicBezTo>
                        <a:cubicBezTo>
                          <a:pt x="104394" y="31909"/>
                          <a:pt x="85916" y="22574"/>
                          <a:pt x="62294" y="14288"/>
                        </a:cubicBezTo>
                        <a:lnTo>
                          <a:pt x="0" y="14288"/>
                        </a:lnTo>
                        <a:lnTo>
                          <a:pt x="0" y="0"/>
                        </a:lnTo>
                        <a:lnTo>
                          <a:pt x="65818" y="381"/>
                        </a:lnTo>
                        <a:cubicBezTo>
                          <a:pt x="90964" y="9144"/>
                          <a:pt x="110776" y="19050"/>
                          <a:pt x="122873" y="25908"/>
                        </a:cubicBezTo>
                        <a:cubicBezTo>
                          <a:pt x="129635" y="29718"/>
                          <a:pt x="137446" y="31718"/>
                          <a:pt x="145352" y="31718"/>
                        </a:cubicBezTo>
                        <a:lnTo>
                          <a:pt x="220599" y="31718"/>
                        </a:lnTo>
                        <a:cubicBezTo>
                          <a:pt x="221742" y="31718"/>
                          <a:pt x="234982" y="31337"/>
                          <a:pt x="244030" y="40005"/>
                        </a:cubicBezTo>
                        <a:cubicBezTo>
                          <a:pt x="249079" y="44863"/>
                          <a:pt x="251841" y="51721"/>
                          <a:pt x="251841" y="59722"/>
                        </a:cubicBezTo>
                        <a:cubicBezTo>
                          <a:pt x="251651" y="82487"/>
                          <a:pt x="236791" y="88963"/>
                          <a:pt x="228981" y="8924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6" name="Freeform: Shape 2492">
                    <a:extLst>
                      <a:ext uri="{FF2B5EF4-FFF2-40B4-BE49-F238E27FC236}">
                        <a16:creationId xmlns:a16="http://schemas.microsoft.com/office/drawing/2014/main" id="{DCEAF219-1E0D-4294-B31A-75715AB9D5EB}"/>
                      </a:ext>
                    </a:extLst>
                  </p:cNvPr>
                  <p:cNvSpPr/>
                  <p:nvPr/>
                </p:nvSpPr>
                <p:spPr>
                  <a:xfrm>
                    <a:off x="9449657" y="2494607"/>
                    <a:ext cx="399488" cy="171249"/>
                  </a:xfrm>
                  <a:custGeom>
                    <a:avLst/>
                    <a:gdLst>
                      <a:gd name="connsiteX0" fmla="*/ 186499 w 399488"/>
                      <a:gd name="connsiteY0" fmla="*/ 171249 h 171249"/>
                      <a:gd name="connsiteX1" fmla="*/ 161448 w 399488"/>
                      <a:gd name="connsiteY1" fmla="*/ 166868 h 171249"/>
                      <a:gd name="connsiteX2" fmla="*/ 37147 w 399488"/>
                      <a:gd name="connsiteY2" fmla="*/ 121910 h 171249"/>
                      <a:gd name="connsiteX3" fmla="*/ 0 w 399488"/>
                      <a:gd name="connsiteY3" fmla="*/ 121910 h 171249"/>
                      <a:gd name="connsiteX4" fmla="*/ 0 w 399488"/>
                      <a:gd name="connsiteY4" fmla="*/ 107623 h 171249"/>
                      <a:gd name="connsiteX5" fmla="*/ 40767 w 399488"/>
                      <a:gd name="connsiteY5" fmla="*/ 108003 h 171249"/>
                      <a:gd name="connsiteX6" fmla="*/ 166211 w 399488"/>
                      <a:gd name="connsiteY6" fmla="*/ 153342 h 171249"/>
                      <a:gd name="connsiteX7" fmla="*/ 218598 w 399488"/>
                      <a:gd name="connsiteY7" fmla="*/ 147532 h 171249"/>
                      <a:gd name="connsiteX8" fmla="*/ 375189 w 399488"/>
                      <a:gd name="connsiteY8" fmla="*/ 47806 h 171249"/>
                      <a:gd name="connsiteX9" fmla="*/ 382428 w 399488"/>
                      <a:gd name="connsiteY9" fmla="*/ 23040 h 171249"/>
                      <a:gd name="connsiteX10" fmla="*/ 352330 w 399488"/>
                      <a:gd name="connsiteY10" fmla="*/ 18087 h 171249"/>
                      <a:gd name="connsiteX11" fmla="*/ 328803 w 399488"/>
                      <a:gd name="connsiteY11" fmla="*/ 30756 h 171249"/>
                      <a:gd name="connsiteX12" fmla="*/ 251174 w 399488"/>
                      <a:gd name="connsiteY12" fmla="*/ 69618 h 171249"/>
                      <a:gd name="connsiteX13" fmla="*/ 242792 w 399488"/>
                      <a:gd name="connsiteY13" fmla="*/ 71332 h 171249"/>
                      <a:gd name="connsiteX14" fmla="*/ 138113 w 399488"/>
                      <a:gd name="connsiteY14" fmla="*/ 72285 h 171249"/>
                      <a:gd name="connsiteX15" fmla="*/ 117824 w 399488"/>
                      <a:gd name="connsiteY15" fmla="*/ 90573 h 171249"/>
                      <a:gd name="connsiteX16" fmla="*/ 103537 w 399488"/>
                      <a:gd name="connsiteY16" fmla="*/ 90573 h 171249"/>
                      <a:gd name="connsiteX17" fmla="*/ 138017 w 399488"/>
                      <a:gd name="connsiteY17" fmla="*/ 57997 h 171249"/>
                      <a:gd name="connsiteX18" fmla="*/ 242792 w 399488"/>
                      <a:gd name="connsiteY18" fmla="*/ 57045 h 171249"/>
                      <a:gd name="connsiteX19" fmla="*/ 245554 w 399488"/>
                      <a:gd name="connsiteY19" fmla="*/ 56473 h 171249"/>
                      <a:gd name="connsiteX20" fmla="*/ 321850 w 399488"/>
                      <a:gd name="connsiteY20" fmla="*/ 18278 h 171249"/>
                      <a:gd name="connsiteX21" fmla="*/ 346138 w 399488"/>
                      <a:gd name="connsiteY21" fmla="*/ 5133 h 171249"/>
                      <a:gd name="connsiteX22" fmla="*/ 394525 w 399488"/>
                      <a:gd name="connsiteY22" fmla="*/ 15230 h 171249"/>
                      <a:gd name="connsiteX23" fmla="*/ 383286 w 399488"/>
                      <a:gd name="connsiteY23" fmla="*/ 59521 h 171249"/>
                      <a:gd name="connsiteX24" fmla="*/ 226409 w 399488"/>
                      <a:gd name="connsiteY24" fmla="*/ 159439 h 171249"/>
                      <a:gd name="connsiteX25" fmla="*/ 186499 w 399488"/>
                      <a:gd name="connsiteY25" fmla="*/ 171249 h 171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399488" h="171249">
                        <a:moveTo>
                          <a:pt x="186499" y="171249"/>
                        </a:moveTo>
                        <a:cubicBezTo>
                          <a:pt x="178022" y="171249"/>
                          <a:pt x="169545" y="169821"/>
                          <a:pt x="161448" y="166868"/>
                        </a:cubicBezTo>
                        <a:lnTo>
                          <a:pt x="37147" y="121910"/>
                        </a:lnTo>
                        <a:lnTo>
                          <a:pt x="0" y="121910"/>
                        </a:lnTo>
                        <a:lnTo>
                          <a:pt x="0" y="107623"/>
                        </a:lnTo>
                        <a:lnTo>
                          <a:pt x="40767" y="108003"/>
                        </a:lnTo>
                        <a:lnTo>
                          <a:pt x="166211" y="153342"/>
                        </a:lnTo>
                        <a:cubicBezTo>
                          <a:pt x="183546" y="159629"/>
                          <a:pt x="203072" y="157438"/>
                          <a:pt x="218598" y="147532"/>
                        </a:cubicBezTo>
                        <a:lnTo>
                          <a:pt x="375189" y="47806"/>
                        </a:lnTo>
                        <a:cubicBezTo>
                          <a:pt x="376523" y="46853"/>
                          <a:pt x="390715" y="35899"/>
                          <a:pt x="382428" y="23040"/>
                        </a:cubicBezTo>
                        <a:cubicBezTo>
                          <a:pt x="374046" y="10086"/>
                          <a:pt x="359950" y="14373"/>
                          <a:pt x="352330" y="18087"/>
                        </a:cubicBezTo>
                        <a:cubicBezTo>
                          <a:pt x="344995" y="21612"/>
                          <a:pt x="337471" y="25898"/>
                          <a:pt x="328803" y="30756"/>
                        </a:cubicBezTo>
                        <a:cubicBezTo>
                          <a:pt x="310705" y="41043"/>
                          <a:pt x="288131" y="53711"/>
                          <a:pt x="251174" y="69618"/>
                        </a:cubicBezTo>
                        <a:cubicBezTo>
                          <a:pt x="248507" y="70761"/>
                          <a:pt x="245650" y="71332"/>
                          <a:pt x="242792" y="71332"/>
                        </a:cubicBezTo>
                        <a:cubicBezTo>
                          <a:pt x="224694" y="71427"/>
                          <a:pt x="138113" y="72285"/>
                          <a:pt x="138113" y="72285"/>
                        </a:cubicBezTo>
                        <a:cubicBezTo>
                          <a:pt x="134778" y="72380"/>
                          <a:pt x="117824" y="73523"/>
                          <a:pt x="117824" y="90573"/>
                        </a:cubicBezTo>
                        <a:lnTo>
                          <a:pt x="103537" y="90573"/>
                        </a:lnTo>
                        <a:cubicBezTo>
                          <a:pt x="103537" y="65046"/>
                          <a:pt x="126111" y="58092"/>
                          <a:pt x="138017" y="57997"/>
                        </a:cubicBezTo>
                        <a:cubicBezTo>
                          <a:pt x="138017" y="57997"/>
                          <a:pt x="224694" y="57045"/>
                          <a:pt x="242792" y="57045"/>
                        </a:cubicBezTo>
                        <a:cubicBezTo>
                          <a:pt x="243744" y="57045"/>
                          <a:pt x="244697" y="56854"/>
                          <a:pt x="245554" y="56473"/>
                        </a:cubicBezTo>
                        <a:cubicBezTo>
                          <a:pt x="281844" y="40852"/>
                          <a:pt x="304038" y="28374"/>
                          <a:pt x="321850" y="18278"/>
                        </a:cubicBezTo>
                        <a:cubicBezTo>
                          <a:pt x="330708" y="13230"/>
                          <a:pt x="338423" y="8943"/>
                          <a:pt x="346138" y="5133"/>
                        </a:cubicBezTo>
                        <a:cubicBezTo>
                          <a:pt x="361569" y="-2391"/>
                          <a:pt x="382333" y="-3630"/>
                          <a:pt x="394525" y="15230"/>
                        </a:cubicBezTo>
                        <a:cubicBezTo>
                          <a:pt x="407194" y="34851"/>
                          <a:pt x="392716" y="52854"/>
                          <a:pt x="383286" y="59521"/>
                        </a:cubicBezTo>
                        <a:lnTo>
                          <a:pt x="226409" y="159439"/>
                        </a:lnTo>
                        <a:cubicBezTo>
                          <a:pt x="214407" y="167344"/>
                          <a:pt x="200501" y="171249"/>
                          <a:pt x="186499" y="17124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7" name="Freeform: Shape 2493">
                    <a:extLst>
                      <a:ext uri="{FF2B5EF4-FFF2-40B4-BE49-F238E27FC236}">
                        <a16:creationId xmlns:a16="http://schemas.microsoft.com/office/drawing/2014/main" id="{3A03BB8B-ACBC-481A-B6E7-328723F559FF}"/>
                      </a:ext>
                    </a:extLst>
                  </p:cNvPr>
                  <p:cNvSpPr/>
                  <p:nvPr/>
                </p:nvSpPr>
                <p:spPr>
                  <a:xfrm>
                    <a:off x="9353930" y="2451162"/>
                    <a:ext cx="102870" cy="196691"/>
                  </a:xfrm>
                  <a:custGeom>
                    <a:avLst/>
                    <a:gdLst>
                      <a:gd name="connsiteX0" fmla="*/ 102870 w 102870"/>
                      <a:gd name="connsiteY0" fmla="*/ 196691 h 196691"/>
                      <a:gd name="connsiteX1" fmla="*/ 0 w 102870"/>
                      <a:gd name="connsiteY1" fmla="*/ 196691 h 196691"/>
                      <a:gd name="connsiteX2" fmla="*/ 0 w 102870"/>
                      <a:gd name="connsiteY2" fmla="*/ 0 h 196691"/>
                      <a:gd name="connsiteX3" fmla="*/ 102870 w 102870"/>
                      <a:gd name="connsiteY3" fmla="*/ 0 h 196691"/>
                      <a:gd name="connsiteX4" fmla="*/ 102870 w 102870"/>
                      <a:gd name="connsiteY4" fmla="*/ 196691 h 196691"/>
                      <a:gd name="connsiteX5" fmla="*/ 14383 w 102870"/>
                      <a:gd name="connsiteY5" fmla="*/ 182404 h 196691"/>
                      <a:gd name="connsiteX6" fmla="*/ 88678 w 102870"/>
                      <a:gd name="connsiteY6" fmla="*/ 182404 h 196691"/>
                      <a:gd name="connsiteX7" fmla="*/ 88678 w 102870"/>
                      <a:gd name="connsiteY7" fmla="*/ 14288 h 196691"/>
                      <a:gd name="connsiteX8" fmla="*/ 14383 w 102870"/>
                      <a:gd name="connsiteY8" fmla="*/ 14288 h 196691"/>
                      <a:gd name="connsiteX9" fmla="*/ 14383 w 102870"/>
                      <a:gd name="connsiteY9" fmla="*/ 182404 h 19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2870" h="196691">
                        <a:moveTo>
                          <a:pt x="102870" y="196691"/>
                        </a:moveTo>
                        <a:lnTo>
                          <a:pt x="0" y="196691"/>
                        </a:lnTo>
                        <a:lnTo>
                          <a:pt x="0" y="0"/>
                        </a:lnTo>
                        <a:lnTo>
                          <a:pt x="102870" y="0"/>
                        </a:lnTo>
                        <a:lnTo>
                          <a:pt x="102870" y="196691"/>
                        </a:lnTo>
                        <a:close/>
                        <a:moveTo>
                          <a:pt x="14383" y="182404"/>
                        </a:moveTo>
                        <a:lnTo>
                          <a:pt x="88678" y="182404"/>
                        </a:lnTo>
                        <a:lnTo>
                          <a:pt x="88678" y="14288"/>
                        </a:lnTo>
                        <a:lnTo>
                          <a:pt x="14383" y="14288"/>
                        </a:lnTo>
                        <a:lnTo>
                          <a:pt x="14383" y="18240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8" name="Freeform: Shape 2494">
                    <a:extLst>
                      <a:ext uri="{FF2B5EF4-FFF2-40B4-BE49-F238E27FC236}">
                        <a16:creationId xmlns:a16="http://schemas.microsoft.com/office/drawing/2014/main" id="{3F47E243-E81B-4C04-8650-368058CA06B5}"/>
                      </a:ext>
                    </a:extLst>
                  </p:cNvPr>
                  <p:cNvSpPr/>
                  <p:nvPr/>
                </p:nvSpPr>
                <p:spPr>
                  <a:xfrm>
                    <a:off x="9398222" y="2515647"/>
                    <a:ext cx="14438" cy="125063"/>
                  </a:xfrm>
                  <a:custGeom>
                    <a:avLst/>
                    <a:gdLst>
                      <a:gd name="connsiteX0" fmla="*/ 14288 w 14438"/>
                      <a:gd name="connsiteY0" fmla="*/ 125063 h 125063"/>
                      <a:gd name="connsiteX1" fmla="*/ 0 w 14438"/>
                      <a:gd name="connsiteY1" fmla="*/ 125063 h 125063"/>
                      <a:gd name="connsiteX2" fmla="*/ 0 w 14438"/>
                      <a:gd name="connsiteY2" fmla="*/ 571 h 125063"/>
                      <a:gd name="connsiteX3" fmla="*/ 14288 w 14438"/>
                      <a:gd name="connsiteY3" fmla="*/ 0 h 125063"/>
                      <a:gd name="connsiteX4" fmla="*/ 14288 w 14438"/>
                      <a:gd name="connsiteY4" fmla="*/ 125063 h 125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38" h="125063">
                        <a:moveTo>
                          <a:pt x="14288" y="125063"/>
                        </a:moveTo>
                        <a:lnTo>
                          <a:pt x="0" y="125063"/>
                        </a:lnTo>
                        <a:cubicBezTo>
                          <a:pt x="95" y="92107"/>
                          <a:pt x="191" y="5429"/>
                          <a:pt x="0" y="571"/>
                        </a:cubicBezTo>
                        <a:lnTo>
                          <a:pt x="14288" y="0"/>
                        </a:lnTo>
                        <a:cubicBezTo>
                          <a:pt x="14573" y="6001"/>
                          <a:pt x="14383" y="120206"/>
                          <a:pt x="14288" y="12506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9" name="Freeform: Shape 2495">
                    <a:extLst>
                      <a:ext uri="{FF2B5EF4-FFF2-40B4-BE49-F238E27FC236}">
                        <a16:creationId xmlns:a16="http://schemas.microsoft.com/office/drawing/2014/main" id="{D316610F-E5A9-486B-B05C-A0488067E931}"/>
                      </a:ext>
                    </a:extLst>
                  </p:cNvPr>
                  <p:cNvSpPr/>
                  <p:nvPr/>
                </p:nvSpPr>
                <p:spPr>
                  <a:xfrm>
                    <a:off x="9530905" y="2246756"/>
                    <a:ext cx="244601" cy="244601"/>
                  </a:xfrm>
                  <a:custGeom>
                    <a:avLst/>
                    <a:gdLst>
                      <a:gd name="connsiteX0" fmla="*/ 122301 w 244601"/>
                      <a:gd name="connsiteY0" fmla="*/ 244602 h 244601"/>
                      <a:gd name="connsiteX1" fmla="*/ 0 w 244601"/>
                      <a:gd name="connsiteY1" fmla="*/ 122301 h 244601"/>
                      <a:gd name="connsiteX2" fmla="*/ 122301 w 244601"/>
                      <a:gd name="connsiteY2" fmla="*/ 0 h 244601"/>
                      <a:gd name="connsiteX3" fmla="*/ 244602 w 244601"/>
                      <a:gd name="connsiteY3" fmla="*/ 122301 h 244601"/>
                      <a:gd name="connsiteX4" fmla="*/ 122301 w 244601"/>
                      <a:gd name="connsiteY4" fmla="*/ 244602 h 244601"/>
                      <a:gd name="connsiteX5" fmla="*/ 122301 w 244601"/>
                      <a:gd name="connsiteY5" fmla="*/ 14288 h 244601"/>
                      <a:gd name="connsiteX6" fmla="*/ 14288 w 244601"/>
                      <a:gd name="connsiteY6" fmla="*/ 122301 h 244601"/>
                      <a:gd name="connsiteX7" fmla="*/ 122301 w 244601"/>
                      <a:gd name="connsiteY7" fmla="*/ 230314 h 244601"/>
                      <a:gd name="connsiteX8" fmla="*/ 230314 w 244601"/>
                      <a:gd name="connsiteY8" fmla="*/ 122301 h 244601"/>
                      <a:gd name="connsiteX9" fmla="*/ 122301 w 244601"/>
                      <a:gd name="connsiteY9" fmla="*/ 14288 h 244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44601" h="244601">
                        <a:moveTo>
                          <a:pt x="122301" y="244602"/>
                        </a:moveTo>
                        <a:cubicBezTo>
                          <a:pt x="54864" y="244602"/>
                          <a:pt x="0" y="189738"/>
                          <a:pt x="0" y="122301"/>
                        </a:cubicBezTo>
                        <a:cubicBezTo>
                          <a:pt x="0" y="54864"/>
                          <a:pt x="54864" y="0"/>
                          <a:pt x="122301" y="0"/>
                        </a:cubicBezTo>
                        <a:cubicBezTo>
                          <a:pt x="189738" y="0"/>
                          <a:pt x="244602" y="54864"/>
                          <a:pt x="244602" y="122301"/>
                        </a:cubicBezTo>
                        <a:cubicBezTo>
                          <a:pt x="244602" y="189738"/>
                          <a:pt x="189738" y="244602"/>
                          <a:pt x="122301" y="244602"/>
                        </a:cubicBezTo>
                        <a:close/>
                        <a:moveTo>
                          <a:pt x="122301" y="14288"/>
                        </a:moveTo>
                        <a:cubicBezTo>
                          <a:pt x="62770" y="14288"/>
                          <a:pt x="14288" y="62770"/>
                          <a:pt x="14288" y="122301"/>
                        </a:cubicBezTo>
                        <a:cubicBezTo>
                          <a:pt x="14288" y="181832"/>
                          <a:pt x="62770" y="230314"/>
                          <a:pt x="122301" y="230314"/>
                        </a:cubicBezTo>
                        <a:cubicBezTo>
                          <a:pt x="181833" y="230314"/>
                          <a:pt x="230314" y="181832"/>
                          <a:pt x="230314" y="122301"/>
                        </a:cubicBezTo>
                        <a:cubicBezTo>
                          <a:pt x="230314" y="62770"/>
                          <a:pt x="181833" y="14288"/>
                          <a:pt x="122301" y="1428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0" name="Freeform: Shape 2496">
                    <a:extLst>
                      <a:ext uri="{FF2B5EF4-FFF2-40B4-BE49-F238E27FC236}">
                        <a16:creationId xmlns:a16="http://schemas.microsoft.com/office/drawing/2014/main" id="{FBA9A680-DBCA-42F0-8386-F1B31B2C2238}"/>
                      </a:ext>
                    </a:extLst>
                  </p:cNvPr>
                  <p:cNvSpPr/>
                  <p:nvPr/>
                </p:nvSpPr>
                <p:spPr>
                  <a:xfrm>
                    <a:off x="9575673" y="2291428"/>
                    <a:ext cx="155066" cy="155066"/>
                  </a:xfrm>
                  <a:custGeom>
                    <a:avLst/>
                    <a:gdLst>
                      <a:gd name="connsiteX0" fmla="*/ 77534 w 155066"/>
                      <a:gd name="connsiteY0" fmla="*/ 155067 h 155066"/>
                      <a:gd name="connsiteX1" fmla="*/ 0 w 155066"/>
                      <a:gd name="connsiteY1" fmla="*/ 77533 h 155066"/>
                      <a:gd name="connsiteX2" fmla="*/ 77534 w 155066"/>
                      <a:gd name="connsiteY2" fmla="*/ 0 h 155066"/>
                      <a:gd name="connsiteX3" fmla="*/ 155067 w 155066"/>
                      <a:gd name="connsiteY3" fmla="*/ 77533 h 155066"/>
                      <a:gd name="connsiteX4" fmla="*/ 77534 w 155066"/>
                      <a:gd name="connsiteY4" fmla="*/ 155067 h 155066"/>
                      <a:gd name="connsiteX5" fmla="*/ 77534 w 155066"/>
                      <a:gd name="connsiteY5" fmla="*/ 14383 h 155066"/>
                      <a:gd name="connsiteX6" fmla="*/ 14288 w 155066"/>
                      <a:gd name="connsiteY6" fmla="*/ 77629 h 155066"/>
                      <a:gd name="connsiteX7" fmla="*/ 77534 w 155066"/>
                      <a:gd name="connsiteY7" fmla="*/ 140875 h 155066"/>
                      <a:gd name="connsiteX8" fmla="*/ 140779 w 155066"/>
                      <a:gd name="connsiteY8" fmla="*/ 77629 h 155066"/>
                      <a:gd name="connsiteX9" fmla="*/ 77534 w 155066"/>
                      <a:gd name="connsiteY9" fmla="*/ 14383 h 15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5066" h="155066">
                        <a:moveTo>
                          <a:pt x="77534" y="155067"/>
                        </a:moveTo>
                        <a:cubicBezTo>
                          <a:pt x="34766" y="155067"/>
                          <a:pt x="0" y="120301"/>
                          <a:pt x="0" y="77533"/>
                        </a:cubicBezTo>
                        <a:cubicBezTo>
                          <a:pt x="0" y="34766"/>
                          <a:pt x="34766" y="0"/>
                          <a:pt x="77534" y="0"/>
                        </a:cubicBezTo>
                        <a:cubicBezTo>
                          <a:pt x="120301" y="0"/>
                          <a:pt x="155067" y="34766"/>
                          <a:pt x="155067" y="77533"/>
                        </a:cubicBezTo>
                        <a:cubicBezTo>
                          <a:pt x="155067" y="120301"/>
                          <a:pt x="120205" y="155067"/>
                          <a:pt x="77534" y="155067"/>
                        </a:cubicBezTo>
                        <a:close/>
                        <a:moveTo>
                          <a:pt x="77534" y="14383"/>
                        </a:moveTo>
                        <a:cubicBezTo>
                          <a:pt x="42672" y="14383"/>
                          <a:pt x="14288" y="42767"/>
                          <a:pt x="14288" y="77629"/>
                        </a:cubicBezTo>
                        <a:cubicBezTo>
                          <a:pt x="14288" y="112490"/>
                          <a:pt x="42672" y="140875"/>
                          <a:pt x="77534" y="140875"/>
                        </a:cubicBezTo>
                        <a:cubicBezTo>
                          <a:pt x="112395" y="140875"/>
                          <a:pt x="140779" y="112490"/>
                          <a:pt x="140779" y="77629"/>
                        </a:cubicBezTo>
                        <a:cubicBezTo>
                          <a:pt x="140779" y="42767"/>
                          <a:pt x="112395" y="14383"/>
                          <a:pt x="77534" y="1438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1" name="Freeform: Shape 2497">
                    <a:extLst>
                      <a:ext uri="{FF2B5EF4-FFF2-40B4-BE49-F238E27FC236}">
                        <a16:creationId xmlns:a16="http://schemas.microsoft.com/office/drawing/2014/main" id="{9B885453-385C-4893-9310-3E9FE17D466A}"/>
                      </a:ext>
                    </a:extLst>
                  </p:cNvPr>
                  <p:cNvSpPr/>
                  <p:nvPr/>
                </p:nvSpPr>
                <p:spPr>
                  <a:xfrm>
                    <a:off x="9633203" y="2329242"/>
                    <a:ext cx="40100" cy="79724"/>
                  </a:xfrm>
                  <a:custGeom>
                    <a:avLst/>
                    <a:gdLst>
                      <a:gd name="connsiteX0" fmla="*/ 16383 w 40100"/>
                      <a:gd name="connsiteY0" fmla="*/ 70295 h 79724"/>
                      <a:gd name="connsiteX1" fmla="*/ 0 w 40100"/>
                      <a:gd name="connsiteY1" fmla="*/ 63246 h 79724"/>
                      <a:gd name="connsiteX2" fmla="*/ 6001 w 40100"/>
                      <a:gd name="connsiteY2" fmla="*/ 54007 h 79724"/>
                      <a:gd name="connsiteX3" fmla="*/ 19336 w 40100"/>
                      <a:gd name="connsiteY3" fmla="*/ 59436 h 79724"/>
                      <a:gd name="connsiteX4" fmla="*/ 26861 w 40100"/>
                      <a:gd name="connsiteY4" fmla="*/ 53054 h 79724"/>
                      <a:gd name="connsiteX5" fmla="*/ 2286 w 40100"/>
                      <a:gd name="connsiteY5" fmla="*/ 26861 h 79724"/>
                      <a:gd name="connsiteX6" fmla="*/ 16479 w 40100"/>
                      <a:gd name="connsiteY6" fmla="*/ 9620 h 79724"/>
                      <a:gd name="connsiteX7" fmla="*/ 16479 w 40100"/>
                      <a:gd name="connsiteY7" fmla="*/ 0 h 79724"/>
                      <a:gd name="connsiteX8" fmla="*/ 25527 w 40100"/>
                      <a:gd name="connsiteY8" fmla="*/ 0 h 79724"/>
                      <a:gd name="connsiteX9" fmla="*/ 25527 w 40100"/>
                      <a:gd name="connsiteY9" fmla="*/ 9430 h 79724"/>
                      <a:gd name="connsiteX10" fmla="*/ 39434 w 40100"/>
                      <a:gd name="connsiteY10" fmla="*/ 17050 h 79724"/>
                      <a:gd name="connsiteX11" fmla="*/ 32576 w 40100"/>
                      <a:gd name="connsiteY11" fmla="*/ 24860 h 79724"/>
                      <a:gd name="connsiteX12" fmla="*/ 22384 w 40100"/>
                      <a:gd name="connsiteY12" fmla="*/ 20193 h 79724"/>
                      <a:gd name="connsiteX13" fmla="*/ 15526 w 40100"/>
                      <a:gd name="connsiteY13" fmla="*/ 26194 h 79724"/>
                      <a:gd name="connsiteX14" fmla="*/ 40100 w 40100"/>
                      <a:gd name="connsiteY14" fmla="*/ 52102 h 79724"/>
                      <a:gd name="connsiteX15" fmla="*/ 25527 w 40100"/>
                      <a:gd name="connsiteY15" fmla="*/ 70009 h 79724"/>
                      <a:gd name="connsiteX16" fmla="*/ 25527 w 40100"/>
                      <a:gd name="connsiteY16" fmla="*/ 79724 h 79724"/>
                      <a:gd name="connsiteX17" fmla="*/ 16479 w 40100"/>
                      <a:gd name="connsiteY17" fmla="*/ 79724 h 79724"/>
                      <a:gd name="connsiteX18" fmla="*/ 16479 w 40100"/>
                      <a:gd name="connsiteY18" fmla="*/ 70295 h 79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0100" h="79724">
                        <a:moveTo>
                          <a:pt x="16383" y="70295"/>
                        </a:moveTo>
                        <a:cubicBezTo>
                          <a:pt x="10859" y="69628"/>
                          <a:pt x="4382" y="67247"/>
                          <a:pt x="0" y="63246"/>
                        </a:cubicBezTo>
                        <a:lnTo>
                          <a:pt x="6001" y="54007"/>
                        </a:lnTo>
                        <a:cubicBezTo>
                          <a:pt x="10763" y="57531"/>
                          <a:pt x="14859" y="59436"/>
                          <a:pt x="19336" y="59436"/>
                        </a:cubicBezTo>
                        <a:cubicBezTo>
                          <a:pt x="24575" y="59436"/>
                          <a:pt x="26861" y="57245"/>
                          <a:pt x="26861" y="53054"/>
                        </a:cubicBezTo>
                        <a:cubicBezTo>
                          <a:pt x="26861" y="43434"/>
                          <a:pt x="2286" y="43625"/>
                          <a:pt x="2286" y="26861"/>
                        </a:cubicBezTo>
                        <a:cubicBezTo>
                          <a:pt x="2286" y="17717"/>
                          <a:pt x="7715" y="11430"/>
                          <a:pt x="16479" y="9620"/>
                        </a:cubicBezTo>
                        <a:lnTo>
                          <a:pt x="16479" y="0"/>
                        </a:lnTo>
                        <a:lnTo>
                          <a:pt x="25527" y="0"/>
                        </a:lnTo>
                        <a:lnTo>
                          <a:pt x="25527" y="9430"/>
                        </a:lnTo>
                        <a:cubicBezTo>
                          <a:pt x="31528" y="10287"/>
                          <a:pt x="35814" y="13240"/>
                          <a:pt x="39434" y="17050"/>
                        </a:cubicBezTo>
                        <a:lnTo>
                          <a:pt x="32576" y="24860"/>
                        </a:lnTo>
                        <a:cubicBezTo>
                          <a:pt x="29242" y="21812"/>
                          <a:pt x="26289" y="20193"/>
                          <a:pt x="22384" y="20193"/>
                        </a:cubicBezTo>
                        <a:cubicBezTo>
                          <a:pt x="17907" y="20193"/>
                          <a:pt x="15526" y="22003"/>
                          <a:pt x="15526" y="26194"/>
                        </a:cubicBezTo>
                        <a:cubicBezTo>
                          <a:pt x="15526" y="35052"/>
                          <a:pt x="40100" y="34290"/>
                          <a:pt x="40100" y="52102"/>
                        </a:cubicBezTo>
                        <a:cubicBezTo>
                          <a:pt x="40100" y="61055"/>
                          <a:pt x="35147" y="67913"/>
                          <a:pt x="25527" y="70009"/>
                        </a:cubicBezTo>
                        <a:lnTo>
                          <a:pt x="25527" y="79724"/>
                        </a:lnTo>
                        <a:lnTo>
                          <a:pt x="16479" y="79724"/>
                        </a:lnTo>
                        <a:lnTo>
                          <a:pt x="16479" y="70295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2" name="Freeform: Shape 2498">
                    <a:extLst>
                      <a:ext uri="{FF2B5EF4-FFF2-40B4-BE49-F238E27FC236}">
                        <a16:creationId xmlns:a16="http://schemas.microsoft.com/office/drawing/2014/main" id="{4972E399-6A2C-4E4A-9C0F-13F7461AC013}"/>
                      </a:ext>
                    </a:extLst>
                  </p:cNvPr>
                  <p:cNvSpPr/>
                  <p:nvPr/>
                </p:nvSpPr>
                <p:spPr>
                  <a:xfrm>
                    <a:off x="9687401" y="2363818"/>
                    <a:ext cx="12763" cy="14287"/>
                  </a:xfrm>
                  <a:custGeom>
                    <a:avLst/>
                    <a:gdLst>
                      <a:gd name="connsiteX0" fmla="*/ 0 w 12763"/>
                      <a:gd name="connsiteY0" fmla="*/ 0 h 14287"/>
                      <a:gd name="connsiteX1" fmla="*/ 12764 w 12763"/>
                      <a:gd name="connsiteY1" fmla="*/ 0 h 14287"/>
                      <a:gd name="connsiteX2" fmla="*/ 12764 w 12763"/>
                      <a:gd name="connsiteY2" fmla="*/ 14287 h 14287"/>
                      <a:gd name="connsiteX3" fmla="*/ 0 w 12763"/>
                      <a:gd name="connsiteY3" fmla="*/ 14287 h 14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63" h="14287">
                        <a:moveTo>
                          <a:pt x="0" y="0"/>
                        </a:moveTo>
                        <a:lnTo>
                          <a:pt x="12764" y="0"/>
                        </a:lnTo>
                        <a:lnTo>
                          <a:pt x="12764" y="14287"/>
                        </a:lnTo>
                        <a:lnTo>
                          <a:pt x="0" y="1428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43" name="Freeform: Shape 2499">
                    <a:extLst>
                      <a:ext uri="{FF2B5EF4-FFF2-40B4-BE49-F238E27FC236}">
                        <a16:creationId xmlns:a16="http://schemas.microsoft.com/office/drawing/2014/main" id="{485A7619-5115-44B1-BB8D-A413B1BC1B29}"/>
                      </a:ext>
                    </a:extLst>
                  </p:cNvPr>
                  <p:cNvSpPr/>
                  <p:nvPr/>
                </p:nvSpPr>
                <p:spPr>
                  <a:xfrm>
                    <a:off x="9604819" y="2363818"/>
                    <a:ext cx="12763" cy="14287"/>
                  </a:xfrm>
                  <a:custGeom>
                    <a:avLst/>
                    <a:gdLst>
                      <a:gd name="connsiteX0" fmla="*/ 0 w 12763"/>
                      <a:gd name="connsiteY0" fmla="*/ 0 h 14287"/>
                      <a:gd name="connsiteX1" fmla="*/ 12764 w 12763"/>
                      <a:gd name="connsiteY1" fmla="*/ 0 h 14287"/>
                      <a:gd name="connsiteX2" fmla="*/ 12764 w 12763"/>
                      <a:gd name="connsiteY2" fmla="*/ 14287 h 14287"/>
                      <a:gd name="connsiteX3" fmla="*/ 0 w 12763"/>
                      <a:gd name="connsiteY3" fmla="*/ 14287 h 14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63" h="14287">
                        <a:moveTo>
                          <a:pt x="0" y="0"/>
                        </a:moveTo>
                        <a:lnTo>
                          <a:pt x="12764" y="0"/>
                        </a:lnTo>
                        <a:lnTo>
                          <a:pt x="12764" y="14287"/>
                        </a:lnTo>
                        <a:lnTo>
                          <a:pt x="0" y="1428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A5B5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Arial"/>
                    </a:endParaRPr>
                  </a:p>
                </p:txBody>
              </p:sp>
              <p:grpSp>
                <p:nvGrpSpPr>
                  <p:cNvPr id="44" name="Graphic 1">
                    <a:extLst>
                      <a:ext uri="{FF2B5EF4-FFF2-40B4-BE49-F238E27FC236}">
                        <a16:creationId xmlns:a16="http://schemas.microsoft.com/office/drawing/2014/main" id="{46ED6186-F2F3-4497-B903-E4858F7B54C9}"/>
                      </a:ext>
                    </a:extLst>
                  </p:cNvPr>
                  <p:cNvGrpSpPr/>
                  <p:nvPr/>
                </p:nvGrpSpPr>
                <p:grpSpPr>
                  <a:xfrm>
                    <a:off x="9673780" y="2160460"/>
                    <a:ext cx="14287" cy="77533"/>
                    <a:chOff x="9673780" y="2160460"/>
                    <a:chExt cx="14287" cy="77533"/>
                  </a:xfrm>
                  <a:grpFill/>
                </p:grpSpPr>
                <p:sp>
                  <p:nvSpPr>
                    <p:cNvPr id="51" name="Freeform: Shape 2501">
                      <a:extLst>
                        <a:ext uri="{FF2B5EF4-FFF2-40B4-BE49-F238E27FC236}">
                          <a16:creationId xmlns:a16="http://schemas.microsoft.com/office/drawing/2014/main" id="{40E0F12C-6841-49B9-AE35-34AF39C0D1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73780" y="2221420"/>
                      <a:ext cx="14287" cy="16573"/>
                    </a:xfrm>
                    <a:custGeom>
                      <a:avLst/>
                      <a:gdLst>
                        <a:gd name="connsiteX0" fmla="*/ 0 w 14287"/>
                        <a:gd name="connsiteY0" fmla="*/ 0 h 16573"/>
                        <a:gd name="connsiteX1" fmla="*/ 14287 w 14287"/>
                        <a:gd name="connsiteY1" fmla="*/ 0 h 16573"/>
                        <a:gd name="connsiteX2" fmla="*/ 14287 w 14287"/>
                        <a:gd name="connsiteY2" fmla="*/ 16574 h 16573"/>
                        <a:gd name="connsiteX3" fmla="*/ 0 w 14287"/>
                        <a:gd name="connsiteY3" fmla="*/ 16574 h 165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287" h="16573">
                          <a:moveTo>
                            <a:pt x="0" y="0"/>
                          </a:moveTo>
                          <a:lnTo>
                            <a:pt x="14287" y="0"/>
                          </a:lnTo>
                          <a:lnTo>
                            <a:pt x="14287" y="16574"/>
                          </a:lnTo>
                          <a:lnTo>
                            <a:pt x="0" y="16574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A5B5E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52" name="Freeform: Shape 2502">
                      <a:extLst>
                        <a:ext uri="{FF2B5EF4-FFF2-40B4-BE49-F238E27FC236}">
                          <a16:creationId xmlns:a16="http://schemas.microsoft.com/office/drawing/2014/main" id="{58D572A3-1C60-4109-A81A-FF1FF3DF7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73780" y="2160460"/>
                      <a:ext cx="14287" cy="46481"/>
                    </a:xfrm>
                    <a:custGeom>
                      <a:avLst/>
                      <a:gdLst>
                        <a:gd name="connsiteX0" fmla="*/ 0 w 14287"/>
                        <a:gd name="connsiteY0" fmla="*/ 0 h 46481"/>
                        <a:gd name="connsiteX1" fmla="*/ 14287 w 14287"/>
                        <a:gd name="connsiteY1" fmla="*/ 0 h 46481"/>
                        <a:gd name="connsiteX2" fmla="*/ 14287 w 14287"/>
                        <a:gd name="connsiteY2" fmla="*/ 46482 h 46481"/>
                        <a:gd name="connsiteX3" fmla="*/ 0 w 14287"/>
                        <a:gd name="connsiteY3" fmla="*/ 46482 h 464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287" h="46481">
                          <a:moveTo>
                            <a:pt x="0" y="0"/>
                          </a:moveTo>
                          <a:lnTo>
                            <a:pt x="14287" y="0"/>
                          </a:lnTo>
                          <a:lnTo>
                            <a:pt x="14287" y="46482"/>
                          </a:lnTo>
                          <a:lnTo>
                            <a:pt x="0" y="46482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A5B5E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45" name="Graphic 1">
                    <a:extLst>
                      <a:ext uri="{FF2B5EF4-FFF2-40B4-BE49-F238E27FC236}">
                        <a16:creationId xmlns:a16="http://schemas.microsoft.com/office/drawing/2014/main" id="{46ED6186-F2F3-4497-B903-E4858F7B54C9}"/>
                      </a:ext>
                    </a:extLst>
                  </p:cNvPr>
                  <p:cNvGrpSpPr/>
                  <p:nvPr/>
                </p:nvGrpSpPr>
                <p:grpSpPr>
                  <a:xfrm>
                    <a:off x="9645586" y="2111311"/>
                    <a:ext cx="14287" cy="77533"/>
                    <a:chOff x="9645586" y="2111311"/>
                    <a:chExt cx="14287" cy="77533"/>
                  </a:xfrm>
                  <a:grpFill/>
                </p:grpSpPr>
                <p:sp>
                  <p:nvSpPr>
                    <p:cNvPr id="49" name="Freeform: Shape 2504">
                      <a:extLst>
                        <a:ext uri="{FF2B5EF4-FFF2-40B4-BE49-F238E27FC236}">
                          <a16:creationId xmlns:a16="http://schemas.microsoft.com/office/drawing/2014/main" id="{852EF01C-DD8C-4467-B041-B1C42721F5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5586" y="2172271"/>
                      <a:ext cx="14287" cy="16573"/>
                    </a:xfrm>
                    <a:custGeom>
                      <a:avLst/>
                      <a:gdLst>
                        <a:gd name="connsiteX0" fmla="*/ 0 w 14287"/>
                        <a:gd name="connsiteY0" fmla="*/ 0 h 16573"/>
                        <a:gd name="connsiteX1" fmla="*/ 14287 w 14287"/>
                        <a:gd name="connsiteY1" fmla="*/ 0 h 16573"/>
                        <a:gd name="connsiteX2" fmla="*/ 14287 w 14287"/>
                        <a:gd name="connsiteY2" fmla="*/ 16574 h 16573"/>
                        <a:gd name="connsiteX3" fmla="*/ 0 w 14287"/>
                        <a:gd name="connsiteY3" fmla="*/ 16574 h 165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287" h="16573">
                          <a:moveTo>
                            <a:pt x="0" y="0"/>
                          </a:moveTo>
                          <a:lnTo>
                            <a:pt x="14287" y="0"/>
                          </a:lnTo>
                          <a:lnTo>
                            <a:pt x="14287" y="16574"/>
                          </a:lnTo>
                          <a:lnTo>
                            <a:pt x="0" y="16574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A5B5E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50" name="Freeform: Shape 2505">
                      <a:extLst>
                        <a:ext uri="{FF2B5EF4-FFF2-40B4-BE49-F238E27FC236}">
                          <a16:creationId xmlns:a16="http://schemas.microsoft.com/office/drawing/2014/main" id="{00F217B0-8281-4CDA-BE7C-A8ADC1FC9A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5586" y="2111311"/>
                      <a:ext cx="14287" cy="46481"/>
                    </a:xfrm>
                    <a:custGeom>
                      <a:avLst/>
                      <a:gdLst>
                        <a:gd name="connsiteX0" fmla="*/ 0 w 14287"/>
                        <a:gd name="connsiteY0" fmla="*/ 0 h 46481"/>
                        <a:gd name="connsiteX1" fmla="*/ 14287 w 14287"/>
                        <a:gd name="connsiteY1" fmla="*/ 0 h 46481"/>
                        <a:gd name="connsiteX2" fmla="*/ 14287 w 14287"/>
                        <a:gd name="connsiteY2" fmla="*/ 46482 h 46481"/>
                        <a:gd name="connsiteX3" fmla="*/ 0 w 14287"/>
                        <a:gd name="connsiteY3" fmla="*/ 46482 h 464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287" h="46481">
                          <a:moveTo>
                            <a:pt x="0" y="0"/>
                          </a:moveTo>
                          <a:lnTo>
                            <a:pt x="14287" y="0"/>
                          </a:lnTo>
                          <a:lnTo>
                            <a:pt x="14287" y="46482"/>
                          </a:lnTo>
                          <a:lnTo>
                            <a:pt x="0" y="46482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A5B5E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46" name="Graphic 1">
                    <a:extLst>
                      <a:ext uri="{FF2B5EF4-FFF2-40B4-BE49-F238E27FC236}">
                        <a16:creationId xmlns:a16="http://schemas.microsoft.com/office/drawing/2014/main" id="{46ED6186-F2F3-4497-B903-E4858F7B54C9}"/>
                      </a:ext>
                    </a:extLst>
                  </p:cNvPr>
                  <p:cNvGrpSpPr/>
                  <p:nvPr/>
                </p:nvGrpSpPr>
                <p:grpSpPr>
                  <a:xfrm>
                    <a:off x="9618249" y="2150077"/>
                    <a:ext cx="14287" cy="77533"/>
                    <a:chOff x="9618249" y="2150077"/>
                    <a:chExt cx="14287" cy="77533"/>
                  </a:xfrm>
                  <a:grpFill/>
                </p:grpSpPr>
                <p:sp>
                  <p:nvSpPr>
                    <p:cNvPr id="47" name="Freeform: Shape 2507">
                      <a:extLst>
                        <a:ext uri="{FF2B5EF4-FFF2-40B4-BE49-F238E27FC236}">
                          <a16:creationId xmlns:a16="http://schemas.microsoft.com/office/drawing/2014/main" id="{0D7A0B09-8D68-4E11-94DF-C98B8EB88C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18249" y="2211037"/>
                      <a:ext cx="14287" cy="16573"/>
                    </a:xfrm>
                    <a:custGeom>
                      <a:avLst/>
                      <a:gdLst>
                        <a:gd name="connsiteX0" fmla="*/ 0 w 14287"/>
                        <a:gd name="connsiteY0" fmla="*/ 0 h 16573"/>
                        <a:gd name="connsiteX1" fmla="*/ 14287 w 14287"/>
                        <a:gd name="connsiteY1" fmla="*/ 0 h 16573"/>
                        <a:gd name="connsiteX2" fmla="*/ 14287 w 14287"/>
                        <a:gd name="connsiteY2" fmla="*/ 16574 h 16573"/>
                        <a:gd name="connsiteX3" fmla="*/ 0 w 14287"/>
                        <a:gd name="connsiteY3" fmla="*/ 16574 h 165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287" h="16573">
                          <a:moveTo>
                            <a:pt x="0" y="0"/>
                          </a:moveTo>
                          <a:lnTo>
                            <a:pt x="14287" y="0"/>
                          </a:lnTo>
                          <a:lnTo>
                            <a:pt x="14287" y="16574"/>
                          </a:lnTo>
                          <a:lnTo>
                            <a:pt x="0" y="16574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A5B5E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8" name="Freeform: Shape 2508">
                      <a:extLst>
                        <a:ext uri="{FF2B5EF4-FFF2-40B4-BE49-F238E27FC236}">
                          <a16:creationId xmlns:a16="http://schemas.microsoft.com/office/drawing/2014/main" id="{DDE18126-D0E2-4A24-B62B-A895DD6144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18249" y="2150077"/>
                      <a:ext cx="14287" cy="46481"/>
                    </a:xfrm>
                    <a:custGeom>
                      <a:avLst/>
                      <a:gdLst>
                        <a:gd name="connsiteX0" fmla="*/ 0 w 14287"/>
                        <a:gd name="connsiteY0" fmla="*/ 0 h 46481"/>
                        <a:gd name="connsiteX1" fmla="*/ 14287 w 14287"/>
                        <a:gd name="connsiteY1" fmla="*/ 0 h 46481"/>
                        <a:gd name="connsiteX2" fmla="*/ 14287 w 14287"/>
                        <a:gd name="connsiteY2" fmla="*/ 46482 h 46481"/>
                        <a:gd name="connsiteX3" fmla="*/ 0 w 14287"/>
                        <a:gd name="connsiteY3" fmla="*/ 46482 h 464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287" h="46481">
                          <a:moveTo>
                            <a:pt x="0" y="0"/>
                          </a:moveTo>
                          <a:lnTo>
                            <a:pt x="14287" y="0"/>
                          </a:lnTo>
                          <a:lnTo>
                            <a:pt x="14287" y="46482"/>
                          </a:lnTo>
                          <a:lnTo>
                            <a:pt x="0" y="46482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A5B5E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sp>
              <p:nvSpPr>
                <p:cNvPr id="65" name="TextBox 64"/>
                <p:cNvSpPr txBox="1"/>
                <p:nvPr/>
              </p:nvSpPr>
              <p:spPr>
                <a:xfrm>
                  <a:off x="6544901" y="4076971"/>
                  <a:ext cx="3864078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4500">
                      <a:solidFill>
                        <a:schemeClr val="tx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defRPr>
                  </a:lvl1pPr>
                </a:lstStyle>
                <a:p>
                  <a:r>
                    <a:rPr lang="en-US" dirty="0"/>
                    <a:t>Debt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3744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2E145C4-73D5-C84F-9E8F-B1778529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matters to you as a CFO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7017C-D066-E646-8686-435EFB55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6</a:t>
            </a:fld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947133" y="1728840"/>
            <a:ext cx="10349052" cy="52370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9144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2000" b="1" i="0" kern="120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144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1400" b="1" i="0" kern="1200">
                <a:solidFill>
                  <a:srgbClr val="F7931D"/>
                </a:solidFill>
                <a:latin typeface="Antonio" panose="02000503000000000000" pitchFamily="2" charset="77"/>
                <a:ea typeface="Roboto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</a:rPr>
              <a:t>Understand the reason for each capital source 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</a:rPr>
              <a:t>Understand the pros and cons of each capital source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</a:rPr>
              <a:t>Learn from real life case studies</a:t>
            </a:r>
          </a:p>
        </p:txBody>
      </p:sp>
    </p:spTree>
    <p:extLst>
      <p:ext uri="{BB962C8B-B14F-4D97-AF65-F5344CB8AC3E}">
        <p14:creationId xmlns:p14="http://schemas.microsoft.com/office/powerpoint/2010/main" val="28109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Equity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1: </a:t>
            </a:r>
          </a:p>
        </p:txBody>
      </p:sp>
    </p:spTree>
    <p:extLst>
      <p:ext uri="{BB962C8B-B14F-4D97-AF65-F5344CB8AC3E}">
        <p14:creationId xmlns:p14="http://schemas.microsoft.com/office/powerpoint/2010/main" val="210456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1650782"/>
            <a:ext cx="2916247" cy="404160"/>
          </a:xfrm>
        </p:spPr>
        <p:txBody>
          <a:bodyPr>
            <a:noAutofit/>
          </a:bodyPr>
          <a:lstStyle/>
          <a:p>
            <a:r>
              <a:rPr lang="en-US" sz="3600" dirty="0"/>
              <a:t>Public: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8</a:t>
            </a:fld>
            <a:endParaRPr lang="en-US" sz="1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1521" y="3558237"/>
            <a:ext cx="2916247" cy="4041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9144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2000" b="1" i="0" kern="120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144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1400" b="1" i="0" kern="1200">
                <a:solidFill>
                  <a:srgbClr val="F7931D"/>
                </a:solidFill>
                <a:latin typeface="Antonio" panose="02000503000000000000" pitchFamily="2" charset="77"/>
                <a:ea typeface="Roboto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Private: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31690" y="1650782"/>
            <a:ext cx="8829368" cy="4041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9144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2000" b="1" i="0" kern="120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144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1400" b="1" i="0" kern="1200">
                <a:solidFill>
                  <a:srgbClr val="F7931D"/>
                </a:solidFill>
                <a:latin typeface="Antonio" panose="02000503000000000000" pitchFamily="2" charset="77"/>
                <a:ea typeface="Roboto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/>
                </a:solidFill>
              </a:rPr>
              <a:t> Initial Public Offering (“IPO”)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/>
                </a:solidFill>
              </a:rPr>
              <a:t> Special Purpose Acquisition Company (“SPAC”)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31690" y="3558237"/>
            <a:ext cx="8829368" cy="4041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Roboto" panose="02000000000000000000" pitchFamily="2" charset="0"/>
              <a:buChar char="―"/>
              <a:defRPr sz="3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86918" indent="-28575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69798" indent="-28575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91440" marR="0" indent="0" defTabSz="914400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2000" b="1" i="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91440" marR="0" indent="0" defTabSz="914400" fontAlgn="auto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1400" b="1" i="0">
                <a:solidFill>
                  <a:srgbClr val="F7931D"/>
                </a:solidFill>
                <a:latin typeface="Antonio" panose="02000503000000000000" pitchFamily="2" charset="77"/>
                <a:ea typeface="Roboto" panose="02000000000000000000" pitchFamily="2" charset="0"/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 Employee Stock Ownership Plan (“ESOP”)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 Majority Investment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/>
              <a:t> Minority Investment</a:t>
            </a:r>
          </a:p>
        </p:txBody>
      </p:sp>
    </p:spTree>
    <p:extLst>
      <p:ext uri="{BB962C8B-B14F-4D97-AF65-F5344CB8AC3E}">
        <p14:creationId xmlns:p14="http://schemas.microsoft.com/office/powerpoint/2010/main" val="90926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574F5CE-6FD7-B44D-BF8B-F9BC1AD7A64B}"/>
              </a:ext>
            </a:extLst>
          </p:cNvPr>
          <p:cNvSpPr/>
          <p:nvPr/>
        </p:nvSpPr>
        <p:spPr>
          <a:xfrm>
            <a:off x="925339" y="771665"/>
            <a:ext cx="2142326" cy="461665"/>
          </a:xfrm>
          <a:prstGeom prst="roundRect">
            <a:avLst>
              <a:gd name="adj" fmla="val 10065"/>
            </a:avLst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AA6EA48-56DA-F54C-B401-919E3C2B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57" y="-204314"/>
            <a:ext cx="10058400" cy="1450757"/>
          </a:xfrm>
        </p:spPr>
        <p:txBody>
          <a:bodyPr/>
          <a:lstStyle/>
          <a:p>
            <a:r>
              <a:rPr lang="en-US" dirty="0"/>
              <a:t>Public - IPO</a:t>
            </a: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148BB683-4788-8D42-B873-A6DB78AB9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9619" y="1638174"/>
            <a:ext cx="4533629" cy="4023360"/>
          </a:xfrm>
        </p:spPr>
        <p:txBody>
          <a:bodyPr>
            <a:normAutofit/>
          </a:bodyPr>
          <a:lstStyle/>
          <a:p>
            <a:r>
              <a:rPr lang="en-US" dirty="0"/>
              <a:t>Definition: a public offering in which shares of a company are sold to institutional investors and retail investors through the primary market.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261760" y="2434911"/>
            <a:ext cx="5407576" cy="1992400"/>
            <a:chOff x="6261760" y="289741"/>
            <a:chExt cx="5407576" cy="1992400"/>
          </a:xfrm>
        </p:grpSpPr>
        <p:pic>
          <p:nvPicPr>
            <p:cNvPr id="21" name="Picture 12_0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261760" y="629881"/>
              <a:ext cx="4722455" cy="1652260"/>
            </a:xfrm>
            <a:prstGeom prst="rect">
              <a:avLst/>
            </a:prstGeom>
          </p:spPr>
        </p:pic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D51DE10F-FC61-477E-8EDD-7B4C6633771A}"/>
                </a:ext>
              </a:extLst>
            </p:cNvPr>
            <p:cNvSpPr txBox="1">
              <a:spLocks/>
            </p:cNvSpPr>
            <p:nvPr/>
          </p:nvSpPr>
          <p:spPr>
            <a:xfrm>
              <a:off x="6264302" y="289741"/>
              <a:ext cx="5405034" cy="32679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defRPr>
              </a:lvl1pPr>
            </a:lstStyle>
            <a:p>
              <a:r>
                <a:rPr lang="en-US" sz="2000" dirty="0"/>
                <a:t>Number of offerings by market cap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61760" y="4440657"/>
            <a:ext cx="5407576" cy="1924012"/>
            <a:chOff x="6261760" y="2295487"/>
            <a:chExt cx="5407576" cy="1924012"/>
          </a:xfrm>
        </p:grpSpPr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D51DE10F-FC61-477E-8EDD-7B4C6633771A}"/>
                </a:ext>
              </a:extLst>
            </p:cNvPr>
            <p:cNvSpPr txBox="1">
              <a:spLocks/>
            </p:cNvSpPr>
            <p:nvPr/>
          </p:nvSpPr>
          <p:spPr>
            <a:xfrm>
              <a:off x="6264302" y="2295487"/>
              <a:ext cx="5405034" cy="32679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defRPr>
              </a:lvl1pPr>
            </a:lstStyle>
            <a:p>
              <a:r>
                <a:rPr lang="en-US" sz="2000" dirty="0"/>
                <a:t>LTM IPO volume by sector ($B)</a:t>
              </a:r>
            </a:p>
          </p:txBody>
        </p:sp>
        <p:pic>
          <p:nvPicPr>
            <p:cNvPr id="25" name="Picture 6_0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6261760" y="2635627"/>
              <a:ext cx="4722455" cy="1583872"/>
            </a:xfrm>
            <a:prstGeom prst="rect">
              <a:avLst/>
            </a:prstGeom>
          </p:spPr>
        </p:pic>
      </p:grpSp>
      <p:sp>
        <p:nvSpPr>
          <p:cNvPr id="26" name="Footer Placeholder 3"/>
          <p:cNvSpPr txBox="1">
            <a:spLocks/>
          </p:cNvSpPr>
          <p:nvPr/>
        </p:nvSpPr>
        <p:spPr>
          <a:xfrm>
            <a:off x="685800" y="6207900"/>
            <a:ext cx="5370871" cy="2798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 defTabSz="914400">
              <a:defRPr/>
            </a:pP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Source: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Dealogic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as of 08/15/21</a:t>
            </a:r>
          </a:p>
          <a:p>
            <a:pPr marL="114300" indent="-114300" defTabSz="914400">
              <a:defRPr/>
            </a:pP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Note: Data includes SEC registered, rank eligible, U.S. marketed IPOs raising over $25M; excludes closed-end funds.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51DE10F-FC61-477E-8EDD-7B4C6633771A}"/>
              </a:ext>
            </a:extLst>
          </p:cNvPr>
          <p:cNvSpPr txBox="1">
            <a:spLocks/>
          </p:cNvSpPr>
          <p:nvPr/>
        </p:nvSpPr>
        <p:spPr>
          <a:xfrm>
            <a:off x="6264400" y="289741"/>
            <a:ext cx="5405034" cy="32679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r>
              <a:rPr lang="en-US" sz="2000" dirty="0"/>
              <a:t>IPO volume by year</a:t>
            </a:r>
          </a:p>
        </p:txBody>
      </p:sp>
      <p:pic>
        <p:nvPicPr>
          <p:cNvPr id="28" name="Picture 2_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61760" y="656226"/>
            <a:ext cx="4582278" cy="17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241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KBOOKFILENAME" val="S:\Reports\Current Market Conditions\CMC - IPO New.xlsx"/>
  <p:tag name="RANGENAME" val="bb_M0MyNDYwNEQ1RjIxNDIyNU"/>
  <p:tag name="TYPENAME" val="Chart"/>
  <p:tag name="EXCELSHAPEHEIGHT" val="1228"/>
  <p:tag name="EXCELSHAPEWIDTH" val="3334"/>
  <p:tag name="FILETIMESTAMP" val="8/16/2021 11:46:19 AM"/>
  <p:tag name="TAGTIMESTAMP" val="8/16/2021 6:18:18 PM"/>
  <p:tag name="WORKSHEETNAME" val="IPO Year"/>
  <p:tag name="ASPECTRATIO" val="1"/>
  <p:tag name="LOCKEDFORUPDATES" val="False"/>
  <p:tag name="LINKTEXTS" val="&lt;LinkInfos/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KBOOKFILENAME" val="S:\Reports\Current Market Conditions\CMC - IPO New.xlsx"/>
  <p:tag name="RANGENAME" val="bb_MDE1MzE3QTJFMDA5NDY5Qk"/>
  <p:tag name="TYPENAME" val="Chart"/>
  <p:tag name="EXCELSHAPEHEIGHT" val="1142"/>
  <p:tag name="EXCELSHAPEWIDTH" val="2289"/>
  <p:tag name="FILETIMESTAMP" val="8/16/2021 11:46:19 AM"/>
  <p:tag name="TAGTIMESTAMP" val="8/16/2021 7:23:51 PM"/>
  <p:tag name="WORKSHEETNAME" val="IPO Sector"/>
  <p:tag name="ASPECTRATIO" val="1"/>
  <p:tag name="LOCKEDFORUPDATES" val="False"/>
  <p:tag name="LINKTEXTS" val="&lt;LinkInfos/&gt;&#1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KBOOKFILENAME" val="S:\Reports\Current Market Conditions\CMC - IPO New.xlsx"/>
  <p:tag name="RANGENAME" val="bb_Q0UyNzU3QTMyQTExNEYxRk"/>
  <p:tag name="TYPENAME" val="Chart"/>
  <p:tag name="EXCELSHAPEHEIGHT" val="1062"/>
  <p:tag name="EXCELSHAPEWIDTH" val="2416"/>
  <p:tag name="FILETIMESTAMP" val="8/16/2021 11:46:19 AM"/>
  <p:tag name="TAGTIMESTAMP" val="8/16/2021 6:20:33 PM"/>
  <p:tag name="WORKSHEETNAME" val="IPO Volume-Count by Mkt Cap"/>
  <p:tag name="ASPECTRATIO" val="1"/>
  <p:tag name="LOCKEDFORUPDATES" val="False"/>
  <p:tag name="LINKTEXTS" val="&lt;LinkInfos/&gt;&#1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KBOOKFILENAME" val="C:\Users\phoeflinger\Documents\Daily_Withdrawn_Postponed.xlsx"/>
  <p:tag name="RANGENAME" val="bb_MDI2OTU0NTBFRjVCNDRDQT"/>
  <p:tag name="TYPENAME" val="Chart"/>
  <p:tag name="EXCELSHAPEHEIGHT" val="1419"/>
  <p:tag name="EXCELSHAPEWIDTH" val="4003"/>
  <p:tag name="FILETIMESTAMP" val="8/18/2021 12:09:21 PM"/>
  <p:tag name="TAGTIMESTAMP" val="8/18/2021 3:54:08 PM"/>
  <p:tag name="WORKSHEETNAME" val="Withdrawn"/>
  <p:tag name="ASPECTRATIO" val="1"/>
  <p:tag name="LOCKEDFORUPDATES" val="False"/>
  <p:tag name="LINKTEXTS" val="&lt;LinkInfos/&gt;&#10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KBOOKFILENAME" val="S:\Reports\SPACs\SPAC Database\SPACs 2005 to Present_New Format.xlsx"/>
  <p:tag name="RANGENAME" val="bb_MUI4MzdFNjdBQ0IyNDI4MT"/>
  <p:tag name="TYPENAME" val="Chart"/>
  <p:tag name="EXCELSHAPEHEIGHT" val="3942"/>
  <p:tag name="EXCELSHAPEWIDTH" val="4710"/>
  <p:tag name="FILETIMESTAMP" val="8/16/2021 12:16:17 PM"/>
  <p:tag name="TAGTIMESTAMP" val="8/18/2021 3:57:22 PM"/>
  <p:tag name="WORKSHEETNAME" val="Annual Issuance"/>
  <p:tag name="ASPECTRATIO" val="1"/>
  <p:tag name="LOCKEDFORUPDATES" val="False"/>
  <p:tag name="LINKTEXTS" val="&lt;LinkInfos/&gt;&#10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KBOOKFILENAME" val="S:\Nik Alfonso\SPAC STUFF\SPAC Overhang_master.xlsx"/>
  <p:tag name="RANGENAME" val="bb_NUVFQUU3OTY0Nzg3NEI4QU"/>
  <p:tag name="TYPENAME" val="Chart"/>
  <p:tag name="EXCELSHAPEHEIGHT" val="2953"/>
  <p:tag name="EXCELSHAPEWIDTH" val="6332"/>
  <p:tag name="FILETIMESTAMP" val="7/16/2021 3:07:15 PM"/>
  <p:tag name="TAGTIMESTAMP" val="8/18/2021 2:41:44 PM"/>
  <p:tag name="WORKSHEETNAME" val="Priced"/>
  <p:tag name="ASPECTRATIO" val="1"/>
  <p:tag name="LOCKEDFORUPDATES" val="False"/>
  <p:tag name="LINKTEXTS" val="&lt;LinkInfos/&gt;&#10;"/>
</p:tagLst>
</file>

<file path=ppt/theme/theme1.xml><?xml version="1.0" encoding="utf-8"?>
<a:theme xmlns:a="http://schemas.openxmlformats.org/drawingml/2006/main" name="Retrospect">
  <a:themeElements>
    <a:clrScheme name="CFO Rising 1">
      <a:dk1>
        <a:srgbClr val="000000"/>
      </a:dk1>
      <a:lt1>
        <a:srgbClr val="FFFFFF"/>
      </a:lt1>
      <a:dk2>
        <a:srgbClr val="094255"/>
      </a:dk2>
      <a:lt2>
        <a:srgbClr val="D7E6EB"/>
      </a:lt2>
      <a:accent1>
        <a:srgbClr val="EB8A2F"/>
      </a:accent1>
      <a:accent2>
        <a:srgbClr val="7CB4C0"/>
      </a:accent2>
      <a:accent3>
        <a:srgbClr val="E5B550"/>
      </a:accent3>
      <a:accent4>
        <a:srgbClr val="D7E6EB"/>
      </a:accent4>
      <a:accent5>
        <a:srgbClr val="FEFFFF"/>
      </a:accent5>
      <a:accent6>
        <a:srgbClr val="369DC2"/>
      </a:accent6>
      <a:hlink>
        <a:srgbClr val="7CB4C0"/>
      </a:hlink>
      <a:folHlink>
        <a:srgbClr val="09425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rgbClr val="EB8B3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13735</TotalTime>
  <Words>2217</Words>
  <Application>Microsoft Office PowerPoint</Application>
  <PresentationFormat>Widescreen</PresentationFormat>
  <Paragraphs>391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Calibri Light</vt:lpstr>
      <vt:lpstr>Source Sans Pro</vt:lpstr>
      <vt:lpstr>Antonio Light</vt:lpstr>
      <vt:lpstr>Roboto</vt:lpstr>
      <vt:lpstr>Source Sans Pro Light</vt:lpstr>
      <vt:lpstr>Antonio</vt:lpstr>
      <vt:lpstr>Arial</vt:lpstr>
      <vt:lpstr>Calibri</vt:lpstr>
      <vt:lpstr>Roboto Black</vt:lpstr>
      <vt:lpstr>Wingdings 2</vt:lpstr>
      <vt:lpstr>Roboto Medium</vt:lpstr>
      <vt:lpstr>Wingdings</vt:lpstr>
      <vt:lpstr>Retrospect</vt:lpstr>
      <vt:lpstr>PowerPoint Presentation</vt:lpstr>
      <vt:lpstr>Welcome Back!</vt:lpstr>
      <vt:lpstr>Sources of Capital</vt:lpstr>
      <vt:lpstr>Presenters </vt:lpstr>
      <vt:lpstr>Agenda: Sources of Capital</vt:lpstr>
      <vt:lpstr>Why this matters to you as a CFO</vt:lpstr>
      <vt:lpstr>Equity</vt:lpstr>
      <vt:lpstr>Equity</vt:lpstr>
      <vt:lpstr>Public - IPO</vt:lpstr>
      <vt:lpstr>IPO: Recent Market Trends</vt:lpstr>
      <vt:lpstr>Public - SPAC</vt:lpstr>
      <vt:lpstr>SPAC activity by month 2021YTD </vt:lpstr>
      <vt:lpstr>Private - ESOP</vt:lpstr>
      <vt:lpstr>Private - Majority</vt:lpstr>
      <vt:lpstr>Private - Minority</vt:lpstr>
      <vt:lpstr>Case Study: METIS Solutions</vt:lpstr>
      <vt:lpstr>Debt</vt:lpstr>
      <vt:lpstr>The decision to use debt in the capital structure</vt:lpstr>
      <vt:lpstr>Ratings Agencies</vt:lpstr>
      <vt:lpstr>PowerPoint Presentation</vt:lpstr>
      <vt:lpstr>Principal Characteristics of different  financing options</vt:lpstr>
      <vt:lpstr>Mezzanine Debt</vt:lpstr>
      <vt:lpstr>Convertible Debt</vt:lpstr>
      <vt:lpstr>Covenants</vt:lpstr>
      <vt:lpstr>Leveraged Buyouts</vt:lpstr>
      <vt:lpstr>PowerPoint Presentation</vt:lpstr>
      <vt:lpstr>Case Study: MAG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Brittney Gordon</dc:creator>
  <cp:keywords>Public</cp:keywords>
  <cp:lastModifiedBy>Nicholas Veasey</cp:lastModifiedBy>
  <cp:revision>243</cp:revision>
  <cp:lastPrinted>2021-08-19T16:06:19Z</cp:lastPrinted>
  <dcterms:created xsi:type="dcterms:W3CDTF">2019-10-28T15:26:37Z</dcterms:created>
  <dcterms:modified xsi:type="dcterms:W3CDTF">2021-09-14T17:46:37Z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dec6a403-555f-4ea1-baba-5abfaedf4032</vt:lpwstr>
  </property>
  <property fmtid="{D5CDD505-2E9C-101B-9397-08002B2CF9AE}" pid="3" name="Classification">
    <vt:lpwstr>TitusClass-Public</vt:lpwstr>
  </property>
</Properties>
</file>