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4" r:id="rId1"/>
  </p:sldMasterIdLst>
  <p:notesMasterIdLst>
    <p:notesMasterId r:id="rId62"/>
  </p:notesMasterIdLst>
  <p:sldIdLst>
    <p:sldId id="1687" r:id="rId2"/>
    <p:sldId id="1688" r:id="rId3"/>
    <p:sldId id="1692" r:id="rId4"/>
    <p:sldId id="341" r:id="rId5"/>
    <p:sldId id="1703" r:id="rId6"/>
    <p:sldId id="1885" r:id="rId7"/>
    <p:sldId id="1886" r:id="rId8"/>
    <p:sldId id="1884" r:id="rId9"/>
    <p:sldId id="1892" r:id="rId10"/>
    <p:sldId id="1849" r:id="rId11"/>
    <p:sldId id="1842" r:id="rId12"/>
    <p:sldId id="1844" r:id="rId13"/>
    <p:sldId id="1888" r:id="rId14"/>
    <p:sldId id="1843" r:id="rId15"/>
    <p:sldId id="1845" r:id="rId16"/>
    <p:sldId id="1846" r:id="rId17"/>
    <p:sldId id="1847" r:id="rId18"/>
    <p:sldId id="1817" r:id="rId19"/>
    <p:sldId id="1850" r:id="rId20"/>
    <p:sldId id="321" r:id="rId21"/>
    <p:sldId id="1895" r:id="rId22"/>
    <p:sldId id="1896" r:id="rId23"/>
    <p:sldId id="1851" r:id="rId24"/>
    <p:sldId id="1853" r:id="rId25"/>
    <p:sldId id="1857" r:id="rId26"/>
    <p:sldId id="1783" r:id="rId27"/>
    <p:sldId id="1875" r:id="rId28"/>
    <p:sldId id="1891" r:id="rId29"/>
    <p:sldId id="1890" r:id="rId30"/>
    <p:sldId id="1876" r:id="rId31"/>
    <p:sldId id="1869" r:id="rId32"/>
    <p:sldId id="1877" r:id="rId33"/>
    <p:sldId id="1854" r:id="rId34"/>
    <p:sldId id="1858" r:id="rId35"/>
    <p:sldId id="1878" r:id="rId36"/>
    <p:sldId id="1879" r:id="rId37"/>
    <p:sldId id="1861" r:id="rId38"/>
    <p:sldId id="1894" r:id="rId39"/>
    <p:sldId id="1889" r:id="rId40"/>
    <p:sldId id="1897" r:id="rId41"/>
    <p:sldId id="1837" r:id="rId42"/>
    <p:sldId id="1893" r:id="rId43"/>
    <p:sldId id="1856" r:id="rId44"/>
    <p:sldId id="1880" r:id="rId45"/>
    <p:sldId id="1770" r:id="rId46"/>
    <p:sldId id="1840" r:id="rId47"/>
    <p:sldId id="1860" r:id="rId48"/>
    <p:sldId id="1867" r:id="rId49"/>
    <p:sldId id="1868" r:id="rId50"/>
    <p:sldId id="1872" r:id="rId51"/>
    <p:sldId id="1865" r:id="rId52"/>
    <p:sldId id="1870" r:id="rId53"/>
    <p:sldId id="1873" r:id="rId54"/>
    <p:sldId id="1871" r:id="rId55"/>
    <p:sldId id="1864" r:id="rId56"/>
    <p:sldId id="1866" r:id="rId57"/>
    <p:sldId id="1863" r:id="rId58"/>
    <p:sldId id="1862" r:id="rId59"/>
    <p:sldId id="1859" r:id="rId60"/>
    <p:sldId id="1855" r:id="rId61"/>
  </p:sldIdLst>
  <p:sldSz cx="12192000" cy="6858000"/>
  <p:notesSz cx="7023100" cy="9309100"/>
  <p:embeddedFontLst>
    <p:embeddedFont>
      <p:font typeface="Antonio" panose="020B0604020202020204" charset="0"/>
      <p:regular r:id="rId63"/>
      <p:bold r:id="rId64"/>
    </p:embeddedFont>
    <p:embeddedFont>
      <p:font typeface="Antonio Light" panose="020B0604020202020204" charset="0"/>
      <p:regular r:id="rId65"/>
    </p:embeddedFont>
    <p:embeddedFont>
      <p:font typeface="Calibri" panose="020F0502020204030204" pitchFamily="34" charset="0"/>
      <p:regular r:id="rId66"/>
      <p:bold r:id="rId67"/>
      <p:italic r:id="rId68"/>
      <p:boldItalic r:id="rId69"/>
    </p:embeddedFont>
    <p:embeddedFont>
      <p:font typeface="Roboto" panose="02000000000000000000" pitchFamily="2" charset="0"/>
      <p:regular r:id="rId70"/>
      <p:bold r:id="rId71"/>
      <p:italic r:id="rId72"/>
      <p:boldItalic r:id="rId73"/>
    </p:embeddedFont>
    <p:embeddedFont>
      <p:font typeface="Roboto" panose="02000000000000000000" pitchFamily="2" charset="0"/>
      <p:regular r:id="rId70"/>
      <p:bold r:id="rId71"/>
      <p:italic r:id="rId72"/>
      <p:boldItalic r:id="rId73"/>
    </p:embeddedFont>
    <p:embeddedFont>
      <p:font typeface="Roboto Black" panose="02000000000000000000" pitchFamily="2" charset="0"/>
      <p:bold r:id="rId74"/>
      <p:italic r:id="rId75"/>
      <p:boldItalic r:id="rId76"/>
    </p:embeddedFont>
    <p:embeddedFont>
      <p:font typeface="Roboto Medium" panose="02000000000000000000" pitchFamily="2" charset="0"/>
      <p:regular r:id="rId77"/>
      <p:italic r:id="rId78"/>
    </p:embeddedFont>
    <p:embeddedFont>
      <p:font typeface="Tahoma" panose="020B0604030504040204" pitchFamily="34" charset="0"/>
      <p:regular r:id="rId79"/>
      <p:bold r:id="rId80"/>
    </p:embeddedFont>
    <p:embeddedFont>
      <p:font typeface="Wingdings 2" panose="05020102010507070707" pitchFamily="18" charset="2"/>
      <p:regular r:id="rId81"/>
    </p:embeddedFont>
    <p:embeddedFont>
      <p:font typeface="Wingdings 3" panose="05040102010807070707" pitchFamily="18" charset="2"/>
      <p:regular r:id="rId8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4C3401-C3DD-51A9-C2A0-674007C406A0}" name="Eric Junker" initials="EJ" userId="S::ejunker@everwatchsolutions.com::0bf3d35e-2623-465e-88bf-432c9c9c67a0" providerId="AD"/>
  <p188:author id="{EA9DAB5F-F3ED-737F-82F8-2B51B893B1FE}" name="Jeffrey Leong" initials="JL" userId="S::Jeffrey.Leong@coverent.com::4c9e0ed5-5c75-4e4f-8fc3-b52485616cb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ttney Gordon" initials="BG" lastIdx="20" clrIdx="0"/>
  <p:cmAuthor id="2" name="O Nicole Holden" initials="ON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4C1"/>
    <a:srgbClr val="074356"/>
    <a:srgbClr val="EB8B30"/>
    <a:srgbClr val="000000"/>
    <a:srgbClr val="D8E7EB"/>
    <a:srgbClr val="F793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2" autoAdjust="0"/>
    <p:restoredTop sz="97087" autoAdjust="0"/>
  </p:normalViewPr>
  <p:slideViewPr>
    <p:cSldViewPr snapToGrid="0">
      <p:cViewPr varScale="1">
        <p:scale>
          <a:sx n="62" d="100"/>
          <a:sy n="62" d="100"/>
        </p:scale>
        <p:origin x="1036" y="56"/>
      </p:cViewPr>
      <p:guideLst>
        <p:guide orient="horz" pos="2160"/>
        <p:guide pos="3840"/>
      </p:guideLst>
    </p:cSldViewPr>
  </p:slideViewPr>
  <p:outlineViewPr>
    <p:cViewPr>
      <p:scale>
        <a:sx n="33" d="100"/>
        <a:sy n="33" d="100"/>
      </p:scale>
      <p:origin x="0" y="-25176"/>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commentAuthors" Target="commentAuthor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20.fntdata"/></Relationships>
</file>

<file path=ppt/diagrams/_rels/data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image" Target="../media/image15.jpg"/></Relationships>
</file>

<file path=ppt/diagrams/_rels/drawing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4FC24-3211-4268-848F-756A5B27CAB4}" type="doc">
      <dgm:prSet loTypeId="urn:microsoft.com/office/officeart/2005/8/layout/funnel1" loCatId="relationship" qsTypeId="urn:microsoft.com/office/officeart/2005/8/quickstyle/simple1" qsCatId="simple" csTypeId="urn:microsoft.com/office/officeart/2005/8/colors/accent0_3" csCatId="mainScheme" phldr="1"/>
      <dgm:spPr/>
      <dgm:t>
        <a:bodyPr/>
        <a:lstStyle/>
        <a:p>
          <a:endParaRPr lang="en-US"/>
        </a:p>
      </dgm:t>
    </dgm:pt>
    <dgm:pt modelId="{9B843AB0-B2D8-442B-8847-3447E2584FB0}">
      <dgm:prSet phldrT="[Text]"/>
      <dgm:spPr/>
      <dgm:t>
        <a:bodyPr/>
        <a:lstStyle/>
        <a:p>
          <a:r>
            <a:rPr lang="en-US" dirty="0"/>
            <a:t>PWIN</a:t>
          </a:r>
        </a:p>
      </dgm:t>
    </dgm:pt>
    <dgm:pt modelId="{4D228E81-FB16-4E92-B782-3AD8F3D68165}" type="parTrans" cxnId="{4AAC345D-732B-4028-9CE5-61777A979D76}">
      <dgm:prSet/>
      <dgm:spPr/>
      <dgm:t>
        <a:bodyPr/>
        <a:lstStyle/>
        <a:p>
          <a:endParaRPr lang="en-US"/>
        </a:p>
      </dgm:t>
    </dgm:pt>
    <dgm:pt modelId="{44CF211A-B14A-45A4-91D6-B2CF2EE7BD2C}" type="sibTrans" cxnId="{4AAC345D-732B-4028-9CE5-61777A979D76}">
      <dgm:prSet/>
      <dgm:spPr/>
      <dgm:t>
        <a:bodyPr/>
        <a:lstStyle/>
        <a:p>
          <a:endParaRPr lang="en-US"/>
        </a:p>
      </dgm:t>
    </dgm:pt>
    <dgm:pt modelId="{DC40C2D5-1134-4BF2-A97C-74BF61DF172A}">
      <dgm:prSet phldrT="[Text]"/>
      <dgm:spPr/>
      <dgm:t>
        <a:bodyPr/>
        <a:lstStyle/>
        <a:p>
          <a:r>
            <a:rPr lang="en-US" dirty="0"/>
            <a:t>Investment</a:t>
          </a:r>
        </a:p>
      </dgm:t>
    </dgm:pt>
    <dgm:pt modelId="{582A90C5-4560-4ED1-9055-4ABB29C3C48B}" type="parTrans" cxnId="{F0CFEC45-0950-49A1-BE35-778923152A21}">
      <dgm:prSet/>
      <dgm:spPr/>
      <dgm:t>
        <a:bodyPr/>
        <a:lstStyle/>
        <a:p>
          <a:endParaRPr lang="en-US"/>
        </a:p>
      </dgm:t>
    </dgm:pt>
    <dgm:pt modelId="{0C8F0345-3EEB-407C-B5E3-01810076EF5F}" type="sibTrans" cxnId="{F0CFEC45-0950-49A1-BE35-778923152A21}">
      <dgm:prSet/>
      <dgm:spPr/>
      <dgm:t>
        <a:bodyPr/>
        <a:lstStyle/>
        <a:p>
          <a:endParaRPr lang="en-US"/>
        </a:p>
      </dgm:t>
    </dgm:pt>
    <dgm:pt modelId="{E01DEEB1-B32A-4C5E-9F31-C208371C3ECC}">
      <dgm:prSet phldrT="[Text]"/>
      <dgm:spPr/>
      <dgm:t>
        <a:bodyPr/>
        <a:lstStyle/>
        <a:p>
          <a:r>
            <a:rPr lang="en-US" dirty="0"/>
            <a:t>Infrastructure</a:t>
          </a:r>
        </a:p>
      </dgm:t>
    </dgm:pt>
    <dgm:pt modelId="{D6AF09A9-4CDC-4444-B562-9312D9F5A4A1}" type="sibTrans" cxnId="{FF030BA0-55D4-4663-B71F-F63F75DF78FF}">
      <dgm:prSet/>
      <dgm:spPr/>
      <dgm:t>
        <a:bodyPr/>
        <a:lstStyle/>
        <a:p>
          <a:endParaRPr lang="en-US"/>
        </a:p>
      </dgm:t>
    </dgm:pt>
    <dgm:pt modelId="{9BB79506-0CB0-448B-B30B-8A3A37A4FFBD}" type="parTrans" cxnId="{FF030BA0-55D4-4663-B71F-F63F75DF78FF}">
      <dgm:prSet/>
      <dgm:spPr/>
      <dgm:t>
        <a:bodyPr/>
        <a:lstStyle/>
        <a:p>
          <a:endParaRPr lang="en-US"/>
        </a:p>
      </dgm:t>
    </dgm:pt>
    <dgm:pt modelId="{078A3404-0C87-46EC-A959-FACE38D0A33C}">
      <dgm:prSet phldrT="[Text]"/>
      <dgm:spPr/>
      <dgm:t>
        <a:bodyPr/>
        <a:lstStyle/>
        <a:p>
          <a:r>
            <a:rPr lang="en-US" dirty="0"/>
            <a:t>Profit</a:t>
          </a:r>
        </a:p>
      </dgm:t>
    </dgm:pt>
    <dgm:pt modelId="{1E4950A4-28F3-418A-A06A-6D8756619894}" type="parTrans" cxnId="{0D4C4589-B83A-44D6-AFBB-31BC5D465309}">
      <dgm:prSet/>
      <dgm:spPr/>
      <dgm:t>
        <a:bodyPr/>
        <a:lstStyle/>
        <a:p>
          <a:endParaRPr lang="en-US"/>
        </a:p>
      </dgm:t>
    </dgm:pt>
    <dgm:pt modelId="{1D85CA32-E6E5-4E2E-8907-919BC771A060}" type="sibTrans" cxnId="{0D4C4589-B83A-44D6-AFBB-31BC5D465309}">
      <dgm:prSet/>
      <dgm:spPr/>
      <dgm:t>
        <a:bodyPr/>
        <a:lstStyle/>
        <a:p>
          <a:endParaRPr lang="en-US"/>
        </a:p>
      </dgm:t>
    </dgm:pt>
    <dgm:pt modelId="{E01BB9A8-A925-4AF4-8627-31E07555AF41}" type="pres">
      <dgm:prSet presAssocID="{F9B4FC24-3211-4268-848F-756A5B27CAB4}" presName="Name0" presStyleCnt="0">
        <dgm:presLayoutVars>
          <dgm:chMax val="4"/>
          <dgm:resizeHandles val="exact"/>
        </dgm:presLayoutVars>
      </dgm:prSet>
      <dgm:spPr/>
    </dgm:pt>
    <dgm:pt modelId="{D53E62BC-4783-4488-A148-BAFC7B29E3FB}" type="pres">
      <dgm:prSet presAssocID="{F9B4FC24-3211-4268-848F-756A5B27CAB4}" presName="ellipse" presStyleLbl="trBgShp" presStyleIdx="0" presStyleCnt="1"/>
      <dgm:spPr/>
    </dgm:pt>
    <dgm:pt modelId="{D78DAD08-2A4C-4A5E-AADB-8A9298CC68A4}" type="pres">
      <dgm:prSet presAssocID="{F9B4FC24-3211-4268-848F-756A5B27CAB4}" presName="arrow1" presStyleLbl="fgShp" presStyleIdx="0" presStyleCnt="1"/>
      <dgm:spPr/>
    </dgm:pt>
    <dgm:pt modelId="{DD7C8658-C8BE-4E1D-AD46-74726AF589D3}" type="pres">
      <dgm:prSet presAssocID="{F9B4FC24-3211-4268-848F-756A5B27CAB4}" presName="rectangle" presStyleLbl="revTx" presStyleIdx="0" presStyleCnt="1">
        <dgm:presLayoutVars>
          <dgm:bulletEnabled val="1"/>
        </dgm:presLayoutVars>
      </dgm:prSet>
      <dgm:spPr/>
    </dgm:pt>
    <dgm:pt modelId="{DCBF95EA-E21F-4900-90BF-BE00159DB3A1}" type="pres">
      <dgm:prSet presAssocID="{DC40C2D5-1134-4BF2-A97C-74BF61DF172A}" presName="item1" presStyleLbl="node1" presStyleIdx="0" presStyleCnt="3">
        <dgm:presLayoutVars>
          <dgm:bulletEnabled val="1"/>
        </dgm:presLayoutVars>
      </dgm:prSet>
      <dgm:spPr/>
    </dgm:pt>
    <dgm:pt modelId="{9C5791D0-6E47-41D4-A061-580A38C98A14}" type="pres">
      <dgm:prSet presAssocID="{E01DEEB1-B32A-4C5E-9F31-C208371C3ECC}" presName="item2" presStyleLbl="node1" presStyleIdx="1" presStyleCnt="3">
        <dgm:presLayoutVars>
          <dgm:bulletEnabled val="1"/>
        </dgm:presLayoutVars>
      </dgm:prSet>
      <dgm:spPr/>
    </dgm:pt>
    <dgm:pt modelId="{C95ACA30-4622-4F5F-8A82-F8316F5A2E46}" type="pres">
      <dgm:prSet presAssocID="{078A3404-0C87-46EC-A959-FACE38D0A33C}" presName="item3" presStyleLbl="node1" presStyleIdx="2" presStyleCnt="3" custLinFactNeighborX="22906" custLinFactNeighborY="-914">
        <dgm:presLayoutVars>
          <dgm:bulletEnabled val="1"/>
        </dgm:presLayoutVars>
      </dgm:prSet>
      <dgm:spPr/>
    </dgm:pt>
    <dgm:pt modelId="{925C3022-4143-4BEA-ABB2-25474C9C4A70}" type="pres">
      <dgm:prSet presAssocID="{F9B4FC24-3211-4268-848F-756A5B27CAB4}" presName="funnel" presStyleLbl="trAlignAcc1" presStyleIdx="0" presStyleCnt="1"/>
      <dgm:spPr/>
    </dgm:pt>
  </dgm:ptLst>
  <dgm:cxnLst>
    <dgm:cxn modelId="{4AAC345D-732B-4028-9CE5-61777A979D76}" srcId="{F9B4FC24-3211-4268-848F-756A5B27CAB4}" destId="{9B843AB0-B2D8-442B-8847-3447E2584FB0}" srcOrd="0" destOrd="0" parTransId="{4D228E81-FB16-4E92-B782-3AD8F3D68165}" sibTransId="{44CF211A-B14A-45A4-91D6-B2CF2EE7BD2C}"/>
    <dgm:cxn modelId="{F0CFEC45-0950-49A1-BE35-778923152A21}" srcId="{F9B4FC24-3211-4268-848F-756A5B27CAB4}" destId="{DC40C2D5-1134-4BF2-A97C-74BF61DF172A}" srcOrd="1" destOrd="0" parTransId="{582A90C5-4560-4ED1-9055-4ABB29C3C48B}" sibTransId="{0C8F0345-3EEB-407C-B5E3-01810076EF5F}"/>
    <dgm:cxn modelId="{FF23F84E-4DBD-44E5-A215-F0C855C69346}" type="presOf" srcId="{DC40C2D5-1134-4BF2-A97C-74BF61DF172A}" destId="{9C5791D0-6E47-41D4-A061-580A38C98A14}" srcOrd="0" destOrd="0" presId="urn:microsoft.com/office/officeart/2005/8/layout/funnel1"/>
    <dgm:cxn modelId="{0D4C4589-B83A-44D6-AFBB-31BC5D465309}" srcId="{F9B4FC24-3211-4268-848F-756A5B27CAB4}" destId="{078A3404-0C87-46EC-A959-FACE38D0A33C}" srcOrd="3" destOrd="0" parTransId="{1E4950A4-28F3-418A-A06A-6D8756619894}" sibTransId="{1D85CA32-E6E5-4E2E-8907-919BC771A060}"/>
    <dgm:cxn modelId="{DA86F49F-275F-4D5F-BEC8-AF7104C629F4}" type="presOf" srcId="{F9B4FC24-3211-4268-848F-756A5B27CAB4}" destId="{E01BB9A8-A925-4AF4-8627-31E07555AF41}" srcOrd="0" destOrd="0" presId="urn:microsoft.com/office/officeart/2005/8/layout/funnel1"/>
    <dgm:cxn modelId="{FF030BA0-55D4-4663-B71F-F63F75DF78FF}" srcId="{F9B4FC24-3211-4268-848F-756A5B27CAB4}" destId="{E01DEEB1-B32A-4C5E-9F31-C208371C3ECC}" srcOrd="2" destOrd="0" parTransId="{9BB79506-0CB0-448B-B30B-8A3A37A4FFBD}" sibTransId="{D6AF09A9-4CDC-4444-B562-9312D9F5A4A1}"/>
    <dgm:cxn modelId="{6AFA26B0-6C18-4BDD-802C-402E2939D1DB}" type="presOf" srcId="{9B843AB0-B2D8-442B-8847-3447E2584FB0}" destId="{C95ACA30-4622-4F5F-8A82-F8316F5A2E46}" srcOrd="0" destOrd="0" presId="urn:microsoft.com/office/officeart/2005/8/layout/funnel1"/>
    <dgm:cxn modelId="{79207EF3-EF29-41EA-8E58-5B64BC761AC9}" type="presOf" srcId="{E01DEEB1-B32A-4C5E-9F31-C208371C3ECC}" destId="{DCBF95EA-E21F-4900-90BF-BE00159DB3A1}" srcOrd="0" destOrd="0" presId="urn:microsoft.com/office/officeart/2005/8/layout/funnel1"/>
    <dgm:cxn modelId="{570DF3F6-6FB6-4C6F-A856-291CDF3CE957}" type="presOf" srcId="{078A3404-0C87-46EC-A959-FACE38D0A33C}" destId="{DD7C8658-C8BE-4E1D-AD46-74726AF589D3}" srcOrd="0" destOrd="0" presId="urn:microsoft.com/office/officeart/2005/8/layout/funnel1"/>
    <dgm:cxn modelId="{39F8DA6D-2D55-41AD-90C3-5EF70AD06BD7}" type="presParOf" srcId="{E01BB9A8-A925-4AF4-8627-31E07555AF41}" destId="{D53E62BC-4783-4488-A148-BAFC7B29E3FB}" srcOrd="0" destOrd="0" presId="urn:microsoft.com/office/officeart/2005/8/layout/funnel1"/>
    <dgm:cxn modelId="{9CF6E706-046B-4148-8C25-40BBCB4336FF}" type="presParOf" srcId="{E01BB9A8-A925-4AF4-8627-31E07555AF41}" destId="{D78DAD08-2A4C-4A5E-AADB-8A9298CC68A4}" srcOrd="1" destOrd="0" presId="urn:microsoft.com/office/officeart/2005/8/layout/funnel1"/>
    <dgm:cxn modelId="{0D8AE154-0B68-4F5F-BF6A-6F0AFB19543D}" type="presParOf" srcId="{E01BB9A8-A925-4AF4-8627-31E07555AF41}" destId="{DD7C8658-C8BE-4E1D-AD46-74726AF589D3}" srcOrd="2" destOrd="0" presId="urn:microsoft.com/office/officeart/2005/8/layout/funnel1"/>
    <dgm:cxn modelId="{F3B82883-5901-457D-A64E-C990DC6A5E1A}" type="presParOf" srcId="{E01BB9A8-A925-4AF4-8627-31E07555AF41}" destId="{DCBF95EA-E21F-4900-90BF-BE00159DB3A1}" srcOrd="3" destOrd="0" presId="urn:microsoft.com/office/officeart/2005/8/layout/funnel1"/>
    <dgm:cxn modelId="{1109D24F-4774-46D3-AA4A-F0465EA6C818}" type="presParOf" srcId="{E01BB9A8-A925-4AF4-8627-31E07555AF41}" destId="{9C5791D0-6E47-41D4-A061-580A38C98A14}" srcOrd="4" destOrd="0" presId="urn:microsoft.com/office/officeart/2005/8/layout/funnel1"/>
    <dgm:cxn modelId="{E28618CC-7690-49D8-B687-8BF648FEA432}" type="presParOf" srcId="{E01BB9A8-A925-4AF4-8627-31E07555AF41}" destId="{C95ACA30-4622-4F5F-8A82-F8316F5A2E46}" srcOrd="5" destOrd="0" presId="urn:microsoft.com/office/officeart/2005/8/layout/funnel1"/>
    <dgm:cxn modelId="{BD32B044-E1BA-46E7-8981-2C246869CC1D}" type="presParOf" srcId="{E01BB9A8-A925-4AF4-8627-31E07555AF41}" destId="{925C3022-4143-4BEA-ABB2-25474C9C4A70}"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1C2345-B88A-467C-A8DF-992F9AEEAC7B}" type="doc">
      <dgm:prSet loTypeId="urn:microsoft.com/office/officeart/2005/8/layout/radial1" loCatId="relationship" qsTypeId="urn:microsoft.com/office/officeart/2005/8/quickstyle/3d5" qsCatId="3D" csTypeId="urn:microsoft.com/office/officeart/2005/8/colors/accent0_3" csCatId="mainScheme" phldr="1"/>
      <dgm:spPr/>
      <dgm:t>
        <a:bodyPr/>
        <a:lstStyle/>
        <a:p>
          <a:endParaRPr lang="en-US"/>
        </a:p>
      </dgm:t>
    </dgm:pt>
    <dgm:pt modelId="{2ACBF091-D84E-4EFF-93AA-040727777186}">
      <dgm:prSet phldrT="[Text]" custT="1"/>
      <dgm:spPr/>
      <dgm:t>
        <a:bodyPr/>
        <a:lstStyle/>
        <a:p>
          <a:r>
            <a:rPr lang="en-US" sz="4800" b="1" dirty="0">
              <a:latin typeface="Antonio" panose="020B0604020202020204" charset="0"/>
            </a:rPr>
            <a:t>CFO</a:t>
          </a:r>
        </a:p>
      </dgm:t>
    </dgm:pt>
    <dgm:pt modelId="{5D850820-9C97-4B1E-B08C-40AE9A7E63B5}" type="parTrans" cxnId="{2E802CA8-24EC-4C46-ACDD-ED600E5D871E}">
      <dgm:prSet/>
      <dgm:spPr/>
      <dgm:t>
        <a:bodyPr/>
        <a:lstStyle/>
        <a:p>
          <a:endParaRPr lang="en-US" sz="1800">
            <a:latin typeface="Antonio" panose="020B0604020202020204" charset="0"/>
          </a:endParaRPr>
        </a:p>
      </dgm:t>
    </dgm:pt>
    <dgm:pt modelId="{C99EBA95-1EA1-4EE4-802B-2D1A8AAD4943}" type="sibTrans" cxnId="{2E802CA8-24EC-4C46-ACDD-ED600E5D871E}">
      <dgm:prSet/>
      <dgm:spPr/>
      <dgm:t>
        <a:bodyPr/>
        <a:lstStyle/>
        <a:p>
          <a:endParaRPr lang="en-US" sz="1800">
            <a:latin typeface="Antonio" panose="020B0604020202020204" charset="0"/>
          </a:endParaRPr>
        </a:p>
      </dgm:t>
    </dgm:pt>
    <dgm:pt modelId="{B705C2AD-4EDB-4316-A58D-B8F432AC78C8}">
      <dgm:prSet phldrT="[Text]" custT="1"/>
      <dgm:spPr/>
      <dgm:t>
        <a:bodyPr/>
        <a:lstStyle/>
        <a:p>
          <a:r>
            <a:rPr lang="en-US" sz="1400" dirty="0">
              <a:latin typeface="Antonio" panose="020B0604020202020204" charset="0"/>
            </a:rPr>
            <a:t>Business Development PWIN</a:t>
          </a:r>
        </a:p>
      </dgm:t>
    </dgm:pt>
    <dgm:pt modelId="{FD4A1A09-E158-4E04-9A40-7826C434004E}" type="parTrans" cxnId="{5FB7557F-0C1F-4C3E-A2F4-66842C47A4B7}">
      <dgm:prSet custT="1"/>
      <dgm:spPr/>
      <dgm:t>
        <a:bodyPr/>
        <a:lstStyle/>
        <a:p>
          <a:endParaRPr lang="en-US" sz="500" dirty="0">
            <a:latin typeface="Antonio" panose="020B0604020202020204" charset="0"/>
          </a:endParaRPr>
        </a:p>
      </dgm:t>
    </dgm:pt>
    <dgm:pt modelId="{9621F698-FB92-49B8-BB46-9EC3077B03EB}" type="sibTrans" cxnId="{5FB7557F-0C1F-4C3E-A2F4-66842C47A4B7}">
      <dgm:prSet/>
      <dgm:spPr/>
      <dgm:t>
        <a:bodyPr/>
        <a:lstStyle/>
        <a:p>
          <a:endParaRPr lang="en-US" sz="1800">
            <a:latin typeface="Antonio" panose="020B0604020202020204" charset="0"/>
          </a:endParaRPr>
        </a:p>
      </dgm:t>
    </dgm:pt>
    <dgm:pt modelId="{1CE80E43-6F6C-42A0-A1E8-5E469E41B0F1}">
      <dgm:prSet phldrT="[Text]" custT="1"/>
      <dgm:spPr/>
      <dgm:t>
        <a:bodyPr/>
        <a:lstStyle/>
        <a:p>
          <a:r>
            <a:rPr lang="en-US" sz="1400" dirty="0">
              <a:latin typeface="Antonio" panose="020B0604020202020204" charset="0"/>
            </a:rPr>
            <a:t>Compliance</a:t>
          </a:r>
        </a:p>
      </dgm:t>
    </dgm:pt>
    <dgm:pt modelId="{7EF7C303-9272-430A-AC2B-0777CF976859}" type="parTrans" cxnId="{9C8C690D-F682-4351-A5AF-12842919215D}">
      <dgm:prSet custT="1"/>
      <dgm:spPr/>
      <dgm:t>
        <a:bodyPr/>
        <a:lstStyle/>
        <a:p>
          <a:endParaRPr lang="en-US" sz="500" dirty="0">
            <a:latin typeface="Antonio" panose="020B0604020202020204" charset="0"/>
          </a:endParaRPr>
        </a:p>
      </dgm:t>
    </dgm:pt>
    <dgm:pt modelId="{F494F246-229E-49ED-B3DF-9A8AC3F826E2}" type="sibTrans" cxnId="{9C8C690D-F682-4351-A5AF-12842919215D}">
      <dgm:prSet/>
      <dgm:spPr/>
      <dgm:t>
        <a:bodyPr/>
        <a:lstStyle/>
        <a:p>
          <a:endParaRPr lang="en-US" sz="1800">
            <a:latin typeface="Antonio" panose="020B0604020202020204" charset="0"/>
          </a:endParaRPr>
        </a:p>
      </dgm:t>
    </dgm:pt>
    <dgm:pt modelId="{CCFFBEEA-321B-4E22-AF10-46EF260F3D7D}">
      <dgm:prSet phldrT="[Text]" custT="1"/>
      <dgm:spPr/>
      <dgm:t>
        <a:bodyPr/>
        <a:lstStyle/>
        <a:p>
          <a:r>
            <a:rPr lang="en-US" sz="1400" dirty="0">
              <a:latin typeface="Antonio" panose="020B0604020202020204" charset="0"/>
            </a:rPr>
            <a:t>Infrastructure</a:t>
          </a:r>
        </a:p>
      </dgm:t>
    </dgm:pt>
    <dgm:pt modelId="{D88851EE-A62D-4D6F-86FD-5B28B3310FDE}" type="parTrans" cxnId="{B1D88AF5-BC47-4217-9471-4CB2163531C5}">
      <dgm:prSet custT="1"/>
      <dgm:spPr/>
      <dgm:t>
        <a:bodyPr/>
        <a:lstStyle/>
        <a:p>
          <a:endParaRPr lang="en-US" sz="500" dirty="0">
            <a:latin typeface="Antonio" panose="020B0604020202020204" charset="0"/>
          </a:endParaRPr>
        </a:p>
      </dgm:t>
    </dgm:pt>
    <dgm:pt modelId="{99E5E44A-F340-4874-A33B-A07C41686F7C}" type="sibTrans" cxnId="{B1D88AF5-BC47-4217-9471-4CB2163531C5}">
      <dgm:prSet/>
      <dgm:spPr/>
      <dgm:t>
        <a:bodyPr/>
        <a:lstStyle/>
        <a:p>
          <a:endParaRPr lang="en-US" sz="1800">
            <a:latin typeface="Antonio" panose="020B0604020202020204" charset="0"/>
          </a:endParaRPr>
        </a:p>
      </dgm:t>
    </dgm:pt>
    <dgm:pt modelId="{DB34CC02-42BF-4FEF-9C72-122317B1AF09}">
      <dgm:prSet phldrT="[Text]" custT="1"/>
      <dgm:spPr/>
      <dgm:t>
        <a:bodyPr/>
        <a:lstStyle/>
        <a:p>
          <a:r>
            <a:rPr lang="en-US" sz="1400" dirty="0">
              <a:latin typeface="Antonio" panose="020B0604020202020204" charset="0"/>
            </a:rPr>
            <a:t>Financial Metrics</a:t>
          </a:r>
        </a:p>
      </dgm:t>
    </dgm:pt>
    <dgm:pt modelId="{78B6E168-A776-4B0F-BADA-9304379CC0DC}" type="parTrans" cxnId="{7996FB59-367C-4762-86D0-C8CCEC4E3F90}">
      <dgm:prSet custT="1"/>
      <dgm:spPr/>
      <dgm:t>
        <a:bodyPr/>
        <a:lstStyle/>
        <a:p>
          <a:endParaRPr lang="en-US" sz="500" dirty="0">
            <a:latin typeface="Antonio" panose="020B0604020202020204" charset="0"/>
          </a:endParaRPr>
        </a:p>
      </dgm:t>
    </dgm:pt>
    <dgm:pt modelId="{2A88331D-6C8D-4499-87F7-1C3E63C26841}" type="sibTrans" cxnId="{7996FB59-367C-4762-86D0-C8CCEC4E3F90}">
      <dgm:prSet/>
      <dgm:spPr/>
      <dgm:t>
        <a:bodyPr/>
        <a:lstStyle/>
        <a:p>
          <a:endParaRPr lang="en-US" sz="1800">
            <a:latin typeface="Antonio" panose="020B0604020202020204" charset="0"/>
          </a:endParaRPr>
        </a:p>
      </dgm:t>
    </dgm:pt>
    <dgm:pt modelId="{016FBDEE-589D-4812-821C-2CAF83418611}">
      <dgm:prSet phldrT="[Text]" custT="1"/>
      <dgm:spPr/>
      <dgm:t>
        <a:bodyPr/>
        <a:lstStyle/>
        <a:p>
          <a:r>
            <a:rPr lang="en-US" sz="1400" dirty="0">
              <a:latin typeface="Antonio" panose="020B0604020202020204" charset="0"/>
            </a:rPr>
            <a:t>Program Execution</a:t>
          </a:r>
        </a:p>
      </dgm:t>
    </dgm:pt>
    <dgm:pt modelId="{ACA0C9BE-B483-4BD7-9057-134D0C8FE211}" type="parTrans" cxnId="{35702BE0-508D-411F-86FD-DCD9B2524B8E}">
      <dgm:prSet custT="1"/>
      <dgm:spPr/>
      <dgm:t>
        <a:bodyPr/>
        <a:lstStyle/>
        <a:p>
          <a:endParaRPr lang="en-US" sz="500" dirty="0">
            <a:latin typeface="Antonio" panose="020B0604020202020204" charset="0"/>
          </a:endParaRPr>
        </a:p>
      </dgm:t>
    </dgm:pt>
    <dgm:pt modelId="{4CDAB1C1-4DB5-45C3-9CFE-86DDFACCDD7A}" type="sibTrans" cxnId="{35702BE0-508D-411F-86FD-DCD9B2524B8E}">
      <dgm:prSet/>
      <dgm:spPr/>
      <dgm:t>
        <a:bodyPr/>
        <a:lstStyle/>
        <a:p>
          <a:endParaRPr lang="en-US" sz="1800">
            <a:latin typeface="Antonio" panose="020B0604020202020204" charset="0"/>
          </a:endParaRPr>
        </a:p>
      </dgm:t>
    </dgm:pt>
    <dgm:pt modelId="{10891F44-F43C-44C2-AF1B-A33D7E981356}">
      <dgm:prSet phldrT="[Text]" custT="1"/>
      <dgm:spPr/>
      <dgm:t>
        <a:bodyPr/>
        <a:lstStyle/>
        <a:p>
          <a:r>
            <a:rPr lang="en-US" sz="1400" dirty="0">
              <a:latin typeface="Antonio" panose="020B0604020202020204" charset="0"/>
            </a:rPr>
            <a:t>Risk Management</a:t>
          </a:r>
        </a:p>
      </dgm:t>
    </dgm:pt>
    <dgm:pt modelId="{63AF20CC-DB7C-4507-BE26-6586C1E86C81}" type="parTrans" cxnId="{A69E7AD7-C639-4742-B3FF-528B1BA37AFC}">
      <dgm:prSet custT="1"/>
      <dgm:spPr/>
      <dgm:t>
        <a:bodyPr/>
        <a:lstStyle/>
        <a:p>
          <a:endParaRPr lang="en-US" sz="500" dirty="0">
            <a:latin typeface="Antonio" panose="020B0604020202020204" charset="0"/>
          </a:endParaRPr>
        </a:p>
      </dgm:t>
    </dgm:pt>
    <dgm:pt modelId="{4CE25821-A4D9-4D9D-8563-209E29E95B4D}" type="sibTrans" cxnId="{A69E7AD7-C639-4742-B3FF-528B1BA37AFC}">
      <dgm:prSet/>
      <dgm:spPr/>
      <dgm:t>
        <a:bodyPr/>
        <a:lstStyle/>
        <a:p>
          <a:endParaRPr lang="en-US" sz="1800">
            <a:latin typeface="Antonio" panose="020B0604020202020204" charset="0"/>
          </a:endParaRPr>
        </a:p>
      </dgm:t>
    </dgm:pt>
    <dgm:pt modelId="{1D353ADB-051A-4DC3-A463-044E93D6643B}" type="pres">
      <dgm:prSet presAssocID="{D61C2345-B88A-467C-A8DF-992F9AEEAC7B}" presName="cycle" presStyleCnt="0">
        <dgm:presLayoutVars>
          <dgm:chMax val="1"/>
          <dgm:dir/>
          <dgm:animLvl val="ctr"/>
          <dgm:resizeHandles val="exact"/>
        </dgm:presLayoutVars>
      </dgm:prSet>
      <dgm:spPr/>
    </dgm:pt>
    <dgm:pt modelId="{E97D5C78-33AC-4781-9879-9DD1F8F70A8D}" type="pres">
      <dgm:prSet presAssocID="{2ACBF091-D84E-4EFF-93AA-040727777186}" presName="centerShape" presStyleLbl="node0" presStyleIdx="0" presStyleCnt="1"/>
      <dgm:spPr/>
    </dgm:pt>
    <dgm:pt modelId="{CD0BB94F-A3E4-4EEB-9886-83E66819EBDA}" type="pres">
      <dgm:prSet presAssocID="{FD4A1A09-E158-4E04-9A40-7826C434004E}" presName="Name9" presStyleLbl="parChTrans1D2" presStyleIdx="0" presStyleCnt="6"/>
      <dgm:spPr/>
    </dgm:pt>
    <dgm:pt modelId="{444A1BE7-109C-432D-A4F9-08017856A984}" type="pres">
      <dgm:prSet presAssocID="{FD4A1A09-E158-4E04-9A40-7826C434004E}" presName="connTx" presStyleLbl="parChTrans1D2" presStyleIdx="0" presStyleCnt="6"/>
      <dgm:spPr/>
    </dgm:pt>
    <dgm:pt modelId="{75ACDA95-CBAA-42AF-AD46-BCE53D6F67D5}" type="pres">
      <dgm:prSet presAssocID="{B705C2AD-4EDB-4316-A58D-B8F432AC78C8}" presName="node" presStyleLbl="node1" presStyleIdx="0" presStyleCnt="6">
        <dgm:presLayoutVars>
          <dgm:bulletEnabled val="1"/>
        </dgm:presLayoutVars>
      </dgm:prSet>
      <dgm:spPr/>
    </dgm:pt>
    <dgm:pt modelId="{F262D72A-5C6C-4A43-ABCB-F82DEA097AD2}" type="pres">
      <dgm:prSet presAssocID="{7EF7C303-9272-430A-AC2B-0777CF976859}" presName="Name9" presStyleLbl="parChTrans1D2" presStyleIdx="1" presStyleCnt="6"/>
      <dgm:spPr/>
    </dgm:pt>
    <dgm:pt modelId="{290E0C03-BC03-4F7A-841F-1EBE6936F027}" type="pres">
      <dgm:prSet presAssocID="{7EF7C303-9272-430A-AC2B-0777CF976859}" presName="connTx" presStyleLbl="parChTrans1D2" presStyleIdx="1" presStyleCnt="6"/>
      <dgm:spPr/>
    </dgm:pt>
    <dgm:pt modelId="{172F0A16-69E6-48D6-969D-883F9BED00AB}" type="pres">
      <dgm:prSet presAssocID="{1CE80E43-6F6C-42A0-A1E8-5E469E41B0F1}" presName="node" presStyleLbl="node1" presStyleIdx="1" presStyleCnt="6">
        <dgm:presLayoutVars>
          <dgm:bulletEnabled val="1"/>
        </dgm:presLayoutVars>
      </dgm:prSet>
      <dgm:spPr/>
    </dgm:pt>
    <dgm:pt modelId="{59381581-C69B-47D2-A7E5-D69035CDDC0A}" type="pres">
      <dgm:prSet presAssocID="{D88851EE-A62D-4D6F-86FD-5B28B3310FDE}" presName="Name9" presStyleLbl="parChTrans1D2" presStyleIdx="2" presStyleCnt="6"/>
      <dgm:spPr/>
    </dgm:pt>
    <dgm:pt modelId="{29E21F2D-1F12-430B-BFF5-796C0BFA874F}" type="pres">
      <dgm:prSet presAssocID="{D88851EE-A62D-4D6F-86FD-5B28B3310FDE}" presName="connTx" presStyleLbl="parChTrans1D2" presStyleIdx="2" presStyleCnt="6"/>
      <dgm:spPr/>
    </dgm:pt>
    <dgm:pt modelId="{B56F1CBF-27E3-45B5-A970-81CF57BB4CD3}" type="pres">
      <dgm:prSet presAssocID="{CCFFBEEA-321B-4E22-AF10-46EF260F3D7D}" presName="node" presStyleLbl="node1" presStyleIdx="2" presStyleCnt="6">
        <dgm:presLayoutVars>
          <dgm:bulletEnabled val="1"/>
        </dgm:presLayoutVars>
      </dgm:prSet>
      <dgm:spPr/>
    </dgm:pt>
    <dgm:pt modelId="{F86ED9FB-9914-4B43-9C11-61D988EE8914}" type="pres">
      <dgm:prSet presAssocID="{78B6E168-A776-4B0F-BADA-9304379CC0DC}" presName="Name9" presStyleLbl="parChTrans1D2" presStyleIdx="3" presStyleCnt="6"/>
      <dgm:spPr/>
    </dgm:pt>
    <dgm:pt modelId="{A9C38DFD-321B-42B8-85F4-2E2C9841C6C1}" type="pres">
      <dgm:prSet presAssocID="{78B6E168-A776-4B0F-BADA-9304379CC0DC}" presName="connTx" presStyleLbl="parChTrans1D2" presStyleIdx="3" presStyleCnt="6"/>
      <dgm:spPr/>
    </dgm:pt>
    <dgm:pt modelId="{AA22B58C-923C-4BB7-BBB2-B3840F80F1CF}" type="pres">
      <dgm:prSet presAssocID="{DB34CC02-42BF-4FEF-9C72-122317B1AF09}" presName="node" presStyleLbl="node1" presStyleIdx="3" presStyleCnt="6">
        <dgm:presLayoutVars>
          <dgm:bulletEnabled val="1"/>
        </dgm:presLayoutVars>
      </dgm:prSet>
      <dgm:spPr/>
    </dgm:pt>
    <dgm:pt modelId="{66E2AA98-1B11-4966-AF2A-12DA83702186}" type="pres">
      <dgm:prSet presAssocID="{ACA0C9BE-B483-4BD7-9057-134D0C8FE211}" presName="Name9" presStyleLbl="parChTrans1D2" presStyleIdx="4" presStyleCnt="6"/>
      <dgm:spPr/>
    </dgm:pt>
    <dgm:pt modelId="{3E0A5BF1-191F-460C-BBCC-BCB726EAA8FC}" type="pres">
      <dgm:prSet presAssocID="{ACA0C9BE-B483-4BD7-9057-134D0C8FE211}" presName="connTx" presStyleLbl="parChTrans1D2" presStyleIdx="4" presStyleCnt="6"/>
      <dgm:spPr/>
    </dgm:pt>
    <dgm:pt modelId="{C112E437-D5BD-4E91-B5D9-A5F002FFFB17}" type="pres">
      <dgm:prSet presAssocID="{016FBDEE-589D-4812-821C-2CAF83418611}" presName="node" presStyleLbl="node1" presStyleIdx="4" presStyleCnt="6">
        <dgm:presLayoutVars>
          <dgm:bulletEnabled val="1"/>
        </dgm:presLayoutVars>
      </dgm:prSet>
      <dgm:spPr/>
    </dgm:pt>
    <dgm:pt modelId="{0F856153-6475-4FC2-A5A2-43DEA481B43F}" type="pres">
      <dgm:prSet presAssocID="{63AF20CC-DB7C-4507-BE26-6586C1E86C81}" presName="Name9" presStyleLbl="parChTrans1D2" presStyleIdx="5" presStyleCnt="6"/>
      <dgm:spPr/>
    </dgm:pt>
    <dgm:pt modelId="{73F5F4C5-84F5-4F60-86BC-0679E9A5AF01}" type="pres">
      <dgm:prSet presAssocID="{63AF20CC-DB7C-4507-BE26-6586C1E86C81}" presName="connTx" presStyleLbl="parChTrans1D2" presStyleIdx="5" presStyleCnt="6"/>
      <dgm:spPr/>
    </dgm:pt>
    <dgm:pt modelId="{24C149C4-AC29-46F4-9A9D-54BAED81FAC5}" type="pres">
      <dgm:prSet presAssocID="{10891F44-F43C-44C2-AF1B-A33D7E981356}" presName="node" presStyleLbl="node1" presStyleIdx="5" presStyleCnt="6">
        <dgm:presLayoutVars>
          <dgm:bulletEnabled val="1"/>
        </dgm:presLayoutVars>
      </dgm:prSet>
      <dgm:spPr/>
    </dgm:pt>
  </dgm:ptLst>
  <dgm:cxnLst>
    <dgm:cxn modelId="{35F9D201-BB85-4B20-91CF-BC2A729EFAE7}" type="presOf" srcId="{D61C2345-B88A-467C-A8DF-992F9AEEAC7B}" destId="{1D353ADB-051A-4DC3-A463-044E93D6643B}" srcOrd="0" destOrd="0" presId="urn:microsoft.com/office/officeart/2005/8/layout/radial1"/>
    <dgm:cxn modelId="{9E76BF07-562D-4000-8939-2635820E8443}" type="presOf" srcId="{ACA0C9BE-B483-4BD7-9057-134D0C8FE211}" destId="{66E2AA98-1B11-4966-AF2A-12DA83702186}" srcOrd="0" destOrd="0" presId="urn:microsoft.com/office/officeart/2005/8/layout/radial1"/>
    <dgm:cxn modelId="{9C8C690D-F682-4351-A5AF-12842919215D}" srcId="{2ACBF091-D84E-4EFF-93AA-040727777186}" destId="{1CE80E43-6F6C-42A0-A1E8-5E469E41B0F1}" srcOrd="1" destOrd="0" parTransId="{7EF7C303-9272-430A-AC2B-0777CF976859}" sibTransId="{F494F246-229E-49ED-B3DF-9A8AC3F826E2}"/>
    <dgm:cxn modelId="{B810091A-D5DA-4A5D-9C34-B542A9A591A0}" type="presOf" srcId="{016FBDEE-589D-4812-821C-2CAF83418611}" destId="{C112E437-D5BD-4E91-B5D9-A5F002FFFB17}" srcOrd="0" destOrd="0" presId="urn:microsoft.com/office/officeart/2005/8/layout/radial1"/>
    <dgm:cxn modelId="{FB77C929-3F8B-43CF-B821-A1BDFA35742B}" type="presOf" srcId="{63AF20CC-DB7C-4507-BE26-6586C1E86C81}" destId="{0F856153-6475-4FC2-A5A2-43DEA481B43F}" srcOrd="0" destOrd="0" presId="urn:microsoft.com/office/officeart/2005/8/layout/radial1"/>
    <dgm:cxn modelId="{BEF58F3D-BE16-4891-B9B4-75380CD72292}" type="presOf" srcId="{78B6E168-A776-4B0F-BADA-9304379CC0DC}" destId="{A9C38DFD-321B-42B8-85F4-2E2C9841C6C1}" srcOrd="1" destOrd="0" presId="urn:microsoft.com/office/officeart/2005/8/layout/radial1"/>
    <dgm:cxn modelId="{700EC040-58D6-43F0-A1C8-96FD17C60CB8}" type="presOf" srcId="{FD4A1A09-E158-4E04-9A40-7826C434004E}" destId="{444A1BE7-109C-432D-A4F9-08017856A984}" srcOrd="1" destOrd="0" presId="urn:microsoft.com/office/officeart/2005/8/layout/radial1"/>
    <dgm:cxn modelId="{6B0D285D-A6C4-43B7-BEC4-67A0C9D5F1FA}" type="presOf" srcId="{7EF7C303-9272-430A-AC2B-0777CF976859}" destId="{290E0C03-BC03-4F7A-841F-1EBE6936F027}" srcOrd="1" destOrd="0" presId="urn:microsoft.com/office/officeart/2005/8/layout/radial1"/>
    <dgm:cxn modelId="{D472855F-115D-4D7A-8EAC-A553210D445E}" type="presOf" srcId="{B705C2AD-4EDB-4316-A58D-B8F432AC78C8}" destId="{75ACDA95-CBAA-42AF-AD46-BCE53D6F67D5}" srcOrd="0" destOrd="0" presId="urn:microsoft.com/office/officeart/2005/8/layout/radial1"/>
    <dgm:cxn modelId="{BD27D241-577F-446F-9C86-9CC9FD712342}" type="presOf" srcId="{63AF20CC-DB7C-4507-BE26-6586C1E86C81}" destId="{73F5F4C5-84F5-4F60-86BC-0679E9A5AF01}" srcOrd="1" destOrd="0" presId="urn:microsoft.com/office/officeart/2005/8/layout/radial1"/>
    <dgm:cxn modelId="{37E06642-2D95-4F92-9EEB-667B31D07E55}" type="presOf" srcId="{78B6E168-A776-4B0F-BADA-9304379CC0DC}" destId="{F86ED9FB-9914-4B43-9C11-61D988EE8914}" srcOrd="0" destOrd="0" presId="urn:microsoft.com/office/officeart/2005/8/layout/radial1"/>
    <dgm:cxn modelId="{85730F66-FA06-4297-A936-2056E1E11FE8}" type="presOf" srcId="{D88851EE-A62D-4D6F-86FD-5B28B3310FDE}" destId="{59381581-C69B-47D2-A7E5-D69035CDDC0A}" srcOrd="0" destOrd="0" presId="urn:microsoft.com/office/officeart/2005/8/layout/radial1"/>
    <dgm:cxn modelId="{1878F366-3C73-4DC4-90B9-A85D31C59CC7}" type="presOf" srcId="{1CE80E43-6F6C-42A0-A1E8-5E469E41B0F1}" destId="{172F0A16-69E6-48D6-969D-883F9BED00AB}" srcOrd="0" destOrd="0" presId="urn:microsoft.com/office/officeart/2005/8/layout/radial1"/>
    <dgm:cxn modelId="{B0F4F86D-1A06-46DF-8748-55788CC8B78B}" type="presOf" srcId="{7EF7C303-9272-430A-AC2B-0777CF976859}" destId="{F262D72A-5C6C-4A43-ABCB-F82DEA097AD2}" srcOrd="0" destOrd="0" presId="urn:microsoft.com/office/officeart/2005/8/layout/radial1"/>
    <dgm:cxn modelId="{7996FB59-367C-4762-86D0-C8CCEC4E3F90}" srcId="{2ACBF091-D84E-4EFF-93AA-040727777186}" destId="{DB34CC02-42BF-4FEF-9C72-122317B1AF09}" srcOrd="3" destOrd="0" parTransId="{78B6E168-A776-4B0F-BADA-9304379CC0DC}" sibTransId="{2A88331D-6C8D-4499-87F7-1C3E63C26841}"/>
    <dgm:cxn modelId="{7D34037E-B1A7-41FB-B083-69C52414CD03}" type="presOf" srcId="{10891F44-F43C-44C2-AF1B-A33D7E981356}" destId="{24C149C4-AC29-46F4-9A9D-54BAED81FAC5}" srcOrd="0" destOrd="0" presId="urn:microsoft.com/office/officeart/2005/8/layout/radial1"/>
    <dgm:cxn modelId="{5FB7557F-0C1F-4C3E-A2F4-66842C47A4B7}" srcId="{2ACBF091-D84E-4EFF-93AA-040727777186}" destId="{B705C2AD-4EDB-4316-A58D-B8F432AC78C8}" srcOrd="0" destOrd="0" parTransId="{FD4A1A09-E158-4E04-9A40-7826C434004E}" sibTransId="{9621F698-FB92-49B8-BB46-9EC3077B03EB}"/>
    <dgm:cxn modelId="{8EEAA386-621E-4286-91C4-46065AEFC3C5}" type="presOf" srcId="{FD4A1A09-E158-4E04-9A40-7826C434004E}" destId="{CD0BB94F-A3E4-4EEB-9886-83E66819EBDA}" srcOrd="0" destOrd="0" presId="urn:microsoft.com/office/officeart/2005/8/layout/radial1"/>
    <dgm:cxn modelId="{26078A8E-C1DB-4908-9617-121A340D3A4E}" type="presOf" srcId="{ACA0C9BE-B483-4BD7-9057-134D0C8FE211}" destId="{3E0A5BF1-191F-460C-BBCC-BCB726EAA8FC}" srcOrd="1" destOrd="0" presId="urn:microsoft.com/office/officeart/2005/8/layout/radial1"/>
    <dgm:cxn modelId="{2E802CA8-24EC-4C46-ACDD-ED600E5D871E}" srcId="{D61C2345-B88A-467C-A8DF-992F9AEEAC7B}" destId="{2ACBF091-D84E-4EFF-93AA-040727777186}" srcOrd="0" destOrd="0" parTransId="{5D850820-9C97-4B1E-B08C-40AE9A7E63B5}" sibTransId="{C99EBA95-1EA1-4EE4-802B-2D1A8AAD4943}"/>
    <dgm:cxn modelId="{ED3165CD-715D-4FDA-B1F9-691BAD2B6270}" type="presOf" srcId="{DB34CC02-42BF-4FEF-9C72-122317B1AF09}" destId="{AA22B58C-923C-4BB7-BBB2-B3840F80F1CF}" srcOrd="0" destOrd="0" presId="urn:microsoft.com/office/officeart/2005/8/layout/radial1"/>
    <dgm:cxn modelId="{6E23A9D4-0F1C-4AE1-83BE-57CD720D2C54}" type="presOf" srcId="{CCFFBEEA-321B-4E22-AF10-46EF260F3D7D}" destId="{B56F1CBF-27E3-45B5-A970-81CF57BB4CD3}" srcOrd="0" destOrd="0" presId="urn:microsoft.com/office/officeart/2005/8/layout/radial1"/>
    <dgm:cxn modelId="{A69E7AD7-C639-4742-B3FF-528B1BA37AFC}" srcId="{2ACBF091-D84E-4EFF-93AA-040727777186}" destId="{10891F44-F43C-44C2-AF1B-A33D7E981356}" srcOrd="5" destOrd="0" parTransId="{63AF20CC-DB7C-4507-BE26-6586C1E86C81}" sibTransId="{4CE25821-A4D9-4D9D-8563-209E29E95B4D}"/>
    <dgm:cxn modelId="{35702BE0-508D-411F-86FD-DCD9B2524B8E}" srcId="{2ACBF091-D84E-4EFF-93AA-040727777186}" destId="{016FBDEE-589D-4812-821C-2CAF83418611}" srcOrd="4" destOrd="0" parTransId="{ACA0C9BE-B483-4BD7-9057-134D0C8FE211}" sibTransId="{4CDAB1C1-4DB5-45C3-9CFE-86DDFACCDD7A}"/>
    <dgm:cxn modelId="{37C9C7E5-F636-485C-B05F-95DEE981DF2B}" type="presOf" srcId="{D88851EE-A62D-4D6F-86FD-5B28B3310FDE}" destId="{29E21F2D-1F12-430B-BFF5-796C0BFA874F}" srcOrd="1" destOrd="0" presId="urn:microsoft.com/office/officeart/2005/8/layout/radial1"/>
    <dgm:cxn modelId="{B1D88AF5-BC47-4217-9471-4CB2163531C5}" srcId="{2ACBF091-D84E-4EFF-93AA-040727777186}" destId="{CCFFBEEA-321B-4E22-AF10-46EF260F3D7D}" srcOrd="2" destOrd="0" parTransId="{D88851EE-A62D-4D6F-86FD-5B28B3310FDE}" sibTransId="{99E5E44A-F340-4874-A33B-A07C41686F7C}"/>
    <dgm:cxn modelId="{8118F2F5-679C-43A6-ABEC-C7676BD0AC5D}" type="presOf" srcId="{2ACBF091-D84E-4EFF-93AA-040727777186}" destId="{E97D5C78-33AC-4781-9879-9DD1F8F70A8D}" srcOrd="0" destOrd="0" presId="urn:microsoft.com/office/officeart/2005/8/layout/radial1"/>
    <dgm:cxn modelId="{607EE51A-22D9-41C7-8E1B-6A991C5EAF10}" type="presParOf" srcId="{1D353ADB-051A-4DC3-A463-044E93D6643B}" destId="{E97D5C78-33AC-4781-9879-9DD1F8F70A8D}" srcOrd="0" destOrd="0" presId="urn:microsoft.com/office/officeart/2005/8/layout/radial1"/>
    <dgm:cxn modelId="{2F8FBAC1-5D08-4F42-A74C-522559A4DF3A}" type="presParOf" srcId="{1D353ADB-051A-4DC3-A463-044E93D6643B}" destId="{CD0BB94F-A3E4-4EEB-9886-83E66819EBDA}" srcOrd="1" destOrd="0" presId="urn:microsoft.com/office/officeart/2005/8/layout/radial1"/>
    <dgm:cxn modelId="{80ECC9BB-3BDE-4085-8C12-7BB27003155C}" type="presParOf" srcId="{CD0BB94F-A3E4-4EEB-9886-83E66819EBDA}" destId="{444A1BE7-109C-432D-A4F9-08017856A984}" srcOrd="0" destOrd="0" presId="urn:microsoft.com/office/officeart/2005/8/layout/radial1"/>
    <dgm:cxn modelId="{24166FA2-3E95-428E-B278-BFC6747CE97E}" type="presParOf" srcId="{1D353ADB-051A-4DC3-A463-044E93D6643B}" destId="{75ACDA95-CBAA-42AF-AD46-BCE53D6F67D5}" srcOrd="2" destOrd="0" presId="urn:microsoft.com/office/officeart/2005/8/layout/radial1"/>
    <dgm:cxn modelId="{D10F1EDD-5556-4111-9BBF-595F414DC96C}" type="presParOf" srcId="{1D353ADB-051A-4DC3-A463-044E93D6643B}" destId="{F262D72A-5C6C-4A43-ABCB-F82DEA097AD2}" srcOrd="3" destOrd="0" presId="urn:microsoft.com/office/officeart/2005/8/layout/radial1"/>
    <dgm:cxn modelId="{F50E3DA5-BA28-42FD-ABB0-7A8EAE872B42}" type="presParOf" srcId="{F262D72A-5C6C-4A43-ABCB-F82DEA097AD2}" destId="{290E0C03-BC03-4F7A-841F-1EBE6936F027}" srcOrd="0" destOrd="0" presId="urn:microsoft.com/office/officeart/2005/8/layout/radial1"/>
    <dgm:cxn modelId="{19220225-1D5B-44F2-90D7-EB75D056346C}" type="presParOf" srcId="{1D353ADB-051A-4DC3-A463-044E93D6643B}" destId="{172F0A16-69E6-48D6-969D-883F9BED00AB}" srcOrd="4" destOrd="0" presId="urn:microsoft.com/office/officeart/2005/8/layout/radial1"/>
    <dgm:cxn modelId="{C5100703-8FA4-43DC-BFFA-0721549E7148}" type="presParOf" srcId="{1D353ADB-051A-4DC3-A463-044E93D6643B}" destId="{59381581-C69B-47D2-A7E5-D69035CDDC0A}" srcOrd="5" destOrd="0" presId="urn:microsoft.com/office/officeart/2005/8/layout/radial1"/>
    <dgm:cxn modelId="{5C75D674-7D22-493E-86AC-BE5B11D56B59}" type="presParOf" srcId="{59381581-C69B-47D2-A7E5-D69035CDDC0A}" destId="{29E21F2D-1F12-430B-BFF5-796C0BFA874F}" srcOrd="0" destOrd="0" presId="urn:microsoft.com/office/officeart/2005/8/layout/radial1"/>
    <dgm:cxn modelId="{5F3009D6-D387-40BC-941E-A3F0006E33A9}" type="presParOf" srcId="{1D353ADB-051A-4DC3-A463-044E93D6643B}" destId="{B56F1CBF-27E3-45B5-A970-81CF57BB4CD3}" srcOrd="6" destOrd="0" presId="urn:microsoft.com/office/officeart/2005/8/layout/radial1"/>
    <dgm:cxn modelId="{6CABBD7B-DF08-4B0D-8F72-FA3784D6F979}" type="presParOf" srcId="{1D353ADB-051A-4DC3-A463-044E93D6643B}" destId="{F86ED9FB-9914-4B43-9C11-61D988EE8914}" srcOrd="7" destOrd="0" presId="urn:microsoft.com/office/officeart/2005/8/layout/radial1"/>
    <dgm:cxn modelId="{784DB59E-4C57-45B7-8A3B-BDA2F1EA6F78}" type="presParOf" srcId="{F86ED9FB-9914-4B43-9C11-61D988EE8914}" destId="{A9C38DFD-321B-42B8-85F4-2E2C9841C6C1}" srcOrd="0" destOrd="0" presId="urn:microsoft.com/office/officeart/2005/8/layout/radial1"/>
    <dgm:cxn modelId="{3ADBF587-3541-4508-8430-88715CD06097}" type="presParOf" srcId="{1D353ADB-051A-4DC3-A463-044E93D6643B}" destId="{AA22B58C-923C-4BB7-BBB2-B3840F80F1CF}" srcOrd="8" destOrd="0" presId="urn:microsoft.com/office/officeart/2005/8/layout/radial1"/>
    <dgm:cxn modelId="{E5ED55B9-EB44-45A5-ABF2-E925B21D3F42}" type="presParOf" srcId="{1D353ADB-051A-4DC3-A463-044E93D6643B}" destId="{66E2AA98-1B11-4966-AF2A-12DA83702186}" srcOrd="9" destOrd="0" presId="urn:microsoft.com/office/officeart/2005/8/layout/radial1"/>
    <dgm:cxn modelId="{D975C7C1-14E5-4F0F-8BCC-321D6149892E}" type="presParOf" srcId="{66E2AA98-1B11-4966-AF2A-12DA83702186}" destId="{3E0A5BF1-191F-460C-BBCC-BCB726EAA8FC}" srcOrd="0" destOrd="0" presId="urn:microsoft.com/office/officeart/2005/8/layout/radial1"/>
    <dgm:cxn modelId="{82145019-2C39-4477-963A-3534534DED60}" type="presParOf" srcId="{1D353ADB-051A-4DC3-A463-044E93D6643B}" destId="{C112E437-D5BD-4E91-B5D9-A5F002FFFB17}" srcOrd="10" destOrd="0" presId="urn:microsoft.com/office/officeart/2005/8/layout/radial1"/>
    <dgm:cxn modelId="{F4E5DD4B-164B-48B0-B7F9-E47910BFCB6A}" type="presParOf" srcId="{1D353ADB-051A-4DC3-A463-044E93D6643B}" destId="{0F856153-6475-4FC2-A5A2-43DEA481B43F}" srcOrd="11" destOrd="0" presId="urn:microsoft.com/office/officeart/2005/8/layout/radial1"/>
    <dgm:cxn modelId="{46C5F2A0-4BF1-46B5-BA27-20D74B8EDC76}" type="presParOf" srcId="{0F856153-6475-4FC2-A5A2-43DEA481B43F}" destId="{73F5F4C5-84F5-4F60-86BC-0679E9A5AF01}" srcOrd="0" destOrd="0" presId="urn:microsoft.com/office/officeart/2005/8/layout/radial1"/>
    <dgm:cxn modelId="{63CA5B27-26FA-4C82-8654-E20255404E64}" type="presParOf" srcId="{1D353ADB-051A-4DC3-A463-044E93D6643B}" destId="{24C149C4-AC29-46F4-9A9D-54BAED81FAC5}"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D004F4-7725-B14C-A5CA-BB37594A0739}"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09A7E6E3-DED2-5543-905E-2E1CBFD93BD2}">
      <dgm:prSet phldrT="[Text]"/>
      <dgm:spPr/>
      <dgm:t>
        <a:bodyPr/>
        <a:lstStyle/>
        <a:p>
          <a:r>
            <a:rPr lang="en-US" b="1" u="sng" dirty="0"/>
            <a:t>Forward pricing rates</a:t>
          </a:r>
          <a:r>
            <a:rPr lang="en-US" dirty="0"/>
            <a:t> used for proposals/cost estimates</a:t>
          </a:r>
        </a:p>
      </dgm:t>
    </dgm:pt>
    <dgm:pt modelId="{2261CE76-5783-4440-8A2F-2ACC5F56CF30}" type="parTrans" cxnId="{46E180C8-D2C9-2345-9BDF-51921D4731EF}">
      <dgm:prSet/>
      <dgm:spPr/>
      <dgm:t>
        <a:bodyPr/>
        <a:lstStyle/>
        <a:p>
          <a:endParaRPr lang="en-US"/>
        </a:p>
      </dgm:t>
    </dgm:pt>
    <dgm:pt modelId="{22DA7730-A0EC-CD4C-9D73-1199D0AB357D}" type="sibTrans" cxnId="{46E180C8-D2C9-2345-9BDF-51921D4731EF}">
      <dgm:prSet/>
      <dgm:spPr/>
      <dgm:t>
        <a:bodyPr/>
        <a:lstStyle/>
        <a:p>
          <a:endParaRPr lang="en-US"/>
        </a:p>
      </dgm:t>
    </dgm:pt>
    <dgm:pt modelId="{69C2AEC1-8356-FE49-961E-9BE9ADBF8853}">
      <dgm:prSet/>
      <dgm:spPr/>
      <dgm:t>
        <a:bodyPr/>
        <a:lstStyle/>
        <a:p>
          <a:r>
            <a:rPr lang="en-US" b="1" u="sng" dirty="0"/>
            <a:t>Provisional billing rates</a:t>
          </a:r>
          <a:r>
            <a:rPr lang="en-US" dirty="0"/>
            <a:t> used for interim billings of costs</a:t>
          </a:r>
        </a:p>
      </dgm:t>
    </dgm:pt>
    <dgm:pt modelId="{ED76A29B-47BD-DC4B-82EF-7B30A6B621BE}" type="parTrans" cxnId="{794A40D5-5ACC-6A4A-B439-67878CE356CA}">
      <dgm:prSet/>
      <dgm:spPr/>
      <dgm:t>
        <a:bodyPr/>
        <a:lstStyle/>
        <a:p>
          <a:endParaRPr lang="en-US"/>
        </a:p>
      </dgm:t>
    </dgm:pt>
    <dgm:pt modelId="{0F5A85DC-8403-5E40-BBBF-E605CEB65F03}" type="sibTrans" cxnId="{794A40D5-5ACC-6A4A-B439-67878CE356CA}">
      <dgm:prSet/>
      <dgm:spPr/>
      <dgm:t>
        <a:bodyPr/>
        <a:lstStyle/>
        <a:p>
          <a:endParaRPr lang="en-US"/>
        </a:p>
      </dgm:t>
    </dgm:pt>
    <dgm:pt modelId="{0B1DA3D4-259F-924E-8CD7-209BD269DC97}">
      <dgm:prSet/>
      <dgm:spPr/>
      <dgm:t>
        <a:bodyPr/>
        <a:lstStyle/>
        <a:p>
          <a:r>
            <a:rPr lang="en-US" b="1" u="sng" dirty="0"/>
            <a:t>Final indirect rates</a:t>
          </a:r>
          <a:r>
            <a:rPr lang="en-US" dirty="0"/>
            <a:t> used for adjusting interim billings to actuals</a:t>
          </a:r>
        </a:p>
      </dgm:t>
    </dgm:pt>
    <dgm:pt modelId="{584E2CF8-BA1B-8449-8AFC-8D421BA7F6E6}" type="parTrans" cxnId="{5C836FB5-A006-744D-88C4-1C4FE7145BF8}">
      <dgm:prSet/>
      <dgm:spPr/>
      <dgm:t>
        <a:bodyPr/>
        <a:lstStyle/>
        <a:p>
          <a:endParaRPr lang="en-US"/>
        </a:p>
      </dgm:t>
    </dgm:pt>
    <dgm:pt modelId="{4D7F1D46-D4FF-0247-89B3-ACF6EC4B36B8}" type="sibTrans" cxnId="{5C836FB5-A006-744D-88C4-1C4FE7145BF8}">
      <dgm:prSet/>
      <dgm:spPr/>
      <dgm:t>
        <a:bodyPr/>
        <a:lstStyle/>
        <a:p>
          <a:endParaRPr lang="en-US"/>
        </a:p>
      </dgm:t>
    </dgm:pt>
    <dgm:pt modelId="{6D0F2B52-3BC0-A44F-9504-5B0FE11B09C0}">
      <dgm:prSet/>
      <dgm:spPr/>
      <dgm:t>
        <a:bodyPr/>
        <a:lstStyle/>
        <a:p>
          <a:r>
            <a:rPr lang="en-US" b="1" u="sng" dirty="0"/>
            <a:t>Negotiated or audit-determined final rates</a:t>
          </a:r>
          <a:r>
            <a:rPr lang="en-US" dirty="0"/>
            <a:t> used for:</a:t>
          </a:r>
        </a:p>
      </dgm:t>
    </dgm:pt>
    <dgm:pt modelId="{74DBD301-66DC-384E-B61D-40DA71524119}" type="parTrans" cxnId="{5853EC35-6906-4248-B990-D566C8743142}">
      <dgm:prSet/>
      <dgm:spPr/>
      <dgm:t>
        <a:bodyPr/>
        <a:lstStyle/>
        <a:p>
          <a:endParaRPr lang="en-US"/>
        </a:p>
      </dgm:t>
    </dgm:pt>
    <dgm:pt modelId="{639CA3B7-E389-784A-9119-FFEF5E6DD978}" type="sibTrans" cxnId="{5853EC35-6906-4248-B990-D566C8743142}">
      <dgm:prSet/>
      <dgm:spPr/>
      <dgm:t>
        <a:bodyPr/>
        <a:lstStyle/>
        <a:p>
          <a:endParaRPr lang="en-US"/>
        </a:p>
      </dgm:t>
    </dgm:pt>
    <dgm:pt modelId="{350BA638-3377-B04A-8FFD-F617333ADD13}">
      <dgm:prSet custT="1"/>
      <dgm:spPr/>
      <dgm:t>
        <a:bodyPr/>
        <a:lstStyle/>
        <a:p>
          <a:r>
            <a:rPr lang="en-US" sz="1200" dirty="0"/>
            <a:t>Billing updates (differences from interim rates)</a:t>
          </a:r>
        </a:p>
      </dgm:t>
    </dgm:pt>
    <dgm:pt modelId="{80B131A5-F8C1-834F-B690-5F5EBAC96914}" type="parTrans" cxnId="{6E0446D4-294A-4640-91B2-E274C0A149F1}">
      <dgm:prSet/>
      <dgm:spPr/>
      <dgm:t>
        <a:bodyPr/>
        <a:lstStyle/>
        <a:p>
          <a:endParaRPr lang="en-US"/>
        </a:p>
      </dgm:t>
    </dgm:pt>
    <dgm:pt modelId="{6E1D89AE-7B62-634C-80AB-AC8530A38092}" type="sibTrans" cxnId="{6E0446D4-294A-4640-91B2-E274C0A149F1}">
      <dgm:prSet/>
      <dgm:spPr/>
      <dgm:t>
        <a:bodyPr/>
        <a:lstStyle/>
        <a:p>
          <a:endParaRPr lang="en-US"/>
        </a:p>
      </dgm:t>
    </dgm:pt>
    <dgm:pt modelId="{4374CF05-13E4-8348-99F7-3696023E7477}">
      <dgm:prSet custT="1"/>
      <dgm:spPr/>
      <dgm:t>
        <a:bodyPr/>
        <a:lstStyle/>
        <a:p>
          <a:r>
            <a:rPr lang="en-US" sz="1200" dirty="0"/>
            <a:t>Contract close-out</a:t>
          </a:r>
        </a:p>
      </dgm:t>
    </dgm:pt>
    <dgm:pt modelId="{B79D8374-1591-824F-B54D-02A8EFE41D37}" type="parTrans" cxnId="{9BB91FD8-8CEE-254B-8DE7-ADC5D1867719}">
      <dgm:prSet/>
      <dgm:spPr/>
      <dgm:t>
        <a:bodyPr/>
        <a:lstStyle/>
        <a:p>
          <a:endParaRPr lang="en-US"/>
        </a:p>
      </dgm:t>
    </dgm:pt>
    <dgm:pt modelId="{41994D09-22AC-ED45-B2F5-8C091E2A81B0}" type="sibTrans" cxnId="{9BB91FD8-8CEE-254B-8DE7-ADC5D1867719}">
      <dgm:prSet/>
      <dgm:spPr/>
      <dgm:t>
        <a:bodyPr/>
        <a:lstStyle/>
        <a:p>
          <a:endParaRPr lang="en-US"/>
        </a:p>
      </dgm:t>
    </dgm:pt>
    <dgm:pt modelId="{1ACFF0C1-C37D-4232-9422-63703977A332}">
      <dgm:prSet custT="1"/>
      <dgm:spPr/>
      <dgm:t>
        <a:bodyPr/>
        <a:lstStyle/>
        <a:p>
          <a:r>
            <a:rPr lang="en-US" sz="1200" dirty="0"/>
            <a:t>Developed by the Company, usually follows the Annual Strategy and Annual Operating Plan (AOP or Budget) cycle, and a forward pricing rate package is submitted to DCAA for review/approval</a:t>
          </a:r>
        </a:p>
      </dgm:t>
    </dgm:pt>
    <dgm:pt modelId="{35124734-9ECB-4898-AC88-67E3799E158C}" type="parTrans" cxnId="{8D085C70-EC22-42CB-BE53-B79358A06A8F}">
      <dgm:prSet/>
      <dgm:spPr/>
      <dgm:t>
        <a:bodyPr/>
        <a:lstStyle/>
        <a:p>
          <a:endParaRPr lang="en-US"/>
        </a:p>
      </dgm:t>
    </dgm:pt>
    <dgm:pt modelId="{9BFCB6B7-E8EC-4640-AA31-EBF49FBEE4AE}" type="sibTrans" cxnId="{8D085C70-EC22-42CB-BE53-B79358A06A8F}">
      <dgm:prSet/>
      <dgm:spPr/>
      <dgm:t>
        <a:bodyPr/>
        <a:lstStyle/>
        <a:p>
          <a:endParaRPr lang="en-US"/>
        </a:p>
      </dgm:t>
    </dgm:pt>
    <dgm:pt modelId="{E36F2089-42B1-49A2-A49C-EA0B27CB494D}">
      <dgm:prSet custT="1"/>
      <dgm:spPr/>
      <dgm:t>
        <a:bodyPr/>
        <a:lstStyle/>
        <a:p>
          <a:r>
            <a:rPr lang="en-US" sz="1200" dirty="0"/>
            <a:t>Detailed build up from the program level that looks 1 to 4 years out for indirect rates</a:t>
          </a:r>
        </a:p>
      </dgm:t>
    </dgm:pt>
    <dgm:pt modelId="{7230884C-F58A-4429-9B3E-371689B1D327}" type="parTrans" cxnId="{EADF97DC-8445-4DA7-8E23-4768CA94B8CE}">
      <dgm:prSet/>
      <dgm:spPr/>
      <dgm:t>
        <a:bodyPr/>
        <a:lstStyle/>
        <a:p>
          <a:endParaRPr lang="en-US"/>
        </a:p>
      </dgm:t>
    </dgm:pt>
    <dgm:pt modelId="{B95527FB-D58A-4830-90B0-5E9729B22DEC}" type="sibTrans" cxnId="{EADF97DC-8445-4DA7-8E23-4768CA94B8CE}">
      <dgm:prSet/>
      <dgm:spPr/>
      <dgm:t>
        <a:bodyPr/>
        <a:lstStyle/>
        <a:p>
          <a:endParaRPr lang="en-US"/>
        </a:p>
      </dgm:t>
    </dgm:pt>
    <dgm:pt modelId="{F7E3E562-034E-47CE-8D96-BBA482560AC2}">
      <dgm:prSet custT="1"/>
      <dgm:spPr/>
      <dgm:t>
        <a:bodyPr/>
        <a:lstStyle/>
        <a:p>
          <a:r>
            <a:rPr lang="en-US" sz="1200" dirty="0"/>
            <a:t>Established by CO and DCMA at the advice of DCAA or cognizant auditor.</a:t>
          </a:r>
        </a:p>
      </dgm:t>
    </dgm:pt>
    <dgm:pt modelId="{32A990B8-908B-4870-B597-5E6247CC5CA1}" type="parTrans" cxnId="{B7F282A5-AD00-413A-96AA-15C81E4BE8D2}">
      <dgm:prSet/>
      <dgm:spPr/>
      <dgm:t>
        <a:bodyPr/>
        <a:lstStyle/>
        <a:p>
          <a:endParaRPr lang="en-US"/>
        </a:p>
      </dgm:t>
    </dgm:pt>
    <dgm:pt modelId="{050116CA-C3AD-4BB3-A436-45DF561595EF}" type="sibTrans" cxnId="{B7F282A5-AD00-413A-96AA-15C81E4BE8D2}">
      <dgm:prSet/>
      <dgm:spPr/>
      <dgm:t>
        <a:bodyPr/>
        <a:lstStyle/>
        <a:p>
          <a:endParaRPr lang="en-US"/>
        </a:p>
      </dgm:t>
    </dgm:pt>
    <dgm:pt modelId="{AFD0884B-201C-4D9A-80DF-F468E88B44DA}">
      <dgm:prSet custT="1"/>
      <dgm:spPr/>
      <dgm:t>
        <a:bodyPr/>
        <a:lstStyle/>
        <a:p>
          <a:r>
            <a:rPr lang="en-US" sz="1200" dirty="0"/>
            <a:t>Should be updated in Q1 of the year, as soon as approved, to avoid billing discrepancies  </a:t>
          </a:r>
        </a:p>
      </dgm:t>
    </dgm:pt>
    <dgm:pt modelId="{91566AAB-B876-478B-BE29-B6030F2D1F7F}" type="parTrans" cxnId="{6E8A9B0B-0D7F-4C05-B212-2F88C3ABBD0F}">
      <dgm:prSet/>
      <dgm:spPr/>
      <dgm:t>
        <a:bodyPr/>
        <a:lstStyle/>
        <a:p>
          <a:endParaRPr lang="en-US"/>
        </a:p>
      </dgm:t>
    </dgm:pt>
    <dgm:pt modelId="{1370F89F-42A2-402E-8C50-D1E9C6E23501}" type="sibTrans" cxnId="{6E8A9B0B-0D7F-4C05-B212-2F88C3ABBD0F}">
      <dgm:prSet/>
      <dgm:spPr/>
      <dgm:t>
        <a:bodyPr/>
        <a:lstStyle/>
        <a:p>
          <a:endParaRPr lang="en-US"/>
        </a:p>
      </dgm:t>
    </dgm:pt>
    <dgm:pt modelId="{96FCC050-B044-472E-B1F5-7B9699D763C1}">
      <dgm:prSet/>
      <dgm:spPr/>
      <dgm:t>
        <a:bodyPr/>
        <a:lstStyle/>
        <a:p>
          <a:r>
            <a:rPr lang="en-US" dirty="0"/>
            <a:t>Actual costs, due within 6 months after fiscal year-end, FAR 42.705 </a:t>
          </a:r>
        </a:p>
      </dgm:t>
    </dgm:pt>
    <dgm:pt modelId="{31CC7A9E-6550-4BBF-B218-C72298B4E1AF}" type="parTrans" cxnId="{5ED8175F-B1D2-4815-9B42-760B40BB68A5}">
      <dgm:prSet/>
      <dgm:spPr/>
      <dgm:t>
        <a:bodyPr/>
        <a:lstStyle/>
        <a:p>
          <a:endParaRPr lang="en-US"/>
        </a:p>
      </dgm:t>
    </dgm:pt>
    <dgm:pt modelId="{4FEF38C0-5422-4701-994D-C346720C3A4E}" type="sibTrans" cxnId="{5ED8175F-B1D2-4815-9B42-760B40BB68A5}">
      <dgm:prSet/>
      <dgm:spPr/>
      <dgm:t>
        <a:bodyPr/>
        <a:lstStyle/>
        <a:p>
          <a:endParaRPr lang="en-US"/>
        </a:p>
      </dgm:t>
    </dgm:pt>
    <dgm:pt modelId="{7CCFF85A-D7DF-4531-ADF7-561BAD7EC7CB}">
      <dgm:prSet/>
      <dgm:spPr/>
      <dgm:t>
        <a:bodyPr/>
        <a:lstStyle/>
        <a:p>
          <a:r>
            <a:rPr lang="en-US" dirty="0"/>
            <a:t>Establishes indirect rates for final billing</a:t>
          </a:r>
        </a:p>
      </dgm:t>
    </dgm:pt>
    <dgm:pt modelId="{3A9CC88E-B6B1-420B-9A23-DDE690F45031}" type="parTrans" cxnId="{37F0ECFC-06E4-407F-B6E9-426C7097803F}">
      <dgm:prSet/>
      <dgm:spPr/>
      <dgm:t>
        <a:bodyPr/>
        <a:lstStyle/>
        <a:p>
          <a:endParaRPr lang="en-US"/>
        </a:p>
      </dgm:t>
    </dgm:pt>
    <dgm:pt modelId="{DF30EF44-F9FF-4C6F-9C27-ACB8C29AFCB3}" type="sibTrans" cxnId="{37F0ECFC-06E4-407F-B6E9-426C7097803F}">
      <dgm:prSet/>
      <dgm:spPr/>
      <dgm:t>
        <a:bodyPr/>
        <a:lstStyle/>
        <a:p>
          <a:endParaRPr lang="en-US"/>
        </a:p>
      </dgm:t>
    </dgm:pt>
    <dgm:pt modelId="{3D97F63C-D68A-471C-AD89-8B29D369826A}">
      <dgm:prSet custT="1"/>
      <dgm:spPr/>
      <dgm:t>
        <a:bodyPr/>
        <a:lstStyle/>
        <a:p>
          <a:r>
            <a:rPr lang="en-US" sz="1200" dirty="0"/>
            <a:t>Contractor’s responsibility to resubmit revisions to the forward pricing rates throughout the year if they become invalid (+/- 10% ?)</a:t>
          </a:r>
        </a:p>
      </dgm:t>
    </dgm:pt>
    <dgm:pt modelId="{536205D8-E555-456C-9F47-9DA781172CD5}" type="parTrans" cxnId="{9651DD90-8AC9-47F6-8170-6B8E13033A05}">
      <dgm:prSet/>
      <dgm:spPr/>
      <dgm:t>
        <a:bodyPr/>
        <a:lstStyle/>
        <a:p>
          <a:endParaRPr lang="en-US"/>
        </a:p>
      </dgm:t>
    </dgm:pt>
    <dgm:pt modelId="{E7432DFD-701C-499C-AD6B-F006E00F46C5}" type="sibTrans" cxnId="{9651DD90-8AC9-47F6-8170-6B8E13033A05}">
      <dgm:prSet/>
      <dgm:spPr/>
      <dgm:t>
        <a:bodyPr/>
        <a:lstStyle/>
        <a:p>
          <a:endParaRPr lang="en-US"/>
        </a:p>
      </dgm:t>
    </dgm:pt>
    <dgm:pt modelId="{A7EA2957-66BF-429A-B32D-DC50DB167CDF}">
      <dgm:prSet custT="1"/>
      <dgm:spPr/>
      <dgm:t>
        <a:bodyPr/>
        <a:lstStyle/>
        <a:p>
          <a:r>
            <a:rPr lang="en-US" sz="1200" dirty="0"/>
            <a:t>Establishes FPRA (Forward Price Rate Agreement) or FPRR (Forward Pricing Rate Recommendation) used for estimating proposals</a:t>
          </a:r>
        </a:p>
      </dgm:t>
    </dgm:pt>
    <dgm:pt modelId="{7E0D45C7-9EC0-4582-9866-5199F03EE071}" type="parTrans" cxnId="{0CB73B42-F0E8-432D-8C00-B9B17258666D}">
      <dgm:prSet/>
      <dgm:spPr/>
      <dgm:t>
        <a:bodyPr/>
        <a:lstStyle/>
        <a:p>
          <a:endParaRPr lang="en-US"/>
        </a:p>
      </dgm:t>
    </dgm:pt>
    <dgm:pt modelId="{00448B0B-9B2E-4464-BF99-6F8DAFA52684}" type="sibTrans" cxnId="{0CB73B42-F0E8-432D-8C00-B9B17258666D}">
      <dgm:prSet/>
      <dgm:spPr/>
      <dgm:t>
        <a:bodyPr/>
        <a:lstStyle/>
        <a:p>
          <a:endParaRPr lang="en-US"/>
        </a:p>
      </dgm:t>
    </dgm:pt>
    <dgm:pt modelId="{1FF327F1-D33A-440F-8C4B-647057D157CC}">
      <dgm:prSet custT="1"/>
      <dgm:spPr/>
      <dgm:t>
        <a:bodyPr/>
        <a:lstStyle/>
        <a:p>
          <a:r>
            <a:rPr lang="en-US" sz="1200" dirty="0"/>
            <a:t>Revised as necessary based on mutual agreement</a:t>
          </a:r>
        </a:p>
      </dgm:t>
    </dgm:pt>
    <dgm:pt modelId="{0AF6FEBF-8DF5-431A-91BB-437408E4A61C}" type="parTrans" cxnId="{C658443D-CD7E-4DDF-897E-B9E6CDD22540}">
      <dgm:prSet/>
      <dgm:spPr/>
      <dgm:t>
        <a:bodyPr/>
        <a:lstStyle/>
        <a:p>
          <a:endParaRPr lang="en-US"/>
        </a:p>
      </dgm:t>
    </dgm:pt>
    <dgm:pt modelId="{710CDAA4-4CB2-45D1-BB86-67F990F714C5}" type="sibTrans" cxnId="{C658443D-CD7E-4DDF-897E-B9E6CDD22540}">
      <dgm:prSet/>
      <dgm:spPr/>
      <dgm:t>
        <a:bodyPr/>
        <a:lstStyle/>
        <a:p>
          <a:endParaRPr lang="en-US"/>
        </a:p>
      </dgm:t>
    </dgm:pt>
    <dgm:pt modelId="{3C9D0648-5C8B-4175-8A99-6C3137952235}">
      <dgm:prSet/>
      <dgm:spPr/>
      <dgm:t>
        <a:bodyPr/>
        <a:lstStyle/>
        <a:p>
          <a:r>
            <a:rPr lang="en-US" dirty="0"/>
            <a:t>Handled through an Incurred Cost Submission (ICS – FAR52.216-7, 52.323-7) to DCAA, it is your final indirect rate proposal to true up to actual rates</a:t>
          </a:r>
        </a:p>
      </dgm:t>
    </dgm:pt>
    <dgm:pt modelId="{61E931CD-E7A2-49A7-85BD-DEC963999680}" type="parTrans" cxnId="{D8D594E7-DF09-4EAA-AC9F-FF1EA6C9A492}">
      <dgm:prSet/>
      <dgm:spPr/>
      <dgm:t>
        <a:bodyPr/>
        <a:lstStyle/>
        <a:p>
          <a:endParaRPr lang="en-US"/>
        </a:p>
      </dgm:t>
    </dgm:pt>
    <dgm:pt modelId="{A4D3CA1C-96FA-43EF-A8BE-1F82922A91F7}" type="sibTrans" cxnId="{D8D594E7-DF09-4EAA-AC9F-FF1EA6C9A492}">
      <dgm:prSet/>
      <dgm:spPr/>
      <dgm:t>
        <a:bodyPr/>
        <a:lstStyle/>
        <a:p>
          <a:endParaRPr lang="en-US"/>
        </a:p>
      </dgm:t>
    </dgm:pt>
    <dgm:pt modelId="{C8F074E8-67BF-4E84-BEA2-D1CB4A389BED}">
      <dgm:prSet custT="1"/>
      <dgm:spPr/>
      <dgm:t>
        <a:bodyPr/>
        <a:lstStyle/>
        <a:p>
          <a:r>
            <a:rPr lang="en-US" sz="1200" dirty="0"/>
            <a:t>GDM necessary for structural changes to your indirect rate structure and disclosure statement</a:t>
          </a:r>
        </a:p>
      </dgm:t>
    </dgm:pt>
    <dgm:pt modelId="{1B2B1650-E7AA-4FA4-A858-6F5584DB2A42}" type="parTrans" cxnId="{33DADE23-ED7D-4D8C-A068-391DB3C06C8E}">
      <dgm:prSet/>
      <dgm:spPr/>
      <dgm:t>
        <a:bodyPr/>
        <a:lstStyle/>
        <a:p>
          <a:endParaRPr lang="en-US"/>
        </a:p>
      </dgm:t>
    </dgm:pt>
    <dgm:pt modelId="{5D03094A-7126-461D-8979-F4385F0FB807}" type="sibTrans" cxnId="{33DADE23-ED7D-4D8C-A068-391DB3C06C8E}">
      <dgm:prSet/>
      <dgm:spPr/>
      <dgm:t>
        <a:bodyPr/>
        <a:lstStyle/>
        <a:p>
          <a:endParaRPr lang="en-US"/>
        </a:p>
      </dgm:t>
    </dgm:pt>
    <dgm:pt modelId="{F8E0F85F-9434-7848-B136-FDC540D9A930}" type="pres">
      <dgm:prSet presAssocID="{5DD004F4-7725-B14C-A5CA-BB37594A0739}" presName="linear" presStyleCnt="0">
        <dgm:presLayoutVars>
          <dgm:dir/>
          <dgm:animLvl val="lvl"/>
          <dgm:resizeHandles val="exact"/>
        </dgm:presLayoutVars>
      </dgm:prSet>
      <dgm:spPr/>
    </dgm:pt>
    <dgm:pt modelId="{07431AE8-E070-DD46-B018-4676C9D49FF7}" type="pres">
      <dgm:prSet presAssocID="{09A7E6E3-DED2-5543-905E-2E1CBFD93BD2}" presName="parentLin" presStyleCnt="0"/>
      <dgm:spPr/>
    </dgm:pt>
    <dgm:pt modelId="{06BA117F-F59D-3547-BAC6-924D18494D10}" type="pres">
      <dgm:prSet presAssocID="{09A7E6E3-DED2-5543-905E-2E1CBFD93BD2}" presName="parentLeftMargin" presStyleLbl="node1" presStyleIdx="0" presStyleCnt="4"/>
      <dgm:spPr/>
    </dgm:pt>
    <dgm:pt modelId="{3B0A83DE-FCAD-3D47-B779-EB3886C1F626}" type="pres">
      <dgm:prSet presAssocID="{09A7E6E3-DED2-5543-905E-2E1CBFD93BD2}" presName="parentText" presStyleLbl="node1" presStyleIdx="0" presStyleCnt="4">
        <dgm:presLayoutVars>
          <dgm:chMax val="0"/>
          <dgm:bulletEnabled val="1"/>
        </dgm:presLayoutVars>
      </dgm:prSet>
      <dgm:spPr/>
    </dgm:pt>
    <dgm:pt modelId="{5F5E4FDB-588A-7746-BA86-7E3B949968FF}" type="pres">
      <dgm:prSet presAssocID="{09A7E6E3-DED2-5543-905E-2E1CBFD93BD2}" presName="negativeSpace" presStyleCnt="0"/>
      <dgm:spPr/>
    </dgm:pt>
    <dgm:pt modelId="{157D9DAE-5522-134A-A0DB-D275BCAF6A36}" type="pres">
      <dgm:prSet presAssocID="{09A7E6E3-DED2-5543-905E-2E1CBFD93BD2}" presName="childText" presStyleLbl="conFgAcc1" presStyleIdx="0" presStyleCnt="4" custScaleY="104637">
        <dgm:presLayoutVars>
          <dgm:bulletEnabled val="1"/>
        </dgm:presLayoutVars>
      </dgm:prSet>
      <dgm:spPr/>
    </dgm:pt>
    <dgm:pt modelId="{96E61C1D-5AA0-884B-9B2B-896E9BE20806}" type="pres">
      <dgm:prSet presAssocID="{22DA7730-A0EC-CD4C-9D73-1199D0AB357D}" presName="spaceBetweenRectangles" presStyleCnt="0"/>
      <dgm:spPr/>
    </dgm:pt>
    <dgm:pt modelId="{33315EC8-25BA-944F-B65A-BC957705A77F}" type="pres">
      <dgm:prSet presAssocID="{69C2AEC1-8356-FE49-961E-9BE9ADBF8853}" presName="parentLin" presStyleCnt="0"/>
      <dgm:spPr/>
    </dgm:pt>
    <dgm:pt modelId="{2B867706-0AE5-B344-AE72-4BDF4430AAFC}" type="pres">
      <dgm:prSet presAssocID="{69C2AEC1-8356-FE49-961E-9BE9ADBF8853}" presName="parentLeftMargin" presStyleLbl="node1" presStyleIdx="0" presStyleCnt="4"/>
      <dgm:spPr/>
    </dgm:pt>
    <dgm:pt modelId="{A8A9A5DA-B235-2842-8275-FD096F79A511}" type="pres">
      <dgm:prSet presAssocID="{69C2AEC1-8356-FE49-961E-9BE9ADBF8853}" presName="parentText" presStyleLbl="node1" presStyleIdx="1" presStyleCnt="4">
        <dgm:presLayoutVars>
          <dgm:chMax val="0"/>
          <dgm:bulletEnabled val="1"/>
        </dgm:presLayoutVars>
      </dgm:prSet>
      <dgm:spPr/>
    </dgm:pt>
    <dgm:pt modelId="{31C695E1-BCDD-964C-9420-F2B575B1C558}" type="pres">
      <dgm:prSet presAssocID="{69C2AEC1-8356-FE49-961E-9BE9ADBF8853}" presName="negativeSpace" presStyleCnt="0"/>
      <dgm:spPr/>
    </dgm:pt>
    <dgm:pt modelId="{6CE76C9A-0D73-0C4E-8446-DA863C12976C}" type="pres">
      <dgm:prSet presAssocID="{69C2AEC1-8356-FE49-961E-9BE9ADBF8853}" presName="childText" presStyleLbl="conFgAcc1" presStyleIdx="1" presStyleCnt="4" custScaleY="100207">
        <dgm:presLayoutVars>
          <dgm:bulletEnabled val="1"/>
        </dgm:presLayoutVars>
      </dgm:prSet>
      <dgm:spPr/>
    </dgm:pt>
    <dgm:pt modelId="{EA76A30F-F831-ED47-A6DB-31F8908D5F0E}" type="pres">
      <dgm:prSet presAssocID="{0F5A85DC-8403-5E40-BBBF-E605CEB65F03}" presName="spaceBetweenRectangles" presStyleCnt="0"/>
      <dgm:spPr/>
    </dgm:pt>
    <dgm:pt modelId="{4B2B29B9-50BA-7F48-9EB6-F13757101BE5}" type="pres">
      <dgm:prSet presAssocID="{0B1DA3D4-259F-924E-8CD7-209BD269DC97}" presName="parentLin" presStyleCnt="0"/>
      <dgm:spPr/>
    </dgm:pt>
    <dgm:pt modelId="{4DA40682-51CC-0541-A7C1-7ED8C220CB87}" type="pres">
      <dgm:prSet presAssocID="{0B1DA3D4-259F-924E-8CD7-209BD269DC97}" presName="parentLeftMargin" presStyleLbl="node1" presStyleIdx="1" presStyleCnt="4"/>
      <dgm:spPr/>
    </dgm:pt>
    <dgm:pt modelId="{CF0B69A6-EC60-EA4C-82D0-F15DE21F4640}" type="pres">
      <dgm:prSet presAssocID="{0B1DA3D4-259F-924E-8CD7-209BD269DC97}" presName="parentText" presStyleLbl="node1" presStyleIdx="2" presStyleCnt="4">
        <dgm:presLayoutVars>
          <dgm:chMax val="0"/>
          <dgm:bulletEnabled val="1"/>
        </dgm:presLayoutVars>
      </dgm:prSet>
      <dgm:spPr/>
    </dgm:pt>
    <dgm:pt modelId="{6734D704-B952-8D40-BF67-57253DD6D75C}" type="pres">
      <dgm:prSet presAssocID="{0B1DA3D4-259F-924E-8CD7-209BD269DC97}" presName="negativeSpace" presStyleCnt="0"/>
      <dgm:spPr/>
    </dgm:pt>
    <dgm:pt modelId="{1931A907-7175-9042-9A9B-6CC2463CD906}" type="pres">
      <dgm:prSet presAssocID="{0B1DA3D4-259F-924E-8CD7-209BD269DC97}" presName="childText" presStyleLbl="conFgAcc1" presStyleIdx="2" presStyleCnt="4" custScaleY="98593">
        <dgm:presLayoutVars>
          <dgm:bulletEnabled val="1"/>
        </dgm:presLayoutVars>
      </dgm:prSet>
      <dgm:spPr/>
    </dgm:pt>
    <dgm:pt modelId="{378C64B3-60CF-994B-A9A1-8826F446569A}" type="pres">
      <dgm:prSet presAssocID="{4D7F1D46-D4FF-0247-89B3-ACF6EC4B36B8}" presName="spaceBetweenRectangles" presStyleCnt="0"/>
      <dgm:spPr/>
    </dgm:pt>
    <dgm:pt modelId="{B1CCBF0D-A68D-8048-BE48-DEBF6F43B960}" type="pres">
      <dgm:prSet presAssocID="{6D0F2B52-3BC0-A44F-9504-5B0FE11B09C0}" presName="parentLin" presStyleCnt="0"/>
      <dgm:spPr/>
    </dgm:pt>
    <dgm:pt modelId="{15F48EA6-BF44-7C42-A065-5F991D2FDE38}" type="pres">
      <dgm:prSet presAssocID="{6D0F2B52-3BC0-A44F-9504-5B0FE11B09C0}" presName="parentLeftMargin" presStyleLbl="node1" presStyleIdx="2" presStyleCnt="4"/>
      <dgm:spPr/>
    </dgm:pt>
    <dgm:pt modelId="{EE6B4251-C5E9-7642-8BE2-963994961774}" type="pres">
      <dgm:prSet presAssocID="{6D0F2B52-3BC0-A44F-9504-5B0FE11B09C0}" presName="parentText" presStyleLbl="node1" presStyleIdx="3" presStyleCnt="4">
        <dgm:presLayoutVars>
          <dgm:chMax val="0"/>
          <dgm:bulletEnabled val="1"/>
        </dgm:presLayoutVars>
      </dgm:prSet>
      <dgm:spPr/>
    </dgm:pt>
    <dgm:pt modelId="{D7B1CD33-69CA-DD40-944D-9A44FB2F7D19}" type="pres">
      <dgm:prSet presAssocID="{6D0F2B52-3BC0-A44F-9504-5B0FE11B09C0}" presName="negativeSpace" presStyleCnt="0"/>
      <dgm:spPr/>
    </dgm:pt>
    <dgm:pt modelId="{9BAEF9B3-67F1-CF46-A94B-EEF712ED86BA}" type="pres">
      <dgm:prSet presAssocID="{6D0F2B52-3BC0-A44F-9504-5B0FE11B09C0}" presName="childText" presStyleLbl="conFgAcc1" presStyleIdx="3" presStyleCnt="4">
        <dgm:presLayoutVars>
          <dgm:bulletEnabled val="1"/>
        </dgm:presLayoutVars>
      </dgm:prSet>
      <dgm:spPr/>
    </dgm:pt>
  </dgm:ptLst>
  <dgm:cxnLst>
    <dgm:cxn modelId="{6E8A9B0B-0D7F-4C05-B212-2F88C3ABBD0F}" srcId="{69C2AEC1-8356-FE49-961E-9BE9ADBF8853}" destId="{AFD0884B-201C-4D9A-80DF-F468E88B44DA}" srcOrd="2" destOrd="0" parTransId="{91566AAB-B876-478B-BE29-B6030F2D1F7F}" sibTransId="{1370F89F-42A2-402E-8C50-D1E9C6E23501}"/>
    <dgm:cxn modelId="{EAB1281A-3A1D-4C31-988F-4C242692E6E4}" type="presOf" srcId="{AFD0884B-201C-4D9A-80DF-F468E88B44DA}" destId="{6CE76C9A-0D73-0C4E-8446-DA863C12976C}" srcOrd="0" destOrd="2" presId="urn:microsoft.com/office/officeart/2005/8/layout/list1"/>
    <dgm:cxn modelId="{33DADE23-ED7D-4D8C-A068-391DB3C06C8E}" srcId="{09A7E6E3-DED2-5543-905E-2E1CBFD93BD2}" destId="{C8F074E8-67BF-4E84-BEA2-D1CB4A389BED}" srcOrd="4" destOrd="0" parTransId="{1B2B1650-E7AA-4FA4-A858-6F5584DB2A42}" sibTransId="{5D03094A-7126-461D-8979-F4385F0FB807}"/>
    <dgm:cxn modelId="{5853EC35-6906-4248-B990-D566C8743142}" srcId="{5DD004F4-7725-B14C-A5CA-BB37594A0739}" destId="{6D0F2B52-3BC0-A44F-9504-5B0FE11B09C0}" srcOrd="3" destOrd="0" parTransId="{74DBD301-66DC-384E-B61D-40DA71524119}" sibTransId="{639CA3B7-E389-784A-9119-FFEF5E6DD978}"/>
    <dgm:cxn modelId="{D23F873B-0F2C-1A4E-8B98-F04F96917640}" type="presOf" srcId="{5DD004F4-7725-B14C-A5CA-BB37594A0739}" destId="{F8E0F85F-9434-7848-B136-FDC540D9A930}" srcOrd="0" destOrd="0" presId="urn:microsoft.com/office/officeart/2005/8/layout/list1"/>
    <dgm:cxn modelId="{C658443D-CD7E-4DDF-897E-B9E6CDD22540}" srcId="{69C2AEC1-8356-FE49-961E-9BE9ADBF8853}" destId="{1FF327F1-D33A-440F-8C4B-647057D157CC}" srcOrd="1" destOrd="0" parTransId="{0AF6FEBF-8DF5-431A-91BB-437408E4A61C}" sibTransId="{710CDAA4-4CB2-45D1-BB86-67F990F714C5}"/>
    <dgm:cxn modelId="{5ED8175F-B1D2-4815-9B42-760B40BB68A5}" srcId="{0B1DA3D4-259F-924E-8CD7-209BD269DC97}" destId="{96FCC050-B044-472E-B1F5-7B9699D763C1}" srcOrd="0" destOrd="0" parTransId="{31CC7A9E-6550-4BBF-B218-C72298B4E1AF}" sibTransId="{4FEF38C0-5422-4701-994D-C346720C3A4E}"/>
    <dgm:cxn modelId="{0CB73B42-F0E8-432D-8C00-B9B17258666D}" srcId="{09A7E6E3-DED2-5543-905E-2E1CBFD93BD2}" destId="{A7EA2957-66BF-429A-B32D-DC50DB167CDF}" srcOrd="2" destOrd="0" parTransId="{7E0D45C7-9EC0-4582-9866-5199F03EE071}" sibTransId="{00448B0B-9B2E-4464-BF99-6F8DAFA52684}"/>
    <dgm:cxn modelId="{058FA363-129D-43F7-90AB-5E2EB183342C}" type="presOf" srcId="{96FCC050-B044-472E-B1F5-7B9699D763C1}" destId="{1931A907-7175-9042-9A9B-6CC2463CD906}" srcOrd="0" destOrd="0" presId="urn:microsoft.com/office/officeart/2005/8/layout/list1"/>
    <dgm:cxn modelId="{54C80E66-257C-4FF1-8DE5-C7344C0C433C}" type="presOf" srcId="{A7EA2957-66BF-429A-B32D-DC50DB167CDF}" destId="{157D9DAE-5522-134A-A0DB-D275BCAF6A36}" srcOrd="0" destOrd="2" presId="urn:microsoft.com/office/officeart/2005/8/layout/list1"/>
    <dgm:cxn modelId="{C7B3EF46-970F-DA4C-83EF-9ABFA7E96B02}" type="presOf" srcId="{09A7E6E3-DED2-5543-905E-2E1CBFD93BD2}" destId="{3B0A83DE-FCAD-3D47-B779-EB3886C1F626}" srcOrd="1" destOrd="0" presId="urn:microsoft.com/office/officeart/2005/8/layout/list1"/>
    <dgm:cxn modelId="{18171C6A-78E0-9448-A851-886B65CA61CD}" type="presOf" srcId="{4374CF05-13E4-8348-99F7-3696023E7477}" destId="{9BAEF9B3-67F1-CF46-A94B-EEF712ED86BA}" srcOrd="0" destOrd="1" presId="urn:microsoft.com/office/officeart/2005/8/layout/list1"/>
    <dgm:cxn modelId="{E5824B4D-66BE-F046-9DEB-D0A1E648C2A0}" type="presOf" srcId="{0B1DA3D4-259F-924E-8CD7-209BD269DC97}" destId="{4DA40682-51CC-0541-A7C1-7ED8C220CB87}" srcOrd="0" destOrd="0" presId="urn:microsoft.com/office/officeart/2005/8/layout/list1"/>
    <dgm:cxn modelId="{B5ACD54D-2F98-7C40-BFB8-E1B77D12BFBF}" type="presOf" srcId="{6D0F2B52-3BC0-A44F-9504-5B0FE11B09C0}" destId="{EE6B4251-C5E9-7642-8BE2-963994961774}" srcOrd="1" destOrd="0" presId="urn:microsoft.com/office/officeart/2005/8/layout/list1"/>
    <dgm:cxn modelId="{B4A71B70-95F8-45AC-BFFE-EE40F2FC4B50}" type="presOf" srcId="{F7E3E562-034E-47CE-8D96-BBA482560AC2}" destId="{6CE76C9A-0D73-0C4E-8446-DA863C12976C}" srcOrd="0" destOrd="0" presId="urn:microsoft.com/office/officeart/2005/8/layout/list1"/>
    <dgm:cxn modelId="{8D085C70-EC22-42CB-BE53-B79358A06A8F}" srcId="{09A7E6E3-DED2-5543-905E-2E1CBFD93BD2}" destId="{1ACFF0C1-C37D-4232-9422-63703977A332}" srcOrd="0" destOrd="0" parTransId="{35124734-9ECB-4898-AC88-67E3799E158C}" sibTransId="{9BFCB6B7-E8EC-4640-AA31-EBF49FBEE4AE}"/>
    <dgm:cxn modelId="{2E235275-9D36-404B-B2FC-2B42011E1C67}" type="presOf" srcId="{69C2AEC1-8356-FE49-961E-9BE9ADBF8853}" destId="{2B867706-0AE5-B344-AE72-4BDF4430AAFC}" srcOrd="0" destOrd="0" presId="urn:microsoft.com/office/officeart/2005/8/layout/list1"/>
    <dgm:cxn modelId="{33ED8379-DC31-4167-9C64-6709DD19B723}" type="presOf" srcId="{3D97F63C-D68A-471C-AD89-8B29D369826A}" destId="{157D9DAE-5522-134A-A0DB-D275BCAF6A36}" srcOrd="0" destOrd="3" presId="urn:microsoft.com/office/officeart/2005/8/layout/list1"/>
    <dgm:cxn modelId="{2280F07D-0CE1-4B73-9F81-09454037650A}" type="presOf" srcId="{C8F074E8-67BF-4E84-BEA2-D1CB4A389BED}" destId="{157D9DAE-5522-134A-A0DB-D275BCAF6A36}" srcOrd="0" destOrd="4" presId="urn:microsoft.com/office/officeart/2005/8/layout/list1"/>
    <dgm:cxn modelId="{9651DD90-8AC9-47F6-8170-6B8E13033A05}" srcId="{09A7E6E3-DED2-5543-905E-2E1CBFD93BD2}" destId="{3D97F63C-D68A-471C-AD89-8B29D369826A}" srcOrd="3" destOrd="0" parTransId="{536205D8-E555-456C-9F47-9DA781172CD5}" sibTransId="{E7432DFD-701C-499C-AD6B-F006E00F46C5}"/>
    <dgm:cxn modelId="{7F9AA493-EAE7-4FAE-88DF-671540C06083}" type="presOf" srcId="{1FF327F1-D33A-440F-8C4B-647057D157CC}" destId="{6CE76C9A-0D73-0C4E-8446-DA863C12976C}" srcOrd="0" destOrd="1" presId="urn:microsoft.com/office/officeart/2005/8/layout/list1"/>
    <dgm:cxn modelId="{3BD94294-D2C4-2644-BB95-3C5F67422F5C}" type="presOf" srcId="{09A7E6E3-DED2-5543-905E-2E1CBFD93BD2}" destId="{06BA117F-F59D-3547-BAC6-924D18494D10}" srcOrd="0" destOrd="0" presId="urn:microsoft.com/office/officeart/2005/8/layout/list1"/>
    <dgm:cxn modelId="{B7F282A5-AD00-413A-96AA-15C81E4BE8D2}" srcId="{69C2AEC1-8356-FE49-961E-9BE9ADBF8853}" destId="{F7E3E562-034E-47CE-8D96-BBA482560AC2}" srcOrd="0" destOrd="0" parTransId="{32A990B8-908B-4870-B597-5E6247CC5CA1}" sibTransId="{050116CA-C3AD-4BB3-A436-45DF561595EF}"/>
    <dgm:cxn modelId="{5C836FB5-A006-744D-88C4-1C4FE7145BF8}" srcId="{5DD004F4-7725-B14C-A5CA-BB37594A0739}" destId="{0B1DA3D4-259F-924E-8CD7-209BD269DC97}" srcOrd="2" destOrd="0" parTransId="{584E2CF8-BA1B-8449-8AFC-8D421BA7F6E6}" sibTransId="{4D7F1D46-D4FF-0247-89B3-ACF6EC4B36B8}"/>
    <dgm:cxn modelId="{CF5F3FB7-D4F5-4A44-9001-551ADD8DCF18}" type="presOf" srcId="{7CCFF85A-D7DF-4531-ADF7-561BAD7EC7CB}" destId="{1931A907-7175-9042-9A9B-6CC2463CD906}" srcOrd="0" destOrd="2" presId="urn:microsoft.com/office/officeart/2005/8/layout/list1"/>
    <dgm:cxn modelId="{312030BB-DE43-6647-9318-12A4DD240CFC}" type="presOf" srcId="{69C2AEC1-8356-FE49-961E-9BE9ADBF8853}" destId="{A8A9A5DA-B235-2842-8275-FD096F79A511}" srcOrd="1" destOrd="0" presId="urn:microsoft.com/office/officeart/2005/8/layout/list1"/>
    <dgm:cxn modelId="{2BE943C7-0EBE-4462-AEE6-3C50B4EF87CC}" type="presOf" srcId="{3C9D0648-5C8B-4175-8A99-6C3137952235}" destId="{1931A907-7175-9042-9A9B-6CC2463CD906}" srcOrd="0" destOrd="1" presId="urn:microsoft.com/office/officeart/2005/8/layout/list1"/>
    <dgm:cxn modelId="{46E180C8-D2C9-2345-9BDF-51921D4731EF}" srcId="{5DD004F4-7725-B14C-A5CA-BB37594A0739}" destId="{09A7E6E3-DED2-5543-905E-2E1CBFD93BD2}" srcOrd="0" destOrd="0" parTransId="{2261CE76-5783-4440-8A2F-2ACC5F56CF30}" sibTransId="{22DA7730-A0EC-CD4C-9D73-1199D0AB357D}"/>
    <dgm:cxn modelId="{6E0446D4-294A-4640-91B2-E274C0A149F1}" srcId="{6D0F2B52-3BC0-A44F-9504-5B0FE11B09C0}" destId="{350BA638-3377-B04A-8FFD-F617333ADD13}" srcOrd="0" destOrd="0" parTransId="{80B131A5-F8C1-834F-B690-5F5EBAC96914}" sibTransId="{6E1D89AE-7B62-634C-80AB-AC8530A38092}"/>
    <dgm:cxn modelId="{794A40D5-5ACC-6A4A-B439-67878CE356CA}" srcId="{5DD004F4-7725-B14C-A5CA-BB37594A0739}" destId="{69C2AEC1-8356-FE49-961E-9BE9ADBF8853}" srcOrd="1" destOrd="0" parTransId="{ED76A29B-47BD-DC4B-82EF-7B30A6B621BE}" sibTransId="{0F5A85DC-8403-5E40-BBBF-E605CEB65F03}"/>
    <dgm:cxn modelId="{9BB91FD8-8CEE-254B-8DE7-ADC5D1867719}" srcId="{6D0F2B52-3BC0-A44F-9504-5B0FE11B09C0}" destId="{4374CF05-13E4-8348-99F7-3696023E7477}" srcOrd="1" destOrd="0" parTransId="{B79D8374-1591-824F-B54D-02A8EFE41D37}" sibTransId="{41994D09-22AC-ED45-B2F5-8C091E2A81B0}"/>
    <dgm:cxn modelId="{612DC8DA-B915-C149-8CE6-7197695BE212}" type="presOf" srcId="{6D0F2B52-3BC0-A44F-9504-5B0FE11B09C0}" destId="{15F48EA6-BF44-7C42-A065-5F991D2FDE38}" srcOrd="0" destOrd="0" presId="urn:microsoft.com/office/officeart/2005/8/layout/list1"/>
    <dgm:cxn modelId="{6C4FF6DB-8163-E34D-8092-36EFF702596A}" type="presOf" srcId="{0B1DA3D4-259F-924E-8CD7-209BD269DC97}" destId="{CF0B69A6-EC60-EA4C-82D0-F15DE21F4640}" srcOrd="1" destOrd="0" presId="urn:microsoft.com/office/officeart/2005/8/layout/list1"/>
    <dgm:cxn modelId="{EADF97DC-8445-4DA7-8E23-4768CA94B8CE}" srcId="{09A7E6E3-DED2-5543-905E-2E1CBFD93BD2}" destId="{E36F2089-42B1-49A2-A49C-EA0B27CB494D}" srcOrd="1" destOrd="0" parTransId="{7230884C-F58A-4429-9B3E-371689B1D327}" sibTransId="{B95527FB-D58A-4830-90B0-5E9729B22DEC}"/>
    <dgm:cxn modelId="{D8D594E7-DF09-4EAA-AC9F-FF1EA6C9A492}" srcId="{0B1DA3D4-259F-924E-8CD7-209BD269DC97}" destId="{3C9D0648-5C8B-4175-8A99-6C3137952235}" srcOrd="1" destOrd="0" parTransId="{61E931CD-E7A2-49A7-85BD-DEC963999680}" sibTransId="{A4D3CA1C-96FA-43EF-A8BE-1F82922A91F7}"/>
    <dgm:cxn modelId="{2FC567ED-A467-4D44-B6DF-48C12B4E3962}" type="presOf" srcId="{E36F2089-42B1-49A2-A49C-EA0B27CB494D}" destId="{157D9DAE-5522-134A-A0DB-D275BCAF6A36}" srcOrd="0" destOrd="1" presId="urn:microsoft.com/office/officeart/2005/8/layout/list1"/>
    <dgm:cxn modelId="{02D325F6-B368-46D0-8C7A-470E83F4DD75}" type="presOf" srcId="{1ACFF0C1-C37D-4232-9422-63703977A332}" destId="{157D9DAE-5522-134A-A0DB-D275BCAF6A36}" srcOrd="0" destOrd="0" presId="urn:microsoft.com/office/officeart/2005/8/layout/list1"/>
    <dgm:cxn modelId="{7F9AC6F6-7FB1-644A-8AB5-90A77C8723A6}" type="presOf" srcId="{350BA638-3377-B04A-8FFD-F617333ADD13}" destId="{9BAEF9B3-67F1-CF46-A94B-EEF712ED86BA}" srcOrd="0" destOrd="0" presId="urn:microsoft.com/office/officeart/2005/8/layout/list1"/>
    <dgm:cxn modelId="{37F0ECFC-06E4-407F-B6E9-426C7097803F}" srcId="{0B1DA3D4-259F-924E-8CD7-209BD269DC97}" destId="{7CCFF85A-D7DF-4531-ADF7-561BAD7EC7CB}" srcOrd="2" destOrd="0" parTransId="{3A9CC88E-B6B1-420B-9A23-DDE690F45031}" sibTransId="{DF30EF44-F9FF-4C6F-9C27-ACB8C29AFCB3}"/>
    <dgm:cxn modelId="{734BE23D-35B4-F84C-8BF8-A61861568431}" type="presParOf" srcId="{F8E0F85F-9434-7848-B136-FDC540D9A930}" destId="{07431AE8-E070-DD46-B018-4676C9D49FF7}" srcOrd="0" destOrd="0" presId="urn:microsoft.com/office/officeart/2005/8/layout/list1"/>
    <dgm:cxn modelId="{F0F1848C-CACC-A443-91A6-874E8D1CE327}" type="presParOf" srcId="{07431AE8-E070-DD46-B018-4676C9D49FF7}" destId="{06BA117F-F59D-3547-BAC6-924D18494D10}" srcOrd="0" destOrd="0" presId="urn:microsoft.com/office/officeart/2005/8/layout/list1"/>
    <dgm:cxn modelId="{32441830-DFB7-B242-BEF5-361BFE8A6B57}" type="presParOf" srcId="{07431AE8-E070-DD46-B018-4676C9D49FF7}" destId="{3B0A83DE-FCAD-3D47-B779-EB3886C1F626}" srcOrd="1" destOrd="0" presId="urn:microsoft.com/office/officeart/2005/8/layout/list1"/>
    <dgm:cxn modelId="{7CBC28C0-1925-124C-8BE8-32C0792C389A}" type="presParOf" srcId="{F8E0F85F-9434-7848-B136-FDC540D9A930}" destId="{5F5E4FDB-588A-7746-BA86-7E3B949968FF}" srcOrd="1" destOrd="0" presId="urn:microsoft.com/office/officeart/2005/8/layout/list1"/>
    <dgm:cxn modelId="{7D78B608-457D-E04E-961C-07B199AC7D75}" type="presParOf" srcId="{F8E0F85F-9434-7848-B136-FDC540D9A930}" destId="{157D9DAE-5522-134A-A0DB-D275BCAF6A36}" srcOrd="2" destOrd="0" presId="urn:microsoft.com/office/officeart/2005/8/layout/list1"/>
    <dgm:cxn modelId="{CF0B9732-C06E-354B-950A-21C6078BFDDE}" type="presParOf" srcId="{F8E0F85F-9434-7848-B136-FDC540D9A930}" destId="{96E61C1D-5AA0-884B-9B2B-896E9BE20806}" srcOrd="3" destOrd="0" presId="urn:microsoft.com/office/officeart/2005/8/layout/list1"/>
    <dgm:cxn modelId="{42A82A76-9AC7-D548-A174-22C63458FB9C}" type="presParOf" srcId="{F8E0F85F-9434-7848-B136-FDC540D9A930}" destId="{33315EC8-25BA-944F-B65A-BC957705A77F}" srcOrd="4" destOrd="0" presId="urn:microsoft.com/office/officeart/2005/8/layout/list1"/>
    <dgm:cxn modelId="{9B3032A1-8A3C-CD49-8689-AB74C4C3A6A8}" type="presParOf" srcId="{33315EC8-25BA-944F-B65A-BC957705A77F}" destId="{2B867706-0AE5-B344-AE72-4BDF4430AAFC}" srcOrd="0" destOrd="0" presId="urn:microsoft.com/office/officeart/2005/8/layout/list1"/>
    <dgm:cxn modelId="{897D7001-BBC4-E849-B959-0389F6557FC7}" type="presParOf" srcId="{33315EC8-25BA-944F-B65A-BC957705A77F}" destId="{A8A9A5DA-B235-2842-8275-FD096F79A511}" srcOrd="1" destOrd="0" presId="urn:microsoft.com/office/officeart/2005/8/layout/list1"/>
    <dgm:cxn modelId="{D1F5D043-4D57-6743-9B35-BA839AF8FCE4}" type="presParOf" srcId="{F8E0F85F-9434-7848-B136-FDC540D9A930}" destId="{31C695E1-BCDD-964C-9420-F2B575B1C558}" srcOrd="5" destOrd="0" presId="urn:microsoft.com/office/officeart/2005/8/layout/list1"/>
    <dgm:cxn modelId="{97E0A666-C70D-4946-A681-02678DB30327}" type="presParOf" srcId="{F8E0F85F-9434-7848-B136-FDC540D9A930}" destId="{6CE76C9A-0D73-0C4E-8446-DA863C12976C}" srcOrd="6" destOrd="0" presId="urn:microsoft.com/office/officeart/2005/8/layout/list1"/>
    <dgm:cxn modelId="{B4610C53-3EE9-C54C-BA92-86306FE3EA50}" type="presParOf" srcId="{F8E0F85F-9434-7848-B136-FDC540D9A930}" destId="{EA76A30F-F831-ED47-A6DB-31F8908D5F0E}" srcOrd="7" destOrd="0" presId="urn:microsoft.com/office/officeart/2005/8/layout/list1"/>
    <dgm:cxn modelId="{0B5E9CB6-54C8-C54D-9F50-C40E4E8BDF55}" type="presParOf" srcId="{F8E0F85F-9434-7848-B136-FDC540D9A930}" destId="{4B2B29B9-50BA-7F48-9EB6-F13757101BE5}" srcOrd="8" destOrd="0" presId="urn:microsoft.com/office/officeart/2005/8/layout/list1"/>
    <dgm:cxn modelId="{4528A073-7F64-744D-970D-6CB78C2ED0B8}" type="presParOf" srcId="{4B2B29B9-50BA-7F48-9EB6-F13757101BE5}" destId="{4DA40682-51CC-0541-A7C1-7ED8C220CB87}" srcOrd="0" destOrd="0" presId="urn:microsoft.com/office/officeart/2005/8/layout/list1"/>
    <dgm:cxn modelId="{4EE70368-41D7-0B43-88AE-EA50E6E6C63A}" type="presParOf" srcId="{4B2B29B9-50BA-7F48-9EB6-F13757101BE5}" destId="{CF0B69A6-EC60-EA4C-82D0-F15DE21F4640}" srcOrd="1" destOrd="0" presId="urn:microsoft.com/office/officeart/2005/8/layout/list1"/>
    <dgm:cxn modelId="{27FCD66A-C78E-E446-A003-6FA7C75E513A}" type="presParOf" srcId="{F8E0F85F-9434-7848-B136-FDC540D9A930}" destId="{6734D704-B952-8D40-BF67-57253DD6D75C}" srcOrd="9" destOrd="0" presId="urn:microsoft.com/office/officeart/2005/8/layout/list1"/>
    <dgm:cxn modelId="{65A9E734-0979-214B-AA3D-919BA7172EDF}" type="presParOf" srcId="{F8E0F85F-9434-7848-B136-FDC540D9A930}" destId="{1931A907-7175-9042-9A9B-6CC2463CD906}" srcOrd="10" destOrd="0" presId="urn:microsoft.com/office/officeart/2005/8/layout/list1"/>
    <dgm:cxn modelId="{B25FE1BD-C743-0141-BF8D-CE3BE35B723B}" type="presParOf" srcId="{F8E0F85F-9434-7848-B136-FDC540D9A930}" destId="{378C64B3-60CF-994B-A9A1-8826F446569A}" srcOrd="11" destOrd="0" presId="urn:microsoft.com/office/officeart/2005/8/layout/list1"/>
    <dgm:cxn modelId="{67781A20-E995-0243-A89F-AF5C73D099FA}" type="presParOf" srcId="{F8E0F85F-9434-7848-B136-FDC540D9A930}" destId="{B1CCBF0D-A68D-8048-BE48-DEBF6F43B960}" srcOrd="12" destOrd="0" presId="urn:microsoft.com/office/officeart/2005/8/layout/list1"/>
    <dgm:cxn modelId="{AD5851E8-8C61-8E4B-B7E7-E77A2C0B8171}" type="presParOf" srcId="{B1CCBF0D-A68D-8048-BE48-DEBF6F43B960}" destId="{15F48EA6-BF44-7C42-A065-5F991D2FDE38}" srcOrd="0" destOrd="0" presId="urn:microsoft.com/office/officeart/2005/8/layout/list1"/>
    <dgm:cxn modelId="{49D846FA-83CB-5643-B0BA-49BC58FFBCEE}" type="presParOf" srcId="{B1CCBF0D-A68D-8048-BE48-DEBF6F43B960}" destId="{EE6B4251-C5E9-7642-8BE2-963994961774}" srcOrd="1" destOrd="0" presId="urn:microsoft.com/office/officeart/2005/8/layout/list1"/>
    <dgm:cxn modelId="{F6FE33EF-8B87-184E-B5DB-D1B1D19A8985}" type="presParOf" srcId="{F8E0F85F-9434-7848-B136-FDC540D9A930}" destId="{D7B1CD33-69CA-DD40-944D-9A44FB2F7D19}" srcOrd="13" destOrd="0" presId="urn:microsoft.com/office/officeart/2005/8/layout/list1"/>
    <dgm:cxn modelId="{F2366DFB-1143-1B4E-837C-09F635BCFFF0}" type="presParOf" srcId="{F8E0F85F-9434-7848-B136-FDC540D9A930}" destId="{9BAEF9B3-67F1-CF46-A94B-EEF712ED86B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007DE8-719C-4AF2-89B5-43081F66CEA5}" type="doc">
      <dgm:prSet loTypeId="urn:microsoft.com/office/officeart/2005/8/layout/hierarchy3" loCatId="relationship" qsTypeId="urn:microsoft.com/office/officeart/2005/8/quickstyle/simple1" qsCatId="simple" csTypeId="urn:microsoft.com/office/officeart/2005/8/colors/accent0_3" csCatId="mainScheme" phldr="1"/>
      <dgm:spPr/>
      <dgm:t>
        <a:bodyPr/>
        <a:lstStyle/>
        <a:p>
          <a:endParaRPr lang="en-US"/>
        </a:p>
      </dgm:t>
    </dgm:pt>
    <dgm:pt modelId="{AF79B299-3794-404D-92E9-411503AC46AE}">
      <dgm:prSet phldrT="[Text]"/>
      <dgm:spPr/>
      <dgm:t>
        <a:bodyPr/>
        <a:lstStyle/>
        <a:p>
          <a:r>
            <a:rPr lang="en-US" b="1" dirty="0"/>
            <a:t>Fringe</a:t>
          </a:r>
          <a:r>
            <a:rPr lang="en-US" dirty="0"/>
            <a:t> </a:t>
          </a:r>
        </a:p>
      </dgm:t>
    </dgm:pt>
    <dgm:pt modelId="{D918C95B-0BEE-439F-BADF-B50F12366F6D}" type="parTrans" cxnId="{D5D2783D-631F-4C95-BD4C-FCD51C096FDF}">
      <dgm:prSet/>
      <dgm:spPr/>
      <dgm:t>
        <a:bodyPr/>
        <a:lstStyle/>
        <a:p>
          <a:endParaRPr lang="en-US"/>
        </a:p>
      </dgm:t>
    </dgm:pt>
    <dgm:pt modelId="{57A28DE1-E48E-448C-A30B-96DDE7F34655}" type="sibTrans" cxnId="{D5D2783D-631F-4C95-BD4C-FCD51C096FDF}">
      <dgm:prSet/>
      <dgm:spPr/>
      <dgm:t>
        <a:bodyPr/>
        <a:lstStyle/>
        <a:p>
          <a:endParaRPr lang="en-US"/>
        </a:p>
      </dgm:t>
    </dgm:pt>
    <dgm:pt modelId="{076F6964-756F-44DC-BDE5-1800D2032C80}">
      <dgm:prSet phldrT="[Text]" custT="1"/>
      <dgm:spPr/>
      <dgm:t>
        <a:bodyPr/>
        <a:lstStyle/>
        <a:p>
          <a:r>
            <a:rPr lang="en-US" sz="3200" b="1" dirty="0"/>
            <a:t>Overhead </a:t>
          </a:r>
          <a:r>
            <a:rPr lang="en-US" sz="1600" b="1" dirty="0"/>
            <a:t>  </a:t>
          </a:r>
        </a:p>
        <a:p>
          <a:r>
            <a:rPr lang="en-US" sz="2400" dirty="0"/>
            <a:t>Direct Labor</a:t>
          </a:r>
          <a:endParaRPr lang="en-US" sz="3600" dirty="0"/>
        </a:p>
      </dgm:t>
    </dgm:pt>
    <dgm:pt modelId="{08CF2006-B8FB-48F7-959C-F245D8FEF5C8}" type="parTrans" cxnId="{CD7091B8-DDA5-4E6F-B601-3B3235017CC6}">
      <dgm:prSet/>
      <dgm:spPr/>
      <dgm:t>
        <a:bodyPr/>
        <a:lstStyle/>
        <a:p>
          <a:endParaRPr lang="en-US" dirty="0"/>
        </a:p>
      </dgm:t>
    </dgm:pt>
    <dgm:pt modelId="{65D57D06-2770-406D-B5F0-3210108D1C58}" type="sibTrans" cxnId="{CD7091B8-DDA5-4E6F-B601-3B3235017CC6}">
      <dgm:prSet/>
      <dgm:spPr/>
      <dgm:t>
        <a:bodyPr/>
        <a:lstStyle/>
        <a:p>
          <a:endParaRPr lang="en-US"/>
        </a:p>
      </dgm:t>
    </dgm:pt>
    <dgm:pt modelId="{CD22B646-E001-45F6-A062-8A16D68AC26F}">
      <dgm:prSet phldrT="[Text]" custT="1"/>
      <dgm:spPr/>
      <dgm:t>
        <a:bodyPr/>
        <a:lstStyle/>
        <a:p>
          <a:r>
            <a:rPr lang="en-US" sz="3200" b="1" dirty="0"/>
            <a:t>G&amp;A</a:t>
          </a:r>
          <a:r>
            <a:rPr lang="en-US" sz="2800" b="1" dirty="0"/>
            <a:t> </a:t>
          </a:r>
          <a:r>
            <a:rPr lang="en-US" sz="1800" b="1" dirty="0"/>
            <a:t>                </a:t>
          </a:r>
        </a:p>
        <a:p>
          <a:r>
            <a:rPr lang="en-US" sz="2000" dirty="0"/>
            <a:t> Total Cost Input</a:t>
          </a:r>
          <a:endParaRPr lang="en-US" sz="2400" dirty="0"/>
        </a:p>
      </dgm:t>
    </dgm:pt>
    <dgm:pt modelId="{8A9435BC-A253-48A4-AF43-5E36526BB33B}" type="parTrans" cxnId="{E64B9AE9-59C2-4C33-8324-91C160E4751D}">
      <dgm:prSet/>
      <dgm:spPr/>
      <dgm:t>
        <a:bodyPr/>
        <a:lstStyle/>
        <a:p>
          <a:endParaRPr lang="en-US" dirty="0"/>
        </a:p>
      </dgm:t>
    </dgm:pt>
    <dgm:pt modelId="{69AA51EF-E96B-4812-969A-87A9691C0AAB}" type="sibTrans" cxnId="{E64B9AE9-59C2-4C33-8324-91C160E4751D}">
      <dgm:prSet/>
      <dgm:spPr/>
      <dgm:t>
        <a:bodyPr/>
        <a:lstStyle/>
        <a:p>
          <a:endParaRPr lang="en-US"/>
        </a:p>
      </dgm:t>
    </dgm:pt>
    <dgm:pt modelId="{25D7F9C8-73B8-40AB-BC35-B1E3C7B7DE2E}" type="pres">
      <dgm:prSet presAssocID="{E5007DE8-719C-4AF2-89B5-43081F66CEA5}" presName="diagram" presStyleCnt="0">
        <dgm:presLayoutVars>
          <dgm:chPref val="1"/>
          <dgm:dir/>
          <dgm:animOne val="branch"/>
          <dgm:animLvl val="lvl"/>
          <dgm:resizeHandles/>
        </dgm:presLayoutVars>
      </dgm:prSet>
      <dgm:spPr/>
    </dgm:pt>
    <dgm:pt modelId="{1A3997B7-B2AC-4045-8B00-573641774E01}" type="pres">
      <dgm:prSet presAssocID="{AF79B299-3794-404D-92E9-411503AC46AE}" presName="root" presStyleCnt="0"/>
      <dgm:spPr/>
    </dgm:pt>
    <dgm:pt modelId="{4B9AB825-973D-42BC-960B-A896BF35B3FC}" type="pres">
      <dgm:prSet presAssocID="{AF79B299-3794-404D-92E9-411503AC46AE}" presName="rootComposite" presStyleCnt="0"/>
      <dgm:spPr/>
    </dgm:pt>
    <dgm:pt modelId="{214A7A4B-6F34-4F73-A32A-B707E51EA8B0}" type="pres">
      <dgm:prSet presAssocID="{AF79B299-3794-404D-92E9-411503AC46AE}" presName="rootText" presStyleLbl="node1" presStyleIdx="0" presStyleCnt="1" custScaleX="55203" custScaleY="30949" custLinFactNeighborX="-11157" custLinFactNeighborY="-13091"/>
      <dgm:spPr/>
    </dgm:pt>
    <dgm:pt modelId="{6A686FC3-7815-4257-B00F-A667FA496E3B}" type="pres">
      <dgm:prSet presAssocID="{AF79B299-3794-404D-92E9-411503AC46AE}" presName="rootConnector" presStyleLbl="node1" presStyleIdx="0" presStyleCnt="1"/>
      <dgm:spPr/>
    </dgm:pt>
    <dgm:pt modelId="{8B22FB82-C3A6-4243-A6A9-916A93446954}" type="pres">
      <dgm:prSet presAssocID="{AF79B299-3794-404D-92E9-411503AC46AE}" presName="childShape" presStyleCnt="0"/>
      <dgm:spPr/>
    </dgm:pt>
    <dgm:pt modelId="{41C0AF5E-074E-4320-808C-9BFC8E612D0D}" type="pres">
      <dgm:prSet presAssocID="{08CF2006-B8FB-48F7-959C-F245D8FEF5C8}" presName="Name13" presStyleLbl="parChTrans1D2" presStyleIdx="0" presStyleCnt="2"/>
      <dgm:spPr/>
    </dgm:pt>
    <dgm:pt modelId="{212552BC-C090-4A0E-977B-7A75DAE34CED}" type="pres">
      <dgm:prSet presAssocID="{076F6964-756F-44DC-BDE5-1800D2032C80}" presName="childText" presStyleLbl="bgAcc1" presStyleIdx="0" presStyleCnt="2" custScaleX="83306" custScaleY="63305" custLinFactNeighborX="13944" custLinFactNeighborY="-18345">
        <dgm:presLayoutVars>
          <dgm:bulletEnabled val="1"/>
        </dgm:presLayoutVars>
      </dgm:prSet>
      <dgm:spPr/>
    </dgm:pt>
    <dgm:pt modelId="{8DC2BF34-CAD3-47F9-B61B-95AC2660D665}" type="pres">
      <dgm:prSet presAssocID="{8A9435BC-A253-48A4-AF43-5E36526BB33B}" presName="Name13" presStyleLbl="parChTrans1D2" presStyleIdx="1" presStyleCnt="2"/>
      <dgm:spPr/>
    </dgm:pt>
    <dgm:pt modelId="{14DFD732-CEE3-440C-98D0-3CF785803E12}" type="pres">
      <dgm:prSet presAssocID="{CD22B646-E001-45F6-A062-8A16D68AC26F}" presName="childText" presStyleLbl="bgAcc1" presStyleIdx="1" presStyleCnt="2" custScaleX="81869" custScaleY="68891" custLinFactNeighborX="14677" custLinFactNeighborY="-1811">
        <dgm:presLayoutVars>
          <dgm:bulletEnabled val="1"/>
        </dgm:presLayoutVars>
      </dgm:prSet>
      <dgm:spPr/>
    </dgm:pt>
  </dgm:ptLst>
  <dgm:cxnLst>
    <dgm:cxn modelId="{C3DF7B09-5FF3-6F4D-A74E-411745568E02}" type="presOf" srcId="{AF79B299-3794-404D-92E9-411503AC46AE}" destId="{214A7A4B-6F34-4F73-A32A-B707E51EA8B0}" srcOrd="0" destOrd="0" presId="urn:microsoft.com/office/officeart/2005/8/layout/hierarchy3"/>
    <dgm:cxn modelId="{9089B414-39E3-FB4B-820A-D5C63DFDD20E}" type="presOf" srcId="{E5007DE8-719C-4AF2-89B5-43081F66CEA5}" destId="{25D7F9C8-73B8-40AB-BC35-B1E3C7B7DE2E}" srcOrd="0" destOrd="0" presId="urn:microsoft.com/office/officeart/2005/8/layout/hierarchy3"/>
    <dgm:cxn modelId="{D5D2783D-631F-4C95-BD4C-FCD51C096FDF}" srcId="{E5007DE8-719C-4AF2-89B5-43081F66CEA5}" destId="{AF79B299-3794-404D-92E9-411503AC46AE}" srcOrd="0" destOrd="0" parTransId="{D918C95B-0BEE-439F-BADF-B50F12366F6D}" sibTransId="{57A28DE1-E48E-448C-A30B-96DDE7F34655}"/>
    <dgm:cxn modelId="{05ACE67B-3B15-AE4D-88F4-05CC7D25A4C3}" type="presOf" srcId="{076F6964-756F-44DC-BDE5-1800D2032C80}" destId="{212552BC-C090-4A0E-977B-7A75DAE34CED}" srcOrd="0" destOrd="0" presId="urn:microsoft.com/office/officeart/2005/8/layout/hierarchy3"/>
    <dgm:cxn modelId="{CD7091B8-DDA5-4E6F-B601-3B3235017CC6}" srcId="{AF79B299-3794-404D-92E9-411503AC46AE}" destId="{076F6964-756F-44DC-BDE5-1800D2032C80}" srcOrd="0" destOrd="0" parTransId="{08CF2006-B8FB-48F7-959C-F245D8FEF5C8}" sibTransId="{65D57D06-2770-406D-B5F0-3210108D1C58}"/>
    <dgm:cxn modelId="{6E16B9CD-70D5-4B40-813C-822B648DC896}" type="presOf" srcId="{8A9435BC-A253-48A4-AF43-5E36526BB33B}" destId="{8DC2BF34-CAD3-47F9-B61B-95AC2660D665}" srcOrd="0" destOrd="0" presId="urn:microsoft.com/office/officeart/2005/8/layout/hierarchy3"/>
    <dgm:cxn modelId="{CC8A3AD9-100B-AA4D-99F0-0034D076B722}" type="presOf" srcId="{AF79B299-3794-404D-92E9-411503AC46AE}" destId="{6A686FC3-7815-4257-B00F-A667FA496E3B}" srcOrd="1" destOrd="0" presId="urn:microsoft.com/office/officeart/2005/8/layout/hierarchy3"/>
    <dgm:cxn modelId="{E64B9AE9-59C2-4C33-8324-91C160E4751D}" srcId="{AF79B299-3794-404D-92E9-411503AC46AE}" destId="{CD22B646-E001-45F6-A062-8A16D68AC26F}" srcOrd="1" destOrd="0" parTransId="{8A9435BC-A253-48A4-AF43-5E36526BB33B}" sibTransId="{69AA51EF-E96B-4812-969A-87A9691C0AAB}"/>
    <dgm:cxn modelId="{823DA6EC-A85D-FB4C-B865-140D86C47353}" type="presOf" srcId="{CD22B646-E001-45F6-A062-8A16D68AC26F}" destId="{14DFD732-CEE3-440C-98D0-3CF785803E12}" srcOrd="0" destOrd="0" presId="urn:microsoft.com/office/officeart/2005/8/layout/hierarchy3"/>
    <dgm:cxn modelId="{F3FAECEC-26CC-8E41-B30A-F47A57BE9B02}" type="presOf" srcId="{08CF2006-B8FB-48F7-959C-F245D8FEF5C8}" destId="{41C0AF5E-074E-4320-808C-9BFC8E612D0D}" srcOrd="0" destOrd="0" presId="urn:microsoft.com/office/officeart/2005/8/layout/hierarchy3"/>
    <dgm:cxn modelId="{7F64E402-2ECA-F649-91E8-E356EA9CDD00}" type="presParOf" srcId="{25D7F9C8-73B8-40AB-BC35-B1E3C7B7DE2E}" destId="{1A3997B7-B2AC-4045-8B00-573641774E01}" srcOrd="0" destOrd="0" presId="urn:microsoft.com/office/officeart/2005/8/layout/hierarchy3"/>
    <dgm:cxn modelId="{E0D4D35B-58B3-AC4E-BFDD-F7C19BA62401}" type="presParOf" srcId="{1A3997B7-B2AC-4045-8B00-573641774E01}" destId="{4B9AB825-973D-42BC-960B-A896BF35B3FC}" srcOrd="0" destOrd="0" presId="urn:microsoft.com/office/officeart/2005/8/layout/hierarchy3"/>
    <dgm:cxn modelId="{E756CBA1-9CD4-1848-8452-07584CECD941}" type="presParOf" srcId="{4B9AB825-973D-42BC-960B-A896BF35B3FC}" destId="{214A7A4B-6F34-4F73-A32A-B707E51EA8B0}" srcOrd="0" destOrd="0" presId="urn:microsoft.com/office/officeart/2005/8/layout/hierarchy3"/>
    <dgm:cxn modelId="{20B27378-EFFD-724C-8DC0-157B7B16BA0E}" type="presParOf" srcId="{4B9AB825-973D-42BC-960B-A896BF35B3FC}" destId="{6A686FC3-7815-4257-B00F-A667FA496E3B}" srcOrd="1" destOrd="0" presId="urn:microsoft.com/office/officeart/2005/8/layout/hierarchy3"/>
    <dgm:cxn modelId="{CAB0610E-1DA4-DB4E-A979-2D9E2B2823D8}" type="presParOf" srcId="{1A3997B7-B2AC-4045-8B00-573641774E01}" destId="{8B22FB82-C3A6-4243-A6A9-916A93446954}" srcOrd="1" destOrd="0" presId="urn:microsoft.com/office/officeart/2005/8/layout/hierarchy3"/>
    <dgm:cxn modelId="{4D84D593-92BD-DA45-8ED3-D7366A8D1ED7}" type="presParOf" srcId="{8B22FB82-C3A6-4243-A6A9-916A93446954}" destId="{41C0AF5E-074E-4320-808C-9BFC8E612D0D}" srcOrd="0" destOrd="0" presId="urn:microsoft.com/office/officeart/2005/8/layout/hierarchy3"/>
    <dgm:cxn modelId="{B5B8C463-C8D8-0C47-A2A4-333E523EBC9C}" type="presParOf" srcId="{8B22FB82-C3A6-4243-A6A9-916A93446954}" destId="{212552BC-C090-4A0E-977B-7A75DAE34CED}" srcOrd="1" destOrd="0" presId="urn:microsoft.com/office/officeart/2005/8/layout/hierarchy3"/>
    <dgm:cxn modelId="{38214FDF-0333-F041-8554-C97EB61D2442}" type="presParOf" srcId="{8B22FB82-C3A6-4243-A6A9-916A93446954}" destId="{8DC2BF34-CAD3-47F9-B61B-95AC2660D665}" srcOrd="2" destOrd="0" presId="urn:microsoft.com/office/officeart/2005/8/layout/hierarchy3"/>
    <dgm:cxn modelId="{DD6C7DC9-9D95-E042-9929-D37D4C6623E6}" type="presParOf" srcId="{8B22FB82-C3A6-4243-A6A9-916A93446954}" destId="{14DFD732-CEE3-440C-98D0-3CF785803E1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B4FC24-3211-4268-848F-756A5B27CAB4}" type="doc">
      <dgm:prSet loTypeId="urn:microsoft.com/office/officeart/2005/8/layout/gear1" loCatId="relationship" qsTypeId="urn:microsoft.com/office/officeart/2005/8/quickstyle/simple1" qsCatId="simple" csTypeId="urn:microsoft.com/office/officeart/2005/8/colors/accent0_3" csCatId="mainScheme" phldr="1"/>
      <dgm:spPr/>
      <dgm:t>
        <a:bodyPr/>
        <a:lstStyle/>
        <a:p>
          <a:endParaRPr lang="en-US"/>
        </a:p>
      </dgm:t>
    </dgm:pt>
    <dgm:pt modelId="{9B843AB0-B2D8-442B-8847-3447E2584FB0}">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Program Execution</a:t>
          </a:r>
        </a:p>
      </dgm:t>
    </dgm:pt>
    <dgm:pt modelId="{4D228E81-FB16-4E92-B782-3AD8F3D68165}" type="par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44CF211A-B14A-45A4-91D6-B2CF2EE7BD2C}" type="sib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DC40C2D5-1134-4BF2-A97C-74BF61DF172A}">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Capture</a:t>
          </a:r>
        </a:p>
      </dgm:t>
    </dgm:pt>
    <dgm:pt modelId="{582A90C5-4560-4ED1-9055-4ABB29C3C48B}" type="par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0C8F0345-3EEB-407C-B5E3-01810076EF5F}" type="sib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E01DEEB1-B32A-4C5E-9F31-C208371C3ECC}">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Leadership</a:t>
          </a:r>
        </a:p>
      </dgm:t>
    </dgm:pt>
    <dgm:pt modelId="{D6AF09A9-4CDC-4444-B562-9312D9F5A4A1}" type="sib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9BB79506-0CB0-448B-B30B-8A3A37A4FFBD}" type="par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B8E095A2-BF08-4079-836D-3058B358259E}" type="pres">
      <dgm:prSet presAssocID="{F9B4FC24-3211-4268-848F-756A5B27CAB4}" presName="composite" presStyleCnt="0">
        <dgm:presLayoutVars>
          <dgm:chMax val="3"/>
          <dgm:animLvl val="lvl"/>
          <dgm:resizeHandles val="exact"/>
        </dgm:presLayoutVars>
      </dgm:prSet>
      <dgm:spPr/>
    </dgm:pt>
    <dgm:pt modelId="{11505238-410E-422A-80F7-8AC1712C6EB4}" type="pres">
      <dgm:prSet presAssocID="{9B843AB0-B2D8-442B-8847-3447E2584FB0}" presName="gear1" presStyleLbl="node1" presStyleIdx="0" presStyleCnt="3" custLinFactNeighborX="469" custLinFactNeighborY="3327">
        <dgm:presLayoutVars>
          <dgm:chMax val="1"/>
          <dgm:bulletEnabled val="1"/>
        </dgm:presLayoutVars>
      </dgm:prSet>
      <dgm:spPr/>
    </dgm:pt>
    <dgm:pt modelId="{F1F2C5E0-EBD3-44F4-8A59-75F7C4066AC6}" type="pres">
      <dgm:prSet presAssocID="{9B843AB0-B2D8-442B-8847-3447E2584FB0}" presName="gear1srcNode" presStyleLbl="node1" presStyleIdx="0" presStyleCnt="3"/>
      <dgm:spPr/>
    </dgm:pt>
    <dgm:pt modelId="{A0EEBE99-5533-4F16-9264-36F615EA9642}" type="pres">
      <dgm:prSet presAssocID="{9B843AB0-B2D8-442B-8847-3447E2584FB0}" presName="gear1dstNode" presStyleLbl="node1" presStyleIdx="0" presStyleCnt="3"/>
      <dgm:spPr/>
    </dgm:pt>
    <dgm:pt modelId="{CB437173-543B-44D2-ACC4-DAE23ADF9D2B}" type="pres">
      <dgm:prSet presAssocID="{DC40C2D5-1134-4BF2-A97C-74BF61DF172A}" presName="gear2" presStyleLbl="node1" presStyleIdx="1" presStyleCnt="3">
        <dgm:presLayoutVars>
          <dgm:chMax val="1"/>
          <dgm:bulletEnabled val="1"/>
        </dgm:presLayoutVars>
      </dgm:prSet>
      <dgm:spPr/>
    </dgm:pt>
    <dgm:pt modelId="{B30F6AB9-59D2-4311-9F92-C128DF65C848}" type="pres">
      <dgm:prSet presAssocID="{DC40C2D5-1134-4BF2-A97C-74BF61DF172A}" presName="gear2srcNode" presStyleLbl="node1" presStyleIdx="1" presStyleCnt="3"/>
      <dgm:spPr/>
    </dgm:pt>
    <dgm:pt modelId="{51623AD9-0271-44F6-BB81-13580718C113}" type="pres">
      <dgm:prSet presAssocID="{DC40C2D5-1134-4BF2-A97C-74BF61DF172A}" presName="gear2dstNode" presStyleLbl="node1" presStyleIdx="1" presStyleCnt="3"/>
      <dgm:spPr/>
    </dgm:pt>
    <dgm:pt modelId="{83E845EC-8F3F-4150-936F-B7314FD1BE12}" type="pres">
      <dgm:prSet presAssocID="{E01DEEB1-B32A-4C5E-9F31-C208371C3ECC}" presName="gear3" presStyleLbl="node1" presStyleIdx="2" presStyleCnt="3"/>
      <dgm:spPr/>
    </dgm:pt>
    <dgm:pt modelId="{CECF802D-0C43-4236-BE29-D35A3E22B315}" type="pres">
      <dgm:prSet presAssocID="{E01DEEB1-B32A-4C5E-9F31-C208371C3ECC}" presName="gear3tx" presStyleLbl="node1" presStyleIdx="2" presStyleCnt="3">
        <dgm:presLayoutVars>
          <dgm:chMax val="1"/>
          <dgm:bulletEnabled val="1"/>
        </dgm:presLayoutVars>
      </dgm:prSet>
      <dgm:spPr/>
    </dgm:pt>
    <dgm:pt modelId="{B0236D63-6541-4381-BEFA-C2C093B6A362}" type="pres">
      <dgm:prSet presAssocID="{E01DEEB1-B32A-4C5E-9F31-C208371C3ECC}" presName="gear3srcNode" presStyleLbl="node1" presStyleIdx="2" presStyleCnt="3"/>
      <dgm:spPr/>
    </dgm:pt>
    <dgm:pt modelId="{387159B0-E90C-46C4-83EC-3469449FC37B}" type="pres">
      <dgm:prSet presAssocID="{E01DEEB1-B32A-4C5E-9F31-C208371C3ECC}" presName="gear3dstNode" presStyleLbl="node1" presStyleIdx="2" presStyleCnt="3"/>
      <dgm:spPr/>
    </dgm:pt>
    <dgm:pt modelId="{634A3D48-C5F3-4B33-AA31-7A2FC41F0556}" type="pres">
      <dgm:prSet presAssocID="{44CF211A-B14A-45A4-91D6-B2CF2EE7BD2C}" presName="connector1" presStyleLbl="sibTrans2D1" presStyleIdx="0" presStyleCnt="3"/>
      <dgm:spPr/>
    </dgm:pt>
    <dgm:pt modelId="{BA5E5328-CFC8-4473-922D-83E86FFE94E2}" type="pres">
      <dgm:prSet presAssocID="{0C8F0345-3EEB-407C-B5E3-01810076EF5F}" presName="connector2" presStyleLbl="sibTrans2D1" presStyleIdx="1" presStyleCnt="3"/>
      <dgm:spPr/>
    </dgm:pt>
    <dgm:pt modelId="{3A74AF18-4353-4ECB-911F-71248F29C038}" type="pres">
      <dgm:prSet presAssocID="{D6AF09A9-4CDC-4444-B562-9312D9F5A4A1}" presName="connector3" presStyleLbl="sibTrans2D1" presStyleIdx="2" presStyleCnt="3"/>
      <dgm:spPr/>
    </dgm:pt>
  </dgm:ptLst>
  <dgm:cxnLst>
    <dgm:cxn modelId="{7CD3AE00-69F2-4D49-A308-62E2212C8E1C}" type="presOf" srcId="{F9B4FC24-3211-4268-848F-756A5B27CAB4}" destId="{B8E095A2-BF08-4079-836D-3058B358259E}" srcOrd="0" destOrd="0" presId="urn:microsoft.com/office/officeart/2005/8/layout/gear1"/>
    <dgm:cxn modelId="{EAAA7408-50A0-4D11-B268-34B961DB58EA}" type="presOf" srcId="{0C8F0345-3EEB-407C-B5E3-01810076EF5F}" destId="{BA5E5328-CFC8-4473-922D-83E86FFE94E2}" srcOrd="0" destOrd="0" presId="urn:microsoft.com/office/officeart/2005/8/layout/gear1"/>
    <dgm:cxn modelId="{A37E3E1C-C045-401F-9DEB-DD829194BAE4}" type="presOf" srcId="{9B843AB0-B2D8-442B-8847-3447E2584FB0}" destId="{A0EEBE99-5533-4F16-9264-36F615EA9642}" srcOrd="2" destOrd="0" presId="urn:microsoft.com/office/officeart/2005/8/layout/gear1"/>
    <dgm:cxn modelId="{0A662A3C-4AA1-45FD-8666-FC85B4CD02B7}" type="presOf" srcId="{D6AF09A9-4CDC-4444-B562-9312D9F5A4A1}" destId="{3A74AF18-4353-4ECB-911F-71248F29C038}" srcOrd="0" destOrd="0" presId="urn:microsoft.com/office/officeart/2005/8/layout/gear1"/>
    <dgm:cxn modelId="{4AAC345D-732B-4028-9CE5-61777A979D76}" srcId="{F9B4FC24-3211-4268-848F-756A5B27CAB4}" destId="{9B843AB0-B2D8-442B-8847-3447E2584FB0}" srcOrd="0" destOrd="0" parTransId="{4D228E81-FB16-4E92-B782-3AD8F3D68165}" sibTransId="{44CF211A-B14A-45A4-91D6-B2CF2EE7BD2C}"/>
    <dgm:cxn modelId="{5AAD3E5D-AE05-4504-BEBB-2580CA5E61F3}" type="presOf" srcId="{44CF211A-B14A-45A4-91D6-B2CF2EE7BD2C}" destId="{634A3D48-C5F3-4B33-AA31-7A2FC41F0556}" srcOrd="0" destOrd="0" presId="urn:microsoft.com/office/officeart/2005/8/layout/gear1"/>
    <dgm:cxn modelId="{CB012E44-EC78-40C8-8771-8080240D62E6}" type="presOf" srcId="{E01DEEB1-B32A-4C5E-9F31-C208371C3ECC}" destId="{B0236D63-6541-4381-BEFA-C2C093B6A362}" srcOrd="2" destOrd="0" presId="urn:microsoft.com/office/officeart/2005/8/layout/gear1"/>
    <dgm:cxn modelId="{F0CFEC45-0950-49A1-BE35-778923152A21}" srcId="{F9B4FC24-3211-4268-848F-756A5B27CAB4}" destId="{DC40C2D5-1134-4BF2-A97C-74BF61DF172A}" srcOrd="1" destOrd="0" parTransId="{582A90C5-4560-4ED1-9055-4ABB29C3C48B}" sibTransId="{0C8F0345-3EEB-407C-B5E3-01810076EF5F}"/>
    <dgm:cxn modelId="{77E6D78A-21E1-4539-864E-C6E05E1B1FA5}" type="presOf" srcId="{DC40C2D5-1134-4BF2-A97C-74BF61DF172A}" destId="{B30F6AB9-59D2-4311-9F92-C128DF65C848}" srcOrd="1" destOrd="0" presId="urn:microsoft.com/office/officeart/2005/8/layout/gear1"/>
    <dgm:cxn modelId="{FF030BA0-55D4-4663-B71F-F63F75DF78FF}" srcId="{F9B4FC24-3211-4268-848F-756A5B27CAB4}" destId="{E01DEEB1-B32A-4C5E-9F31-C208371C3ECC}" srcOrd="2" destOrd="0" parTransId="{9BB79506-0CB0-448B-B30B-8A3A37A4FFBD}" sibTransId="{D6AF09A9-4CDC-4444-B562-9312D9F5A4A1}"/>
    <dgm:cxn modelId="{7617B9B8-5EF0-4B75-B439-FB79C7020360}" type="presOf" srcId="{DC40C2D5-1134-4BF2-A97C-74BF61DF172A}" destId="{51623AD9-0271-44F6-BB81-13580718C113}" srcOrd="2" destOrd="0" presId="urn:microsoft.com/office/officeart/2005/8/layout/gear1"/>
    <dgm:cxn modelId="{ABBF30E1-220E-4E89-BC3E-7DE603A323F5}" type="presOf" srcId="{DC40C2D5-1134-4BF2-A97C-74BF61DF172A}" destId="{CB437173-543B-44D2-ACC4-DAE23ADF9D2B}" srcOrd="0" destOrd="0" presId="urn:microsoft.com/office/officeart/2005/8/layout/gear1"/>
    <dgm:cxn modelId="{48B5A0E3-E433-4E08-974E-7F9B82E94A4D}" type="presOf" srcId="{E01DEEB1-B32A-4C5E-9F31-C208371C3ECC}" destId="{83E845EC-8F3F-4150-936F-B7314FD1BE12}" srcOrd="0" destOrd="0" presId="urn:microsoft.com/office/officeart/2005/8/layout/gear1"/>
    <dgm:cxn modelId="{B262E8E4-6510-4FA6-ADD6-EA6E59DF2AFB}" type="presOf" srcId="{9B843AB0-B2D8-442B-8847-3447E2584FB0}" destId="{11505238-410E-422A-80F7-8AC1712C6EB4}" srcOrd="0" destOrd="0" presId="urn:microsoft.com/office/officeart/2005/8/layout/gear1"/>
    <dgm:cxn modelId="{E3F7B4E6-4414-4C21-8644-86254C68A8F0}" type="presOf" srcId="{E01DEEB1-B32A-4C5E-9F31-C208371C3ECC}" destId="{CECF802D-0C43-4236-BE29-D35A3E22B315}" srcOrd="1" destOrd="0" presId="urn:microsoft.com/office/officeart/2005/8/layout/gear1"/>
    <dgm:cxn modelId="{E9BFCAE9-D546-4EE0-A6C4-914B174B25BB}" type="presOf" srcId="{9B843AB0-B2D8-442B-8847-3447E2584FB0}" destId="{F1F2C5E0-EBD3-44F4-8A59-75F7C4066AC6}" srcOrd="1" destOrd="0" presId="urn:microsoft.com/office/officeart/2005/8/layout/gear1"/>
    <dgm:cxn modelId="{57FE4EF5-B073-4EFD-A9F6-AD546094C549}" type="presOf" srcId="{E01DEEB1-B32A-4C5E-9F31-C208371C3ECC}" destId="{387159B0-E90C-46C4-83EC-3469449FC37B}" srcOrd="3" destOrd="0" presId="urn:microsoft.com/office/officeart/2005/8/layout/gear1"/>
    <dgm:cxn modelId="{32BD5956-826F-4119-A706-99048AD338CE}" type="presParOf" srcId="{B8E095A2-BF08-4079-836D-3058B358259E}" destId="{11505238-410E-422A-80F7-8AC1712C6EB4}" srcOrd="0" destOrd="0" presId="urn:microsoft.com/office/officeart/2005/8/layout/gear1"/>
    <dgm:cxn modelId="{00B4AD17-B8BA-46C0-9A60-A19D4115299F}" type="presParOf" srcId="{B8E095A2-BF08-4079-836D-3058B358259E}" destId="{F1F2C5E0-EBD3-44F4-8A59-75F7C4066AC6}" srcOrd="1" destOrd="0" presId="urn:microsoft.com/office/officeart/2005/8/layout/gear1"/>
    <dgm:cxn modelId="{9C4C389E-4E0B-421B-A12B-83041A2C2158}" type="presParOf" srcId="{B8E095A2-BF08-4079-836D-3058B358259E}" destId="{A0EEBE99-5533-4F16-9264-36F615EA9642}" srcOrd="2" destOrd="0" presId="urn:microsoft.com/office/officeart/2005/8/layout/gear1"/>
    <dgm:cxn modelId="{A2364F40-0951-484D-A975-9DF9E35ED419}" type="presParOf" srcId="{B8E095A2-BF08-4079-836D-3058B358259E}" destId="{CB437173-543B-44D2-ACC4-DAE23ADF9D2B}" srcOrd="3" destOrd="0" presId="urn:microsoft.com/office/officeart/2005/8/layout/gear1"/>
    <dgm:cxn modelId="{7EF04CCA-139F-4A1B-B683-2B5C138C75CE}" type="presParOf" srcId="{B8E095A2-BF08-4079-836D-3058B358259E}" destId="{B30F6AB9-59D2-4311-9F92-C128DF65C848}" srcOrd="4" destOrd="0" presId="urn:microsoft.com/office/officeart/2005/8/layout/gear1"/>
    <dgm:cxn modelId="{33066FAE-7559-4DC5-9BB4-D2251B635CF1}" type="presParOf" srcId="{B8E095A2-BF08-4079-836D-3058B358259E}" destId="{51623AD9-0271-44F6-BB81-13580718C113}" srcOrd="5" destOrd="0" presId="urn:microsoft.com/office/officeart/2005/8/layout/gear1"/>
    <dgm:cxn modelId="{0768B17F-65C0-4214-A3E5-D42DAAADF402}" type="presParOf" srcId="{B8E095A2-BF08-4079-836D-3058B358259E}" destId="{83E845EC-8F3F-4150-936F-B7314FD1BE12}" srcOrd="6" destOrd="0" presId="urn:microsoft.com/office/officeart/2005/8/layout/gear1"/>
    <dgm:cxn modelId="{B6B805F8-C1A7-404E-B90D-132A8A3FE7FB}" type="presParOf" srcId="{B8E095A2-BF08-4079-836D-3058B358259E}" destId="{CECF802D-0C43-4236-BE29-D35A3E22B315}" srcOrd="7" destOrd="0" presId="urn:microsoft.com/office/officeart/2005/8/layout/gear1"/>
    <dgm:cxn modelId="{7DEF59E3-090C-49A4-BDB2-904D172100EB}" type="presParOf" srcId="{B8E095A2-BF08-4079-836D-3058B358259E}" destId="{B0236D63-6541-4381-BEFA-C2C093B6A362}" srcOrd="8" destOrd="0" presId="urn:microsoft.com/office/officeart/2005/8/layout/gear1"/>
    <dgm:cxn modelId="{367A05B4-5726-4414-A809-EDBFBFCB383E}" type="presParOf" srcId="{B8E095A2-BF08-4079-836D-3058B358259E}" destId="{387159B0-E90C-46C4-83EC-3469449FC37B}" srcOrd="9" destOrd="0" presId="urn:microsoft.com/office/officeart/2005/8/layout/gear1"/>
    <dgm:cxn modelId="{462EEC07-1CC0-4F37-8864-E15746329065}" type="presParOf" srcId="{B8E095A2-BF08-4079-836D-3058B358259E}" destId="{634A3D48-C5F3-4B33-AA31-7A2FC41F0556}" srcOrd="10" destOrd="0" presId="urn:microsoft.com/office/officeart/2005/8/layout/gear1"/>
    <dgm:cxn modelId="{0837CD30-C5BF-40B2-973B-EEAAAA39EB8D}" type="presParOf" srcId="{B8E095A2-BF08-4079-836D-3058B358259E}" destId="{BA5E5328-CFC8-4473-922D-83E86FFE94E2}" srcOrd="11" destOrd="0" presId="urn:microsoft.com/office/officeart/2005/8/layout/gear1"/>
    <dgm:cxn modelId="{669E5F38-4DBD-41AD-B684-E33CA62B53D1}" type="presParOf" srcId="{B8E095A2-BF08-4079-836D-3058B358259E}" destId="{3A74AF18-4353-4ECB-911F-71248F29C038}" srcOrd="12" destOrd="0" presId="urn:microsoft.com/office/officeart/2005/8/layout/gear1"/>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EAE5B1-A157-46A6-8491-6B9D7CED11BC}" type="doc">
      <dgm:prSet loTypeId="urn:microsoft.com/office/officeart/2005/8/layout/hList2" loCatId="list" qsTypeId="urn:microsoft.com/office/officeart/2005/8/quickstyle/simple1" qsCatId="simple" csTypeId="urn:microsoft.com/office/officeart/2005/8/colors/accent0_3" csCatId="mainScheme" phldr="1"/>
      <dgm:spPr/>
      <dgm:t>
        <a:bodyPr/>
        <a:lstStyle/>
        <a:p>
          <a:endParaRPr lang="en-US"/>
        </a:p>
      </dgm:t>
    </dgm:pt>
    <dgm:pt modelId="{1009754F-7037-4B34-97E4-9C602BC275CF}">
      <dgm:prSet phldrT="[Text]"/>
      <dgm:spPr/>
      <dgm:t>
        <a:bodyPr/>
        <a:lstStyle/>
        <a:p>
          <a:r>
            <a:rPr lang="en-US" dirty="0">
              <a:latin typeface="Roboto" panose="02000000000000000000" pitchFamily="2" charset="0"/>
              <a:ea typeface="Roboto" panose="02000000000000000000" pitchFamily="2" charset="0"/>
            </a:rPr>
            <a:t>Gate 0 - 1</a:t>
          </a:r>
        </a:p>
      </dgm:t>
    </dgm:pt>
    <dgm:pt modelId="{02715725-0806-441C-BC29-B6A9228FC463}" type="parTrans" cxnId="{ED9EF715-3938-4F05-B28E-E32B39E56171}">
      <dgm:prSet/>
      <dgm:spPr/>
      <dgm:t>
        <a:bodyPr/>
        <a:lstStyle/>
        <a:p>
          <a:endParaRPr lang="en-US">
            <a:latin typeface="Roboto" panose="02000000000000000000" pitchFamily="2" charset="0"/>
            <a:ea typeface="Roboto" panose="02000000000000000000" pitchFamily="2" charset="0"/>
          </a:endParaRPr>
        </a:p>
      </dgm:t>
    </dgm:pt>
    <dgm:pt modelId="{5679F5C2-3F72-4DD6-9189-A45FE7102686}" type="sibTrans" cxnId="{ED9EF715-3938-4F05-B28E-E32B39E56171}">
      <dgm:prSet/>
      <dgm:spPr/>
      <dgm:t>
        <a:bodyPr/>
        <a:lstStyle/>
        <a:p>
          <a:endParaRPr lang="en-US">
            <a:latin typeface="Roboto" panose="02000000000000000000" pitchFamily="2" charset="0"/>
            <a:ea typeface="Roboto" panose="02000000000000000000" pitchFamily="2" charset="0"/>
          </a:endParaRPr>
        </a:p>
      </dgm:t>
    </dgm:pt>
    <dgm:pt modelId="{3ADE2ABB-2A02-42D2-B4FB-F3688C5A9C63}">
      <dgm:prSet phldrT="[Text]" custT="1"/>
      <dgm:spPr/>
      <dgm:t>
        <a:bodyPr/>
        <a:lstStyle/>
        <a:p>
          <a:r>
            <a:rPr lang="en-US" sz="1200" dirty="0">
              <a:latin typeface="Roboto" panose="02000000000000000000" pitchFamily="2" charset="0"/>
              <a:ea typeface="Roboto" panose="02000000000000000000" pitchFamily="2" charset="0"/>
            </a:rPr>
            <a:t>Does the opportunity align with our strategy</a:t>
          </a:r>
        </a:p>
      </dgm:t>
    </dgm:pt>
    <dgm:pt modelId="{41D15EE1-181B-4111-8DEF-0E51A03ADF18}" type="parTrans" cxnId="{14F077D8-ECAB-4257-A577-1CBD590C0AF8}">
      <dgm:prSet/>
      <dgm:spPr/>
      <dgm:t>
        <a:bodyPr/>
        <a:lstStyle/>
        <a:p>
          <a:endParaRPr lang="en-US">
            <a:latin typeface="Roboto" panose="02000000000000000000" pitchFamily="2" charset="0"/>
            <a:ea typeface="Roboto" panose="02000000000000000000" pitchFamily="2" charset="0"/>
          </a:endParaRPr>
        </a:p>
      </dgm:t>
    </dgm:pt>
    <dgm:pt modelId="{9769DCDA-727B-477A-AAE7-E8CFF95D411C}" type="sibTrans" cxnId="{14F077D8-ECAB-4257-A577-1CBD590C0AF8}">
      <dgm:prSet/>
      <dgm:spPr/>
      <dgm:t>
        <a:bodyPr/>
        <a:lstStyle/>
        <a:p>
          <a:endParaRPr lang="en-US">
            <a:latin typeface="Roboto" panose="02000000000000000000" pitchFamily="2" charset="0"/>
            <a:ea typeface="Roboto" panose="02000000000000000000" pitchFamily="2" charset="0"/>
          </a:endParaRPr>
        </a:p>
      </dgm:t>
    </dgm:pt>
    <dgm:pt modelId="{5734F5CC-7F8A-4CB1-BE07-23EE18DA9BFD}">
      <dgm:prSet phldrT="[Text]"/>
      <dgm:spPr/>
      <dgm:t>
        <a:bodyPr/>
        <a:lstStyle/>
        <a:p>
          <a:r>
            <a:rPr lang="en-US" dirty="0">
              <a:latin typeface="Roboto" panose="02000000000000000000" pitchFamily="2" charset="0"/>
              <a:ea typeface="Roboto" panose="02000000000000000000" pitchFamily="2" charset="0"/>
            </a:rPr>
            <a:t>Gate 2 – 3 </a:t>
          </a:r>
        </a:p>
      </dgm:t>
    </dgm:pt>
    <dgm:pt modelId="{8D741FBF-8D42-4D9E-B5FD-144EBE7837BF}" type="parTrans" cxnId="{BC6E5A4B-D4A2-45AD-9592-ECA040431043}">
      <dgm:prSet/>
      <dgm:spPr/>
      <dgm:t>
        <a:bodyPr/>
        <a:lstStyle/>
        <a:p>
          <a:endParaRPr lang="en-US">
            <a:latin typeface="Roboto" panose="02000000000000000000" pitchFamily="2" charset="0"/>
            <a:ea typeface="Roboto" panose="02000000000000000000" pitchFamily="2" charset="0"/>
          </a:endParaRPr>
        </a:p>
      </dgm:t>
    </dgm:pt>
    <dgm:pt modelId="{DDC4D070-6908-4F6B-AC79-FE96437255AB}" type="sibTrans" cxnId="{BC6E5A4B-D4A2-45AD-9592-ECA040431043}">
      <dgm:prSet/>
      <dgm:spPr/>
      <dgm:t>
        <a:bodyPr/>
        <a:lstStyle/>
        <a:p>
          <a:endParaRPr lang="en-US">
            <a:latin typeface="Roboto" panose="02000000000000000000" pitchFamily="2" charset="0"/>
            <a:ea typeface="Roboto" panose="02000000000000000000" pitchFamily="2" charset="0"/>
          </a:endParaRPr>
        </a:p>
      </dgm:t>
    </dgm:pt>
    <dgm:pt modelId="{794993A4-8BFF-45BA-83EC-2A0E93CDEB94}">
      <dgm:prSet phldrT="[Text]"/>
      <dgm:spPr/>
      <dgm:t>
        <a:bodyPr/>
        <a:lstStyle/>
        <a:p>
          <a:r>
            <a:rPr lang="en-US" dirty="0">
              <a:latin typeface="Roboto" panose="02000000000000000000" pitchFamily="2" charset="0"/>
              <a:ea typeface="Roboto" panose="02000000000000000000" pitchFamily="2" charset="0"/>
            </a:rPr>
            <a:t>Gate 4 Submittal</a:t>
          </a:r>
        </a:p>
      </dgm:t>
    </dgm:pt>
    <dgm:pt modelId="{7038901B-D716-45B2-80DF-9A243E8B6107}" type="parTrans" cxnId="{98AEA681-5A18-486A-81E5-1A8456188A1A}">
      <dgm:prSet/>
      <dgm:spPr/>
      <dgm:t>
        <a:bodyPr/>
        <a:lstStyle/>
        <a:p>
          <a:endParaRPr lang="en-US">
            <a:latin typeface="Roboto" panose="02000000000000000000" pitchFamily="2" charset="0"/>
            <a:ea typeface="Roboto" panose="02000000000000000000" pitchFamily="2" charset="0"/>
          </a:endParaRPr>
        </a:p>
      </dgm:t>
    </dgm:pt>
    <dgm:pt modelId="{320F0F02-B474-482F-9B4A-73D3C0ECD586}" type="sibTrans" cxnId="{98AEA681-5A18-486A-81E5-1A8456188A1A}">
      <dgm:prSet/>
      <dgm:spPr/>
      <dgm:t>
        <a:bodyPr/>
        <a:lstStyle/>
        <a:p>
          <a:endParaRPr lang="en-US">
            <a:latin typeface="Roboto" panose="02000000000000000000" pitchFamily="2" charset="0"/>
            <a:ea typeface="Roboto" panose="02000000000000000000" pitchFamily="2" charset="0"/>
          </a:endParaRPr>
        </a:p>
      </dgm:t>
    </dgm:pt>
    <dgm:pt modelId="{6BB693BE-18BD-4C7C-B2DE-5B2B61DA9370}">
      <dgm:prSet phldrT="[Text]" custT="1"/>
      <dgm:spPr/>
      <dgm:t>
        <a:bodyPr/>
        <a:lstStyle/>
        <a:p>
          <a:r>
            <a:rPr lang="en-US" sz="1200" dirty="0">
              <a:latin typeface="Roboto" panose="02000000000000000000" pitchFamily="2" charset="0"/>
              <a:ea typeface="Roboto" panose="02000000000000000000" pitchFamily="2" charset="0"/>
            </a:rPr>
            <a:t>Do we have a winning proposal that has passed through color teams and white glove</a:t>
          </a:r>
        </a:p>
      </dgm:t>
    </dgm:pt>
    <dgm:pt modelId="{2CB5B669-0230-4336-8D8F-F032BF10DB22}" type="parTrans" cxnId="{CFD2E549-2836-4557-BA05-AB2267EE0177}">
      <dgm:prSet/>
      <dgm:spPr/>
      <dgm:t>
        <a:bodyPr/>
        <a:lstStyle/>
        <a:p>
          <a:endParaRPr lang="en-US">
            <a:latin typeface="Roboto" panose="02000000000000000000" pitchFamily="2" charset="0"/>
            <a:ea typeface="Roboto" panose="02000000000000000000" pitchFamily="2" charset="0"/>
          </a:endParaRPr>
        </a:p>
      </dgm:t>
    </dgm:pt>
    <dgm:pt modelId="{88EE81AD-C7E6-4C11-9DF7-9956DFB3340B}" type="sibTrans" cxnId="{CFD2E549-2836-4557-BA05-AB2267EE0177}">
      <dgm:prSet/>
      <dgm:spPr/>
      <dgm:t>
        <a:bodyPr/>
        <a:lstStyle/>
        <a:p>
          <a:endParaRPr lang="en-US">
            <a:latin typeface="Roboto" panose="02000000000000000000" pitchFamily="2" charset="0"/>
            <a:ea typeface="Roboto" panose="02000000000000000000" pitchFamily="2" charset="0"/>
          </a:endParaRPr>
        </a:p>
      </dgm:t>
    </dgm:pt>
    <dgm:pt modelId="{0FD4C555-CC44-4FA2-BC51-80391D721C11}">
      <dgm:prSet phldrT="[Text]" custT="1"/>
      <dgm:spPr/>
      <dgm:t>
        <a:bodyPr/>
        <a:lstStyle/>
        <a:p>
          <a:r>
            <a:rPr lang="en-US" sz="1200" dirty="0">
              <a:latin typeface="Roboto" panose="02000000000000000000" pitchFamily="2" charset="0"/>
              <a:ea typeface="Roboto" panose="02000000000000000000" pitchFamily="2" charset="0"/>
            </a:rPr>
            <a:t>Bid Price vs PTW</a:t>
          </a:r>
        </a:p>
      </dgm:t>
    </dgm:pt>
    <dgm:pt modelId="{3915DB41-1546-4B37-A168-3386FBBF28A4}" type="parTrans" cxnId="{66B4468B-2A07-4C36-8C3A-AE4AF985F81F}">
      <dgm:prSet/>
      <dgm:spPr/>
      <dgm:t>
        <a:bodyPr/>
        <a:lstStyle/>
        <a:p>
          <a:endParaRPr lang="en-US">
            <a:latin typeface="Roboto" panose="02000000000000000000" pitchFamily="2" charset="0"/>
            <a:ea typeface="Roboto" panose="02000000000000000000" pitchFamily="2" charset="0"/>
          </a:endParaRPr>
        </a:p>
      </dgm:t>
    </dgm:pt>
    <dgm:pt modelId="{D8B769EA-D095-43CD-8368-F1D46BBE2916}" type="sibTrans" cxnId="{66B4468B-2A07-4C36-8C3A-AE4AF985F81F}">
      <dgm:prSet/>
      <dgm:spPr/>
      <dgm:t>
        <a:bodyPr/>
        <a:lstStyle/>
        <a:p>
          <a:endParaRPr lang="en-US">
            <a:latin typeface="Roboto" panose="02000000000000000000" pitchFamily="2" charset="0"/>
            <a:ea typeface="Roboto" panose="02000000000000000000" pitchFamily="2" charset="0"/>
          </a:endParaRPr>
        </a:p>
      </dgm:t>
    </dgm:pt>
    <dgm:pt modelId="{CDFECF8F-7FB1-4F1A-B4D4-48EF642C68E9}">
      <dgm:prSet phldrT="[Text]" custT="1"/>
      <dgm:spPr/>
      <dgm:t>
        <a:bodyPr/>
        <a:lstStyle/>
        <a:p>
          <a:r>
            <a:rPr lang="en-US" sz="1200" dirty="0">
              <a:latin typeface="Roboto" panose="02000000000000000000" pitchFamily="2" charset="0"/>
              <a:ea typeface="Roboto" panose="02000000000000000000" pitchFamily="2" charset="0"/>
            </a:rPr>
            <a:t>Existing vs New customer</a:t>
          </a:r>
        </a:p>
      </dgm:t>
    </dgm:pt>
    <dgm:pt modelId="{AAFF7893-268A-45AC-8426-4B4A03396F38}" type="parTrans" cxnId="{E535C293-1C4C-409A-BC7B-1709CDD84686}">
      <dgm:prSet/>
      <dgm:spPr/>
      <dgm:t>
        <a:bodyPr/>
        <a:lstStyle/>
        <a:p>
          <a:endParaRPr lang="en-US">
            <a:latin typeface="Roboto" panose="02000000000000000000" pitchFamily="2" charset="0"/>
            <a:ea typeface="Roboto" panose="02000000000000000000" pitchFamily="2" charset="0"/>
          </a:endParaRPr>
        </a:p>
      </dgm:t>
    </dgm:pt>
    <dgm:pt modelId="{2B9E1110-6269-4184-A691-6228C67D0D39}" type="sibTrans" cxnId="{E535C293-1C4C-409A-BC7B-1709CDD84686}">
      <dgm:prSet/>
      <dgm:spPr/>
      <dgm:t>
        <a:bodyPr/>
        <a:lstStyle/>
        <a:p>
          <a:endParaRPr lang="en-US">
            <a:latin typeface="Roboto" panose="02000000000000000000" pitchFamily="2" charset="0"/>
            <a:ea typeface="Roboto" panose="02000000000000000000" pitchFamily="2" charset="0"/>
          </a:endParaRPr>
        </a:p>
      </dgm:t>
    </dgm:pt>
    <dgm:pt modelId="{2922256C-895A-4516-87F6-0157DC756202}">
      <dgm:prSet phldrT="[Text]" custT="1"/>
      <dgm:spPr/>
      <dgm:t>
        <a:bodyPr/>
        <a:lstStyle/>
        <a:p>
          <a:r>
            <a:rPr lang="en-US" sz="1200" dirty="0">
              <a:latin typeface="Roboto" panose="02000000000000000000" pitchFamily="2" charset="0"/>
              <a:ea typeface="Roboto" panose="02000000000000000000" pitchFamily="2" charset="0"/>
            </a:rPr>
            <a:t>Prime vs sub</a:t>
          </a:r>
        </a:p>
      </dgm:t>
    </dgm:pt>
    <dgm:pt modelId="{A0D59D22-AA34-436E-9F87-C96A96810526}" type="parTrans" cxnId="{81A17F26-BB52-4DA1-BE3D-CF0A3BEFB835}">
      <dgm:prSet/>
      <dgm:spPr/>
      <dgm:t>
        <a:bodyPr/>
        <a:lstStyle/>
        <a:p>
          <a:endParaRPr lang="en-US">
            <a:latin typeface="Roboto" panose="02000000000000000000" pitchFamily="2" charset="0"/>
            <a:ea typeface="Roboto" panose="02000000000000000000" pitchFamily="2" charset="0"/>
          </a:endParaRPr>
        </a:p>
      </dgm:t>
    </dgm:pt>
    <dgm:pt modelId="{DF07DA59-65ED-4F47-8A24-E08EA2EA98AB}" type="sibTrans" cxnId="{81A17F26-BB52-4DA1-BE3D-CF0A3BEFB835}">
      <dgm:prSet/>
      <dgm:spPr/>
      <dgm:t>
        <a:bodyPr/>
        <a:lstStyle/>
        <a:p>
          <a:endParaRPr lang="en-US">
            <a:latin typeface="Roboto" panose="02000000000000000000" pitchFamily="2" charset="0"/>
            <a:ea typeface="Roboto" panose="02000000000000000000" pitchFamily="2" charset="0"/>
          </a:endParaRPr>
        </a:p>
      </dgm:t>
    </dgm:pt>
    <dgm:pt modelId="{809ED8F4-BA18-41E1-AE7A-492A80B399E5}">
      <dgm:prSet phldrT="[Text]" custT="1"/>
      <dgm:spPr/>
      <dgm:t>
        <a:bodyPr/>
        <a:lstStyle/>
        <a:p>
          <a:r>
            <a:rPr lang="en-US" sz="1200" dirty="0">
              <a:latin typeface="Roboto" panose="02000000000000000000" pitchFamily="2" charset="0"/>
              <a:ea typeface="Roboto" panose="02000000000000000000" pitchFamily="2" charset="0"/>
            </a:rPr>
            <a:t>Customer engagement and call plan</a:t>
          </a:r>
        </a:p>
      </dgm:t>
    </dgm:pt>
    <dgm:pt modelId="{71794EFD-DB73-4028-8197-281CE4E35118}" type="parTrans" cxnId="{A4054F50-50AE-4800-A240-10226B4863F7}">
      <dgm:prSet/>
      <dgm:spPr/>
      <dgm:t>
        <a:bodyPr/>
        <a:lstStyle/>
        <a:p>
          <a:endParaRPr lang="en-US">
            <a:latin typeface="Roboto" panose="02000000000000000000" pitchFamily="2" charset="0"/>
            <a:ea typeface="Roboto" panose="02000000000000000000" pitchFamily="2" charset="0"/>
          </a:endParaRPr>
        </a:p>
      </dgm:t>
    </dgm:pt>
    <dgm:pt modelId="{7C010713-0EA1-41F9-8130-E6AC8B5C4F9E}" type="sibTrans" cxnId="{A4054F50-50AE-4800-A240-10226B4863F7}">
      <dgm:prSet/>
      <dgm:spPr/>
      <dgm:t>
        <a:bodyPr/>
        <a:lstStyle/>
        <a:p>
          <a:endParaRPr lang="en-US">
            <a:latin typeface="Roboto" panose="02000000000000000000" pitchFamily="2" charset="0"/>
            <a:ea typeface="Roboto" panose="02000000000000000000" pitchFamily="2" charset="0"/>
          </a:endParaRPr>
        </a:p>
      </dgm:t>
    </dgm:pt>
    <dgm:pt modelId="{AB87C478-2508-4F91-B3A3-5D7B1F659C2B}">
      <dgm:prSet phldrT="[Text]"/>
      <dgm:spPr/>
      <dgm:t>
        <a:bodyPr/>
        <a:lstStyle/>
        <a:p>
          <a:endParaRPr lang="en-US" sz="1100" dirty="0">
            <a:latin typeface="Roboto" panose="02000000000000000000" pitchFamily="2" charset="0"/>
            <a:ea typeface="Roboto" panose="02000000000000000000" pitchFamily="2" charset="0"/>
          </a:endParaRPr>
        </a:p>
      </dgm:t>
    </dgm:pt>
    <dgm:pt modelId="{F2F3D186-50C6-4DE0-B4EB-30659A586A03}" type="parTrans" cxnId="{F912734D-49A6-4685-A905-759F6A1F91A6}">
      <dgm:prSet/>
      <dgm:spPr/>
      <dgm:t>
        <a:bodyPr/>
        <a:lstStyle/>
        <a:p>
          <a:endParaRPr lang="en-US">
            <a:latin typeface="Roboto" panose="02000000000000000000" pitchFamily="2" charset="0"/>
            <a:ea typeface="Roboto" panose="02000000000000000000" pitchFamily="2" charset="0"/>
          </a:endParaRPr>
        </a:p>
      </dgm:t>
    </dgm:pt>
    <dgm:pt modelId="{41A0693F-F063-49DC-8F85-09585C82300D}" type="sibTrans" cxnId="{F912734D-49A6-4685-A905-759F6A1F91A6}">
      <dgm:prSet/>
      <dgm:spPr/>
      <dgm:t>
        <a:bodyPr/>
        <a:lstStyle/>
        <a:p>
          <a:endParaRPr lang="en-US">
            <a:latin typeface="Roboto" panose="02000000000000000000" pitchFamily="2" charset="0"/>
            <a:ea typeface="Roboto" panose="02000000000000000000" pitchFamily="2" charset="0"/>
          </a:endParaRPr>
        </a:p>
      </dgm:t>
    </dgm:pt>
    <dgm:pt modelId="{78B678A3-F53D-45E3-A15A-BE6B32A4116C}">
      <dgm:prSet phldrT="[Text]"/>
      <dgm:spPr/>
      <dgm:t>
        <a:bodyPr/>
        <a:lstStyle/>
        <a:p>
          <a:r>
            <a:rPr lang="en-US" dirty="0">
              <a:latin typeface="Roboto" panose="02000000000000000000" pitchFamily="2" charset="0"/>
              <a:ea typeface="Roboto" panose="02000000000000000000" pitchFamily="2" charset="0"/>
            </a:rPr>
            <a:t>What is the BD/B&amp;P request</a:t>
          </a:r>
        </a:p>
      </dgm:t>
    </dgm:pt>
    <dgm:pt modelId="{DD2E73B0-C7FF-4EE4-8B2C-54ECB185FF6D}" type="parTrans" cxnId="{A5BC8731-B383-4C62-B978-B390085BC0C5}">
      <dgm:prSet/>
      <dgm:spPr/>
      <dgm:t>
        <a:bodyPr/>
        <a:lstStyle/>
        <a:p>
          <a:endParaRPr lang="en-US">
            <a:latin typeface="Roboto" panose="02000000000000000000" pitchFamily="2" charset="0"/>
            <a:ea typeface="Roboto" panose="02000000000000000000" pitchFamily="2" charset="0"/>
          </a:endParaRPr>
        </a:p>
      </dgm:t>
    </dgm:pt>
    <dgm:pt modelId="{383C3004-A57C-4078-A364-C23159E42538}" type="sibTrans" cxnId="{A5BC8731-B383-4C62-B978-B390085BC0C5}">
      <dgm:prSet/>
      <dgm:spPr/>
      <dgm:t>
        <a:bodyPr/>
        <a:lstStyle/>
        <a:p>
          <a:endParaRPr lang="en-US">
            <a:latin typeface="Roboto" panose="02000000000000000000" pitchFamily="2" charset="0"/>
            <a:ea typeface="Roboto" panose="02000000000000000000" pitchFamily="2" charset="0"/>
          </a:endParaRPr>
        </a:p>
      </dgm:t>
    </dgm:pt>
    <dgm:pt modelId="{9A30AAE4-6C28-4E5A-9F3E-0EFA6AA732EC}">
      <dgm:prSet phldrT="[Text]"/>
      <dgm:spPr/>
      <dgm:t>
        <a:bodyPr/>
        <a:lstStyle/>
        <a:p>
          <a:r>
            <a:rPr lang="en-US" dirty="0">
              <a:latin typeface="Roboto" panose="02000000000000000000" pitchFamily="2" charset="0"/>
              <a:ea typeface="Roboto" panose="02000000000000000000" pitchFamily="2" charset="0"/>
            </a:rPr>
            <a:t>Is the technical solution shaping up as we thought</a:t>
          </a:r>
        </a:p>
      </dgm:t>
    </dgm:pt>
    <dgm:pt modelId="{2934644E-FCE6-4FD8-AACE-5D4AED81FC0D}" type="parTrans" cxnId="{B82031D0-BB77-42ED-A45D-0C6F73EF9004}">
      <dgm:prSet/>
      <dgm:spPr/>
      <dgm:t>
        <a:bodyPr/>
        <a:lstStyle/>
        <a:p>
          <a:endParaRPr lang="en-US">
            <a:latin typeface="Roboto" panose="02000000000000000000" pitchFamily="2" charset="0"/>
            <a:ea typeface="Roboto" panose="02000000000000000000" pitchFamily="2" charset="0"/>
          </a:endParaRPr>
        </a:p>
      </dgm:t>
    </dgm:pt>
    <dgm:pt modelId="{FD5CA43A-D86A-4FD7-AD09-78CCA02C3444}" type="sibTrans" cxnId="{B82031D0-BB77-42ED-A45D-0C6F73EF9004}">
      <dgm:prSet/>
      <dgm:spPr/>
      <dgm:t>
        <a:bodyPr/>
        <a:lstStyle/>
        <a:p>
          <a:endParaRPr lang="en-US">
            <a:latin typeface="Roboto" panose="02000000000000000000" pitchFamily="2" charset="0"/>
            <a:ea typeface="Roboto" panose="02000000000000000000" pitchFamily="2" charset="0"/>
          </a:endParaRPr>
        </a:p>
      </dgm:t>
    </dgm:pt>
    <dgm:pt modelId="{0A6E552D-01DC-49DC-B059-F5E3FC73D79B}">
      <dgm:prSet phldrT="[Text]"/>
      <dgm:spPr/>
      <dgm:t>
        <a:bodyPr/>
        <a:lstStyle/>
        <a:p>
          <a:r>
            <a:rPr lang="en-US" dirty="0">
              <a:latin typeface="Roboto" panose="02000000000000000000" pitchFamily="2" charset="0"/>
              <a:ea typeface="Roboto" panose="02000000000000000000" pitchFamily="2" charset="0"/>
            </a:rPr>
            <a:t>Can we staff the job</a:t>
          </a:r>
        </a:p>
      </dgm:t>
    </dgm:pt>
    <dgm:pt modelId="{FF8B09A8-AC53-4358-A6BC-E26F4B7ED65B}" type="parTrans" cxnId="{3ACCADB5-0F54-40D0-B04B-216C79A1AE61}">
      <dgm:prSet/>
      <dgm:spPr/>
      <dgm:t>
        <a:bodyPr/>
        <a:lstStyle/>
        <a:p>
          <a:endParaRPr lang="en-US">
            <a:latin typeface="Roboto" panose="02000000000000000000" pitchFamily="2" charset="0"/>
            <a:ea typeface="Roboto" panose="02000000000000000000" pitchFamily="2" charset="0"/>
          </a:endParaRPr>
        </a:p>
      </dgm:t>
    </dgm:pt>
    <dgm:pt modelId="{6063C8EF-2DBB-4169-B063-07392783B4CE}" type="sibTrans" cxnId="{3ACCADB5-0F54-40D0-B04B-216C79A1AE61}">
      <dgm:prSet/>
      <dgm:spPr/>
      <dgm:t>
        <a:bodyPr/>
        <a:lstStyle/>
        <a:p>
          <a:endParaRPr lang="en-US">
            <a:latin typeface="Roboto" panose="02000000000000000000" pitchFamily="2" charset="0"/>
            <a:ea typeface="Roboto" panose="02000000000000000000" pitchFamily="2" charset="0"/>
          </a:endParaRPr>
        </a:p>
      </dgm:t>
    </dgm:pt>
    <dgm:pt modelId="{E1BA45A8-01F7-47E3-833A-044033B8B9A5}">
      <dgm:prSet phldrT="[Text]" custT="1"/>
      <dgm:spPr/>
      <dgm:t>
        <a:bodyPr/>
        <a:lstStyle/>
        <a:p>
          <a:r>
            <a:rPr lang="en-US" sz="1200" dirty="0">
              <a:latin typeface="Roboto" panose="02000000000000000000" pitchFamily="2" charset="0"/>
              <a:ea typeface="Roboto" panose="02000000000000000000" pitchFamily="2" charset="0"/>
            </a:rPr>
            <a:t>Profitability</a:t>
          </a:r>
        </a:p>
      </dgm:t>
    </dgm:pt>
    <dgm:pt modelId="{969BE61B-23CF-4C5B-A9C3-0A7024B4BC35}" type="parTrans" cxnId="{B2900C17-77A5-49E3-92D0-45500A890B56}">
      <dgm:prSet/>
      <dgm:spPr/>
      <dgm:t>
        <a:bodyPr/>
        <a:lstStyle/>
        <a:p>
          <a:endParaRPr lang="en-US">
            <a:latin typeface="Roboto" panose="02000000000000000000" pitchFamily="2" charset="0"/>
            <a:ea typeface="Roboto" panose="02000000000000000000" pitchFamily="2" charset="0"/>
          </a:endParaRPr>
        </a:p>
      </dgm:t>
    </dgm:pt>
    <dgm:pt modelId="{DC050846-9452-4D06-A8DF-214BD48FAC4F}" type="sibTrans" cxnId="{B2900C17-77A5-49E3-92D0-45500A890B56}">
      <dgm:prSet/>
      <dgm:spPr/>
      <dgm:t>
        <a:bodyPr/>
        <a:lstStyle/>
        <a:p>
          <a:endParaRPr lang="en-US">
            <a:latin typeface="Roboto" panose="02000000000000000000" pitchFamily="2" charset="0"/>
            <a:ea typeface="Roboto" panose="02000000000000000000" pitchFamily="2" charset="0"/>
          </a:endParaRPr>
        </a:p>
      </dgm:t>
    </dgm:pt>
    <dgm:pt modelId="{09365927-7A3E-4748-B426-289B81C05754}">
      <dgm:prSet phldrT="[Text]" custT="1"/>
      <dgm:spPr/>
      <dgm:t>
        <a:bodyPr/>
        <a:lstStyle/>
        <a:p>
          <a:r>
            <a:rPr lang="en-US" sz="1200" dirty="0">
              <a:latin typeface="Roboto" panose="02000000000000000000" pitchFamily="2" charset="0"/>
              <a:ea typeface="Roboto" panose="02000000000000000000" pitchFamily="2" charset="0"/>
            </a:rPr>
            <a:t>What do we need to do post award</a:t>
          </a:r>
        </a:p>
      </dgm:t>
    </dgm:pt>
    <dgm:pt modelId="{53211A86-D2E1-4E7A-AE8C-4DE421433302}" type="parTrans" cxnId="{02D94988-7D75-4138-B530-1FF627CA921D}">
      <dgm:prSet/>
      <dgm:spPr/>
      <dgm:t>
        <a:bodyPr/>
        <a:lstStyle/>
        <a:p>
          <a:endParaRPr lang="en-US">
            <a:latin typeface="Roboto" panose="02000000000000000000" pitchFamily="2" charset="0"/>
            <a:ea typeface="Roboto" panose="02000000000000000000" pitchFamily="2" charset="0"/>
          </a:endParaRPr>
        </a:p>
      </dgm:t>
    </dgm:pt>
    <dgm:pt modelId="{40A14E79-E06D-4BB6-A143-70E26ECE006C}" type="sibTrans" cxnId="{02D94988-7D75-4138-B530-1FF627CA921D}">
      <dgm:prSet/>
      <dgm:spPr/>
      <dgm:t>
        <a:bodyPr/>
        <a:lstStyle/>
        <a:p>
          <a:endParaRPr lang="en-US">
            <a:latin typeface="Roboto" panose="02000000000000000000" pitchFamily="2" charset="0"/>
            <a:ea typeface="Roboto" panose="02000000000000000000" pitchFamily="2" charset="0"/>
          </a:endParaRPr>
        </a:p>
      </dgm:t>
    </dgm:pt>
    <dgm:pt modelId="{0CAD9796-1B65-4C95-98F0-C98BB23043C8}">
      <dgm:prSet phldrT="[Text]" custT="1"/>
      <dgm:spPr/>
      <dgm:t>
        <a:bodyPr/>
        <a:lstStyle/>
        <a:p>
          <a:r>
            <a:rPr lang="en-US" sz="1200" dirty="0">
              <a:latin typeface="Roboto" panose="02000000000000000000" pitchFamily="2" charset="0"/>
              <a:ea typeface="Roboto" panose="02000000000000000000" pitchFamily="2" charset="0"/>
            </a:rPr>
            <a:t>Bid vs Business Case</a:t>
          </a:r>
        </a:p>
      </dgm:t>
    </dgm:pt>
    <dgm:pt modelId="{8BF57124-7313-4D73-8985-7B3ECF50CB5D}" type="parTrans" cxnId="{C040DE23-E3EF-487D-BB59-3C18B0417C2F}">
      <dgm:prSet/>
      <dgm:spPr/>
      <dgm:t>
        <a:bodyPr/>
        <a:lstStyle/>
        <a:p>
          <a:endParaRPr lang="en-US"/>
        </a:p>
      </dgm:t>
    </dgm:pt>
    <dgm:pt modelId="{9D0B33FD-90EB-4F98-A0E8-92A873E07F02}" type="sibTrans" cxnId="{C040DE23-E3EF-487D-BB59-3C18B0417C2F}">
      <dgm:prSet/>
      <dgm:spPr/>
      <dgm:t>
        <a:bodyPr/>
        <a:lstStyle/>
        <a:p>
          <a:endParaRPr lang="en-US"/>
        </a:p>
      </dgm:t>
    </dgm:pt>
    <dgm:pt modelId="{76B4C29E-B72F-4B7A-8B27-6EA737837DCE}">
      <dgm:prSet phldrT="[Text]" custT="1"/>
      <dgm:spPr/>
      <dgm:t>
        <a:bodyPr/>
        <a:lstStyle/>
        <a:p>
          <a:r>
            <a:rPr lang="en-US" sz="1200" dirty="0">
              <a:latin typeface="Roboto" panose="02000000000000000000" pitchFamily="2" charset="0"/>
              <a:ea typeface="Roboto" panose="02000000000000000000" pitchFamily="2" charset="0"/>
            </a:rPr>
            <a:t>Cash Flow scenarios</a:t>
          </a:r>
        </a:p>
      </dgm:t>
    </dgm:pt>
    <dgm:pt modelId="{85CB0A4F-A236-4F20-B55B-B9880B7D1FA3}" type="parTrans" cxnId="{219DE5C1-CF63-45FC-89B9-3EE88B00B84C}">
      <dgm:prSet/>
      <dgm:spPr/>
      <dgm:t>
        <a:bodyPr/>
        <a:lstStyle/>
        <a:p>
          <a:endParaRPr lang="en-US"/>
        </a:p>
      </dgm:t>
    </dgm:pt>
    <dgm:pt modelId="{FDDEB6EB-8645-4325-8BE9-78DBB5475FE7}" type="sibTrans" cxnId="{219DE5C1-CF63-45FC-89B9-3EE88B00B84C}">
      <dgm:prSet/>
      <dgm:spPr/>
      <dgm:t>
        <a:bodyPr/>
        <a:lstStyle/>
        <a:p>
          <a:endParaRPr lang="en-US"/>
        </a:p>
      </dgm:t>
    </dgm:pt>
    <dgm:pt modelId="{7F9EACAF-03BD-4CA4-A129-17B5161A35A9}">
      <dgm:prSet phldrT="[Text]" custT="1"/>
      <dgm:spPr/>
      <dgm:t>
        <a:bodyPr/>
        <a:lstStyle/>
        <a:p>
          <a:r>
            <a:rPr lang="en-US" sz="1200" dirty="0">
              <a:latin typeface="Roboto" panose="02000000000000000000" pitchFamily="2" charset="0"/>
              <a:ea typeface="Roboto" panose="02000000000000000000" pitchFamily="2" charset="0"/>
            </a:rPr>
            <a:t>BAFO strategy (if necessary)</a:t>
          </a:r>
        </a:p>
      </dgm:t>
    </dgm:pt>
    <dgm:pt modelId="{ACFF0871-C2D9-47E1-9F11-9B17D8698DAF}" type="parTrans" cxnId="{18CF7608-7B3D-4F06-BE54-35329099534B}">
      <dgm:prSet/>
      <dgm:spPr/>
      <dgm:t>
        <a:bodyPr/>
        <a:lstStyle/>
        <a:p>
          <a:endParaRPr lang="en-US"/>
        </a:p>
      </dgm:t>
    </dgm:pt>
    <dgm:pt modelId="{B329D2C1-1C83-4288-9876-BDD66792AFB3}" type="sibTrans" cxnId="{18CF7608-7B3D-4F06-BE54-35329099534B}">
      <dgm:prSet/>
      <dgm:spPr/>
      <dgm:t>
        <a:bodyPr/>
        <a:lstStyle/>
        <a:p>
          <a:endParaRPr lang="en-US"/>
        </a:p>
      </dgm:t>
    </dgm:pt>
    <dgm:pt modelId="{EDF4DF7B-0F2B-44B6-B5C4-695FC29289EB}">
      <dgm:prSet phldrT="[Text]" custT="1"/>
      <dgm:spPr/>
      <dgm:t>
        <a:bodyPr/>
        <a:lstStyle/>
        <a:p>
          <a:r>
            <a:rPr lang="en-US" sz="1200" dirty="0">
              <a:latin typeface="Roboto" panose="02000000000000000000" pitchFamily="2" charset="0"/>
              <a:ea typeface="Roboto" panose="02000000000000000000" pitchFamily="2" charset="0"/>
            </a:rPr>
            <a:t>Is this a tier 1 opportunity</a:t>
          </a:r>
        </a:p>
      </dgm:t>
    </dgm:pt>
    <dgm:pt modelId="{511A2907-29D1-4667-AD12-DB42A6CA5948}" type="parTrans" cxnId="{8A3DAA99-5A7A-4628-B631-470E2CD45098}">
      <dgm:prSet/>
      <dgm:spPr/>
      <dgm:t>
        <a:bodyPr/>
        <a:lstStyle/>
        <a:p>
          <a:endParaRPr lang="en-US"/>
        </a:p>
      </dgm:t>
    </dgm:pt>
    <dgm:pt modelId="{F81F888A-E0F6-4CE0-9377-360CFE76D339}" type="sibTrans" cxnId="{8A3DAA99-5A7A-4628-B631-470E2CD45098}">
      <dgm:prSet/>
      <dgm:spPr/>
      <dgm:t>
        <a:bodyPr/>
        <a:lstStyle/>
        <a:p>
          <a:endParaRPr lang="en-US"/>
        </a:p>
      </dgm:t>
    </dgm:pt>
    <dgm:pt modelId="{68559E07-EEBA-4895-A07D-84F5C1EC0F04}">
      <dgm:prSet phldrT="[Text]" custT="1"/>
      <dgm:spPr/>
      <dgm:t>
        <a:bodyPr/>
        <a:lstStyle/>
        <a:p>
          <a:r>
            <a:rPr lang="en-US" sz="1200" dirty="0">
              <a:latin typeface="Roboto" panose="02000000000000000000" pitchFamily="2" charset="0"/>
              <a:ea typeface="Roboto" panose="02000000000000000000" pitchFamily="2" charset="0"/>
            </a:rPr>
            <a:t>Final pricing from subcontractors and vendors</a:t>
          </a:r>
        </a:p>
      </dgm:t>
    </dgm:pt>
    <dgm:pt modelId="{66C7712C-33B6-471B-86C7-DEEFDB11E48E}" type="parTrans" cxnId="{9B776B0D-30CF-4983-B147-25759319A010}">
      <dgm:prSet/>
      <dgm:spPr/>
      <dgm:t>
        <a:bodyPr/>
        <a:lstStyle/>
        <a:p>
          <a:endParaRPr lang="en-US"/>
        </a:p>
      </dgm:t>
    </dgm:pt>
    <dgm:pt modelId="{69A4F542-8199-46B5-8A44-49FE70BFC665}" type="sibTrans" cxnId="{9B776B0D-30CF-4983-B147-25759319A010}">
      <dgm:prSet/>
      <dgm:spPr/>
      <dgm:t>
        <a:bodyPr/>
        <a:lstStyle/>
        <a:p>
          <a:endParaRPr lang="en-US"/>
        </a:p>
      </dgm:t>
    </dgm:pt>
    <dgm:pt modelId="{8937E8F8-2594-46B8-99DA-DB5FE4B5CACC}">
      <dgm:prSet phldrT="[Text]" custT="1"/>
      <dgm:spPr/>
      <dgm:t>
        <a:bodyPr/>
        <a:lstStyle/>
        <a:p>
          <a:r>
            <a:rPr lang="en-US" sz="1200" dirty="0">
              <a:latin typeface="Roboto" panose="02000000000000000000" pitchFamily="2" charset="0"/>
              <a:ea typeface="Roboto" panose="02000000000000000000" pitchFamily="2" charset="0"/>
            </a:rPr>
            <a:t>Existing vs New technically </a:t>
          </a:r>
        </a:p>
      </dgm:t>
    </dgm:pt>
    <dgm:pt modelId="{C7F825B4-BA26-4165-9294-1F7E11DCA6CB}" type="parTrans" cxnId="{355D23E7-9229-47A6-BB97-EB82BB372B1F}">
      <dgm:prSet/>
      <dgm:spPr/>
      <dgm:t>
        <a:bodyPr/>
        <a:lstStyle/>
        <a:p>
          <a:endParaRPr lang="en-US"/>
        </a:p>
      </dgm:t>
    </dgm:pt>
    <dgm:pt modelId="{62FC08A5-ECE9-4112-B198-51F7D581BA64}" type="sibTrans" cxnId="{355D23E7-9229-47A6-BB97-EB82BB372B1F}">
      <dgm:prSet/>
      <dgm:spPr/>
      <dgm:t>
        <a:bodyPr/>
        <a:lstStyle/>
        <a:p>
          <a:endParaRPr lang="en-US"/>
        </a:p>
      </dgm:t>
    </dgm:pt>
    <dgm:pt modelId="{F56FDB42-D246-40AD-99B0-386C08A74816}">
      <dgm:prSet phldrT="[Text]" custT="1"/>
      <dgm:spPr/>
      <dgm:t>
        <a:bodyPr/>
        <a:lstStyle/>
        <a:p>
          <a:r>
            <a:rPr lang="en-US" sz="1200" dirty="0">
              <a:latin typeface="Roboto" panose="02000000000000000000" pitchFamily="2" charset="0"/>
              <a:ea typeface="Roboto" panose="02000000000000000000" pitchFamily="2" charset="0"/>
            </a:rPr>
            <a:t>Can we create a winning team</a:t>
          </a:r>
        </a:p>
      </dgm:t>
    </dgm:pt>
    <dgm:pt modelId="{A877AEE6-BF15-4806-B9F8-4C6DD70D58B8}" type="parTrans" cxnId="{0A846383-154F-4C79-878C-4EC6B20F7494}">
      <dgm:prSet/>
      <dgm:spPr/>
      <dgm:t>
        <a:bodyPr/>
        <a:lstStyle/>
        <a:p>
          <a:endParaRPr lang="en-US"/>
        </a:p>
      </dgm:t>
    </dgm:pt>
    <dgm:pt modelId="{3A8D95FA-D5D7-4790-BC8F-2E4A55AAAC69}" type="sibTrans" cxnId="{0A846383-154F-4C79-878C-4EC6B20F7494}">
      <dgm:prSet/>
      <dgm:spPr/>
      <dgm:t>
        <a:bodyPr/>
        <a:lstStyle/>
        <a:p>
          <a:endParaRPr lang="en-US"/>
        </a:p>
      </dgm:t>
    </dgm:pt>
    <dgm:pt modelId="{73ADECA8-D0F3-4886-AC05-EB9211EED4B7}">
      <dgm:prSet phldrT="[Text]" custT="1"/>
      <dgm:spPr/>
      <dgm:t>
        <a:bodyPr/>
        <a:lstStyle/>
        <a:p>
          <a:r>
            <a:rPr lang="en-US" sz="1200" dirty="0">
              <a:latin typeface="Roboto" panose="02000000000000000000" pitchFamily="2" charset="0"/>
              <a:ea typeface="Roboto" panose="02000000000000000000" pitchFamily="2" charset="0"/>
            </a:rPr>
            <a:t>PWIN matrix</a:t>
          </a:r>
        </a:p>
      </dgm:t>
    </dgm:pt>
    <dgm:pt modelId="{4A45DD8C-9BFF-479C-ADFE-F24F710E588B}" type="parTrans" cxnId="{40B96333-391D-4831-838B-7BE004356ABC}">
      <dgm:prSet/>
      <dgm:spPr/>
      <dgm:t>
        <a:bodyPr/>
        <a:lstStyle/>
        <a:p>
          <a:endParaRPr lang="en-US"/>
        </a:p>
      </dgm:t>
    </dgm:pt>
    <dgm:pt modelId="{046FF30C-43D1-4DA4-A025-64C74C85AA4A}" type="sibTrans" cxnId="{40B96333-391D-4831-838B-7BE004356ABC}">
      <dgm:prSet/>
      <dgm:spPr/>
      <dgm:t>
        <a:bodyPr/>
        <a:lstStyle/>
        <a:p>
          <a:endParaRPr lang="en-US"/>
        </a:p>
      </dgm:t>
    </dgm:pt>
    <dgm:pt modelId="{FC8FFF5E-6D7D-4A7F-BABA-44D5662406FF}">
      <dgm:prSet phldrT="[Text]"/>
      <dgm:spPr/>
      <dgm:t>
        <a:bodyPr/>
        <a:lstStyle/>
        <a:p>
          <a:r>
            <a:rPr lang="en-US" dirty="0">
              <a:latin typeface="Roboto" panose="02000000000000000000" pitchFamily="2" charset="0"/>
              <a:ea typeface="Roboto" panose="02000000000000000000" pitchFamily="2" charset="0"/>
            </a:rPr>
            <a:t>Do we have all subcontractors and vendors</a:t>
          </a:r>
        </a:p>
      </dgm:t>
    </dgm:pt>
    <dgm:pt modelId="{72C7BAFE-7017-438F-992F-7AC03F5355CC}" type="parTrans" cxnId="{E4C97217-52C3-4F7C-BC29-305D0385B683}">
      <dgm:prSet/>
      <dgm:spPr/>
      <dgm:t>
        <a:bodyPr/>
        <a:lstStyle/>
        <a:p>
          <a:endParaRPr lang="en-US"/>
        </a:p>
      </dgm:t>
    </dgm:pt>
    <dgm:pt modelId="{09DBE0ED-7F99-4109-B329-4CF9DB48DEF7}" type="sibTrans" cxnId="{E4C97217-52C3-4F7C-BC29-305D0385B683}">
      <dgm:prSet/>
      <dgm:spPr/>
      <dgm:t>
        <a:bodyPr/>
        <a:lstStyle/>
        <a:p>
          <a:endParaRPr lang="en-US"/>
        </a:p>
      </dgm:t>
    </dgm:pt>
    <dgm:pt modelId="{3B218B6B-89CB-42E3-A6FE-1106D349F339}">
      <dgm:prSet phldrT="[Text]"/>
      <dgm:spPr/>
      <dgm:t>
        <a:bodyPr/>
        <a:lstStyle/>
        <a:p>
          <a:r>
            <a:rPr lang="en-US" dirty="0">
              <a:latin typeface="Roboto" panose="02000000000000000000" pitchFamily="2" charset="0"/>
              <a:ea typeface="Roboto" panose="02000000000000000000" pitchFamily="2" charset="0"/>
            </a:rPr>
            <a:t>What are our discriminators</a:t>
          </a:r>
        </a:p>
      </dgm:t>
    </dgm:pt>
    <dgm:pt modelId="{AA160C10-A6AD-4821-AB37-82EC03C2CACE}" type="parTrans" cxnId="{0D4185AE-DE35-4139-8258-89C8313B26EA}">
      <dgm:prSet/>
      <dgm:spPr/>
      <dgm:t>
        <a:bodyPr/>
        <a:lstStyle/>
        <a:p>
          <a:endParaRPr lang="en-US"/>
        </a:p>
      </dgm:t>
    </dgm:pt>
    <dgm:pt modelId="{3E5577F6-9586-4D3D-A166-DF5C0E4615BC}" type="sibTrans" cxnId="{0D4185AE-DE35-4139-8258-89C8313B26EA}">
      <dgm:prSet/>
      <dgm:spPr/>
      <dgm:t>
        <a:bodyPr/>
        <a:lstStyle/>
        <a:p>
          <a:endParaRPr lang="en-US"/>
        </a:p>
      </dgm:t>
    </dgm:pt>
    <dgm:pt modelId="{6A42754C-6828-447B-9535-E6BDA8CC11FD}">
      <dgm:prSet phldrT="[Text]"/>
      <dgm:spPr/>
      <dgm:t>
        <a:bodyPr/>
        <a:lstStyle/>
        <a:p>
          <a:r>
            <a:rPr lang="en-US" dirty="0">
              <a:latin typeface="Roboto" panose="02000000000000000000" pitchFamily="2" charset="0"/>
              <a:ea typeface="Roboto" panose="02000000000000000000" pitchFamily="2" charset="0"/>
            </a:rPr>
            <a:t>Who is our PM</a:t>
          </a:r>
        </a:p>
      </dgm:t>
    </dgm:pt>
    <dgm:pt modelId="{D6AF04D0-B500-44E9-A745-A3B848399C9F}" type="parTrans" cxnId="{EDE0146A-59A7-4EB0-B2BB-90DB8FB5A04D}">
      <dgm:prSet/>
      <dgm:spPr/>
      <dgm:t>
        <a:bodyPr/>
        <a:lstStyle/>
        <a:p>
          <a:endParaRPr lang="en-US"/>
        </a:p>
      </dgm:t>
    </dgm:pt>
    <dgm:pt modelId="{0BA09EF1-4A1F-428B-BDAE-4D3E9E2796E0}" type="sibTrans" cxnId="{EDE0146A-59A7-4EB0-B2BB-90DB8FB5A04D}">
      <dgm:prSet/>
      <dgm:spPr/>
      <dgm:t>
        <a:bodyPr/>
        <a:lstStyle/>
        <a:p>
          <a:endParaRPr lang="en-US"/>
        </a:p>
      </dgm:t>
    </dgm:pt>
    <dgm:pt modelId="{28DDC1A3-B6D8-47CA-A055-425DB7650BDA}">
      <dgm:prSet phldrT="[Text]"/>
      <dgm:spPr/>
      <dgm:t>
        <a:bodyPr/>
        <a:lstStyle/>
        <a:p>
          <a:r>
            <a:rPr lang="en-US" dirty="0">
              <a:latin typeface="Roboto" panose="02000000000000000000" pitchFamily="2" charset="0"/>
              <a:ea typeface="Roboto" panose="02000000000000000000" pitchFamily="2" charset="0"/>
            </a:rPr>
            <a:t>Customer engagement plan execution</a:t>
          </a:r>
        </a:p>
      </dgm:t>
    </dgm:pt>
    <dgm:pt modelId="{AB75ECD0-8D41-4907-AD0D-F31952E8B656}" type="parTrans" cxnId="{2E35ECCE-87E3-459D-B2CB-3B42126906CB}">
      <dgm:prSet/>
      <dgm:spPr/>
      <dgm:t>
        <a:bodyPr/>
        <a:lstStyle/>
        <a:p>
          <a:endParaRPr lang="en-US"/>
        </a:p>
      </dgm:t>
    </dgm:pt>
    <dgm:pt modelId="{B2B4F642-3899-4DF9-B829-D8B75734A62B}" type="sibTrans" cxnId="{2E35ECCE-87E3-459D-B2CB-3B42126906CB}">
      <dgm:prSet/>
      <dgm:spPr/>
      <dgm:t>
        <a:bodyPr/>
        <a:lstStyle/>
        <a:p>
          <a:endParaRPr lang="en-US"/>
        </a:p>
      </dgm:t>
    </dgm:pt>
    <dgm:pt modelId="{89FDD61C-EA80-40ED-87E0-B0C8817AE8DA}">
      <dgm:prSet phldrT="[Text]"/>
      <dgm:spPr/>
      <dgm:t>
        <a:bodyPr/>
        <a:lstStyle/>
        <a:p>
          <a:r>
            <a:rPr lang="en-US" dirty="0">
              <a:latin typeface="Roboto" panose="02000000000000000000" pitchFamily="2" charset="0"/>
              <a:ea typeface="Roboto" panose="02000000000000000000" pitchFamily="2" charset="0"/>
            </a:rPr>
            <a:t>How do we win</a:t>
          </a:r>
        </a:p>
      </dgm:t>
    </dgm:pt>
    <dgm:pt modelId="{7D8CD060-E06D-447C-B050-9441CE3909BC}" type="parTrans" cxnId="{159103FC-837C-44DC-8FE4-97F2822C077E}">
      <dgm:prSet/>
      <dgm:spPr/>
      <dgm:t>
        <a:bodyPr/>
        <a:lstStyle/>
        <a:p>
          <a:endParaRPr lang="en-US"/>
        </a:p>
      </dgm:t>
    </dgm:pt>
    <dgm:pt modelId="{6FFEC5A4-A86F-4BDE-BF47-D6B3232DEF60}" type="sibTrans" cxnId="{159103FC-837C-44DC-8FE4-97F2822C077E}">
      <dgm:prSet/>
      <dgm:spPr/>
      <dgm:t>
        <a:bodyPr/>
        <a:lstStyle/>
        <a:p>
          <a:endParaRPr lang="en-US"/>
        </a:p>
      </dgm:t>
    </dgm:pt>
    <dgm:pt modelId="{C116FFC4-8A0D-4DFA-A785-3BD9284A72B7}">
      <dgm:prSet phldrT="[Text]"/>
      <dgm:spPr/>
      <dgm:t>
        <a:bodyPr/>
        <a:lstStyle/>
        <a:p>
          <a:r>
            <a:rPr lang="en-US" dirty="0">
              <a:latin typeface="Roboto" panose="02000000000000000000" pitchFamily="2" charset="0"/>
              <a:ea typeface="Roboto" panose="02000000000000000000" pitchFamily="2" charset="0"/>
            </a:rPr>
            <a:t>Competition/black hat</a:t>
          </a:r>
        </a:p>
      </dgm:t>
    </dgm:pt>
    <dgm:pt modelId="{7A1920F9-B411-41B0-9463-F0EEFA10D140}" type="parTrans" cxnId="{1E6DF036-A037-443B-86B1-61D7723E4104}">
      <dgm:prSet/>
      <dgm:spPr/>
      <dgm:t>
        <a:bodyPr/>
        <a:lstStyle/>
        <a:p>
          <a:endParaRPr lang="en-US"/>
        </a:p>
      </dgm:t>
    </dgm:pt>
    <dgm:pt modelId="{72E2A7DD-27A7-456E-A831-FD943A59B550}" type="sibTrans" cxnId="{1E6DF036-A037-443B-86B1-61D7723E4104}">
      <dgm:prSet/>
      <dgm:spPr/>
      <dgm:t>
        <a:bodyPr/>
        <a:lstStyle/>
        <a:p>
          <a:endParaRPr lang="en-US"/>
        </a:p>
      </dgm:t>
    </dgm:pt>
    <dgm:pt modelId="{9EBA04E7-76D2-4EF7-B529-7145FCF6ABD9}">
      <dgm:prSet phldrT="[Text]" custT="1"/>
      <dgm:spPr/>
      <dgm:t>
        <a:bodyPr/>
        <a:lstStyle/>
        <a:p>
          <a:r>
            <a:rPr lang="en-US" sz="1200" dirty="0">
              <a:latin typeface="Roboto" panose="02000000000000000000" pitchFamily="2" charset="0"/>
              <a:ea typeface="Roboto" panose="02000000000000000000" pitchFamily="2" charset="0"/>
            </a:rPr>
            <a:t>What does the market bear for profitability </a:t>
          </a:r>
        </a:p>
      </dgm:t>
    </dgm:pt>
    <dgm:pt modelId="{E2386422-2E85-4DC9-9706-DB4FA7AD5B0F}" type="parTrans" cxnId="{59B2019B-8051-45DC-A3B3-23ED36C87288}">
      <dgm:prSet/>
      <dgm:spPr/>
      <dgm:t>
        <a:bodyPr/>
        <a:lstStyle/>
        <a:p>
          <a:endParaRPr lang="en-US"/>
        </a:p>
      </dgm:t>
    </dgm:pt>
    <dgm:pt modelId="{30A2A71E-CDBD-4CD9-9F01-98E0C4382692}" type="sibTrans" cxnId="{59B2019B-8051-45DC-A3B3-23ED36C87288}">
      <dgm:prSet/>
      <dgm:spPr/>
      <dgm:t>
        <a:bodyPr/>
        <a:lstStyle/>
        <a:p>
          <a:endParaRPr lang="en-US"/>
        </a:p>
      </dgm:t>
    </dgm:pt>
    <dgm:pt modelId="{71704809-8470-4818-B08B-3BA882751BAB}">
      <dgm:prSet phldrT="[Text]" custT="1"/>
      <dgm:spPr/>
      <dgm:t>
        <a:bodyPr/>
        <a:lstStyle/>
        <a:p>
          <a:r>
            <a:rPr lang="en-US" sz="1200" dirty="0">
              <a:latin typeface="Roboto" panose="02000000000000000000" pitchFamily="2" charset="0"/>
              <a:ea typeface="Roboto" panose="02000000000000000000" pitchFamily="2" charset="0"/>
            </a:rPr>
            <a:t>Any unusual investments or cash flow issues</a:t>
          </a:r>
        </a:p>
      </dgm:t>
    </dgm:pt>
    <dgm:pt modelId="{15EAB56A-01D9-4D3C-A046-EB748225B3ED}" type="parTrans" cxnId="{8AFCE77D-00BD-4801-B197-F88E9322FBA8}">
      <dgm:prSet/>
      <dgm:spPr/>
      <dgm:t>
        <a:bodyPr/>
        <a:lstStyle/>
        <a:p>
          <a:endParaRPr lang="en-US"/>
        </a:p>
      </dgm:t>
    </dgm:pt>
    <dgm:pt modelId="{5E9027CD-397F-491A-8E3E-731C4F70F0A2}" type="sibTrans" cxnId="{8AFCE77D-00BD-4801-B197-F88E9322FBA8}">
      <dgm:prSet/>
      <dgm:spPr/>
      <dgm:t>
        <a:bodyPr/>
        <a:lstStyle/>
        <a:p>
          <a:endParaRPr lang="en-US"/>
        </a:p>
      </dgm:t>
    </dgm:pt>
    <dgm:pt modelId="{9CE806B7-D8E6-4B45-8F22-B423FD2692C9}">
      <dgm:prSet phldrT="[Text]" custT="1"/>
      <dgm:spPr/>
      <dgm:t>
        <a:bodyPr/>
        <a:lstStyle/>
        <a:p>
          <a:r>
            <a:rPr lang="en-US" sz="1200" dirty="0">
              <a:latin typeface="Roboto" panose="02000000000000000000" pitchFamily="2" charset="0"/>
              <a:ea typeface="Roboto" panose="02000000000000000000" pitchFamily="2" charset="0"/>
            </a:rPr>
            <a:t>Risk / </a:t>
          </a:r>
          <a:r>
            <a:rPr lang="en-US" sz="1200" dirty="0" err="1">
              <a:latin typeface="Roboto" panose="02000000000000000000" pitchFamily="2" charset="0"/>
              <a:ea typeface="Roboto" panose="02000000000000000000" pitchFamily="2" charset="0"/>
            </a:rPr>
            <a:t>Opps</a:t>
          </a:r>
          <a:r>
            <a:rPr lang="en-US" sz="1200" dirty="0">
              <a:latin typeface="Roboto" panose="02000000000000000000" pitchFamily="2" charset="0"/>
              <a:ea typeface="Roboto" panose="02000000000000000000" pitchFamily="2" charset="0"/>
            </a:rPr>
            <a:t> matrix</a:t>
          </a:r>
        </a:p>
      </dgm:t>
    </dgm:pt>
    <dgm:pt modelId="{4C20C410-3E53-43FF-AC49-1DC709218BE8}" type="parTrans" cxnId="{46DF268F-3A31-4EA4-9D05-66433C28A81D}">
      <dgm:prSet/>
      <dgm:spPr/>
      <dgm:t>
        <a:bodyPr/>
        <a:lstStyle/>
        <a:p>
          <a:endParaRPr lang="en-US"/>
        </a:p>
      </dgm:t>
    </dgm:pt>
    <dgm:pt modelId="{60CEC24B-13E1-4831-BB7C-BABFF6CE3603}" type="sibTrans" cxnId="{46DF268F-3A31-4EA4-9D05-66433C28A81D}">
      <dgm:prSet/>
      <dgm:spPr/>
      <dgm:t>
        <a:bodyPr/>
        <a:lstStyle/>
        <a:p>
          <a:endParaRPr lang="en-US"/>
        </a:p>
      </dgm:t>
    </dgm:pt>
    <dgm:pt modelId="{FA28D7C7-AF81-471F-B045-B0701A538E2F}">
      <dgm:prSet phldrT="[Text]" custT="1"/>
      <dgm:spPr/>
      <dgm:t>
        <a:bodyPr/>
        <a:lstStyle/>
        <a:p>
          <a:r>
            <a:rPr lang="en-US" sz="1200" dirty="0">
              <a:latin typeface="Roboto" panose="02000000000000000000" pitchFamily="2" charset="0"/>
              <a:ea typeface="Roboto" panose="02000000000000000000" pitchFamily="2" charset="0"/>
            </a:rPr>
            <a:t>When is the RFP coming out</a:t>
          </a:r>
        </a:p>
      </dgm:t>
    </dgm:pt>
    <dgm:pt modelId="{A491760A-D11A-4A91-AA39-00D3737653A8}" type="parTrans" cxnId="{7C5BD20E-960F-4321-9CE6-879E3DDBD488}">
      <dgm:prSet/>
      <dgm:spPr/>
      <dgm:t>
        <a:bodyPr/>
        <a:lstStyle/>
        <a:p>
          <a:endParaRPr lang="en-US"/>
        </a:p>
      </dgm:t>
    </dgm:pt>
    <dgm:pt modelId="{3A185406-E389-45D4-9B6F-DA317DF1E979}" type="sibTrans" cxnId="{7C5BD20E-960F-4321-9CE6-879E3DDBD488}">
      <dgm:prSet/>
      <dgm:spPr/>
      <dgm:t>
        <a:bodyPr/>
        <a:lstStyle/>
        <a:p>
          <a:endParaRPr lang="en-US"/>
        </a:p>
      </dgm:t>
    </dgm:pt>
    <dgm:pt modelId="{E0517F44-CD7F-4B53-A906-9AF30CAEDD50}">
      <dgm:prSet phldrT="[Text]" custT="1"/>
      <dgm:spPr/>
      <dgm:t>
        <a:bodyPr/>
        <a:lstStyle/>
        <a:p>
          <a:r>
            <a:rPr lang="en-US" sz="1200" dirty="0">
              <a:latin typeface="Roboto" panose="02000000000000000000" pitchFamily="2" charset="0"/>
              <a:ea typeface="Roboto" panose="02000000000000000000" pitchFamily="2" charset="0"/>
            </a:rPr>
            <a:t>Gate schedule and follow up actions (red to green)</a:t>
          </a:r>
        </a:p>
      </dgm:t>
    </dgm:pt>
    <dgm:pt modelId="{454DF604-FFDE-4521-B5F7-FD54563FC32F}" type="parTrans" cxnId="{FA5634A7-EA5B-48A2-B6F7-F20830E96D33}">
      <dgm:prSet/>
      <dgm:spPr/>
      <dgm:t>
        <a:bodyPr/>
        <a:lstStyle/>
        <a:p>
          <a:endParaRPr lang="en-US"/>
        </a:p>
      </dgm:t>
    </dgm:pt>
    <dgm:pt modelId="{9592887B-55D7-4650-B9B2-DA6EEDA1648B}" type="sibTrans" cxnId="{FA5634A7-EA5B-48A2-B6F7-F20830E96D33}">
      <dgm:prSet/>
      <dgm:spPr/>
      <dgm:t>
        <a:bodyPr/>
        <a:lstStyle/>
        <a:p>
          <a:endParaRPr lang="en-US"/>
        </a:p>
      </dgm:t>
    </dgm:pt>
    <dgm:pt modelId="{2CA90004-5F9C-4CE9-8550-00E90C20FF35}">
      <dgm:prSet phldrT="[Text]"/>
      <dgm:spPr/>
      <dgm:t>
        <a:bodyPr/>
        <a:lstStyle/>
        <a:p>
          <a:r>
            <a:rPr lang="en-US" dirty="0">
              <a:latin typeface="Roboto" panose="02000000000000000000" pitchFamily="2" charset="0"/>
              <a:ea typeface="Roboto" panose="02000000000000000000" pitchFamily="2" charset="0"/>
            </a:rPr>
            <a:t>RFP award criteria</a:t>
          </a:r>
        </a:p>
      </dgm:t>
    </dgm:pt>
    <dgm:pt modelId="{CA34DF08-B2FB-4DA3-B552-D3B5F54B60C0}" type="parTrans" cxnId="{BD361D35-C4A6-4272-A1DC-E6ACC314BEAF}">
      <dgm:prSet/>
      <dgm:spPr/>
      <dgm:t>
        <a:bodyPr/>
        <a:lstStyle/>
        <a:p>
          <a:endParaRPr lang="en-US"/>
        </a:p>
      </dgm:t>
    </dgm:pt>
    <dgm:pt modelId="{42E00703-EB94-4F4B-9FAD-5D734B8F3D44}" type="sibTrans" cxnId="{BD361D35-C4A6-4272-A1DC-E6ACC314BEAF}">
      <dgm:prSet/>
      <dgm:spPr/>
      <dgm:t>
        <a:bodyPr/>
        <a:lstStyle/>
        <a:p>
          <a:endParaRPr lang="en-US"/>
        </a:p>
      </dgm:t>
    </dgm:pt>
    <dgm:pt modelId="{B59735BA-0E58-4723-A370-E605128862E4}">
      <dgm:prSet phldrT="[Text]"/>
      <dgm:spPr/>
      <dgm:t>
        <a:bodyPr/>
        <a:lstStyle/>
        <a:p>
          <a:r>
            <a:rPr lang="en-US" dirty="0">
              <a:latin typeface="Roboto" panose="02000000000000000000" pitchFamily="2" charset="0"/>
              <a:ea typeface="Roboto" panose="02000000000000000000" pitchFamily="2" charset="0"/>
            </a:rPr>
            <a:t>Pricing Green team reviews</a:t>
          </a:r>
        </a:p>
      </dgm:t>
    </dgm:pt>
    <dgm:pt modelId="{0D2C6F15-DCEE-4145-B622-EE991B43D77B}" type="parTrans" cxnId="{FBEB1053-F309-4FBA-898E-7A1041757355}">
      <dgm:prSet/>
      <dgm:spPr/>
      <dgm:t>
        <a:bodyPr/>
        <a:lstStyle/>
        <a:p>
          <a:endParaRPr lang="en-US"/>
        </a:p>
      </dgm:t>
    </dgm:pt>
    <dgm:pt modelId="{72C64924-7334-4777-8C24-3B636A3FCA27}" type="sibTrans" cxnId="{FBEB1053-F309-4FBA-898E-7A1041757355}">
      <dgm:prSet/>
      <dgm:spPr/>
      <dgm:t>
        <a:bodyPr/>
        <a:lstStyle/>
        <a:p>
          <a:endParaRPr lang="en-US"/>
        </a:p>
      </dgm:t>
    </dgm:pt>
    <dgm:pt modelId="{9AA1F0C3-969A-47E9-98D5-923D1D534267}">
      <dgm:prSet phldrT="[Text]"/>
      <dgm:spPr/>
      <dgm:t>
        <a:bodyPr/>
        <a:lstStyle/>
        <a:p>
          <a:r>
            <a:rPr lang="en-US" dirty="0">
              <a:latin typeface="Roboto" panose="02000000000000000000" pitchFamily="2" charset="0"/>
              <a:ea typeface="Roboto" panose="02000000000000000000" pitchFamily="2" charset="0"/>
            </a:rPr>
            <a:t>Indirect rate selection</a:t>
          </a:r>
        </a:p>
      </dgm:t>
    </dgm:pt>
    <dgm:pt modelId="{CD930E4B-5917-4D13-8778-638316AE95E4}" type="parTrans" cxnId="{35F19BCE-8DE8-459F-80DE-5C4C8D94EC78}">
      <dgm:prSet/>
      <dgm:spPr/>
      <dgm:t>
        <a:bodyPr/>
        <a:lstStyle/>
        <a:p>
          <a:endParaRPr lang="en-US"/>
        </a:p>
      </dgm:t>
    </dgm:pt>
    <dgm:pt modelId="{ACF9BF74-6441-46C4-956E-3004126BECB7}" type="sibTrans" cxnId="{35F19BCE-8DE8-459F-80DE-5C4C8D94EC78}">
      <dgm:prSet/>
      <dgm:spPr/>
      <dgm:t>
        <a:bodyPr/>
        <a:lstStyle/>
        <a:p>
          <a:endParaRPr lang="en-US"/>
        </a:p>
      </dgm:t>
    </dgm:pt>
    <dgm:pt modelId="{2BB7BD85-9C56-409C-BE1E-AA5D7130CBF8}">
      <dgm:prSet phldrT="[Text]" custT="1"/>
      <dgm:spPr/>
      <dgm:t>
        <a:bodyPr/>
        <a:lstStyle/>
        <a:p>
          <a:endParaRPr lang="en-US" sz="1200" dirty="0">
            <a:latin typeface="Roboto" panose="02000000000000000000" pitchFamily="2" charset="0"/>
            <a:ea typeface="Roboto" panose="02000000000000000000" pitchFamily="2" charset="0"/>
          </a:endParaRPr>
        </a:p>
      </dgm:t>
    </dgm:pt>
    <dgm:pt modelId="{2224E405-94BB-4C7C-BA9D-45226818A8F8}" type="parTrans" cxnId="{9F2F8A96-5F70-428A-A63A-0E5A719E0506}">
      <dgm:prSet/>
      <dgm:spPr/>
      <dgm:t>
        <a:bodyPr/>
        <a:lstStyle/>
        <a:p>
          <a:endParaRPr lang="en-US"/>
        </a:p>
      </dgm:t>
    </dgm:pt>
    <dgm:pt modelId="{AB78E5F4-FB5A-4A90-9440-83A24ED709A4}" type="sibTrans" cxnId="{9F2F8A96-5F70-428A-A63A-0E5A719E0506}">
      <dgm:prSet/>
      <dgm:spPr/>
      <dgm:t>
        <a:bodyPr/>
        <a:lstStyle/>
        <a:p>
          <a:endParaRPr lang="en-US"/>
        </a:p>
      </dgm:t>
    </dgm:pt>
    <dgm:pt modelId="{443C2FA3-5B48-4CBB-A916-DB2F49117EEE}" type="pres">
      <dgm:prSet presAssocID="{06EAE5B1-A157-46A6-8491-6B9D7CED11BC}" presName="linearFlow" presStyleCnt="0">
        <dgm:presLayoutVars>
          <dgm:dir/>
          <dgm:animLvl val="lvl"/>
          <dgm:resizeHandles/>
        </dgm:presLayoutVars>
      </dgm:prSet>
      <dgm:spPr/>
    </dgm:pt>
    <dgm:pt modelId="{4C857F5C-B337-412F-94F3-E25063F5BB97}" type="pres">
      <dgm:prSet presAssocID="{1009754F-7037-4B34-97E4-9C602BC275CF}" presName="compositeNode" presStyleCnt="0">
        <dgm:presLayoutVars>
          <dgm:bulletEnabled val="1"/>
        </dgm:presLayoutVars>
      </dgm:prSet>
      <dgm:spPr/>
    </dgm:pt>
    <dgm:pt modelId="{EDB5C152-96D8-405D-99A3-6992EE377ECC}" type="pres">
      <dgm:prSet presAssocID="{1009754F-7037-4B34-97E4-9C602BC275CF}"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Desk with productivity items"/>
        </a:ext>
      </dgm:extLst>
    </dgm:pt>
    <dgm:pt modelId="{937933E2-A215-4448-A3FE-E7B332677758}" type="pres">
      <dgm:prSet presAssocID="{1009754F-7037-4B34-97E4-9C602BC275CF}" presName="childNode" presStyleLbl="node1" presStyleIdx="0" presStyleCnt="3">
        <dgm:presLayoutVars>
          <dgm:bulletEnabled val="1"/>
        </dgm:presLayoutVars>
      </dgm:prSet>
      <dgm:spPr/>
    </dgm:pt>
    <dgm:pt modelId="{45DF8450-F454-4142-A3B9-B37D91A83EE0}" type="pres">
      <dgm:prSet presAssocID="{1009754F-7037-4B34-97E4-9C602BC275CF}" presName="parentNode" presStyleLbl="revTx" presStyleIdx="0" presStyleCnt="3">
        <dgm:presLayoutVars>
          <dgm:chMax val="0"/>
          <dgm:bulletEnabled val="1"/>
        </dgm:presLayoutVars>
      </dgm:prSet>
      <dgm:spPr/>
    </dgm:pt>
    <dgm:pt modelId="{940BF1EC-C15C-46B0-972F-957B1EE917D6}" type="pres">
      <dgm:prSet presAssocID="{5679F5C2-3F72-4DD6-9189-A45FE7102686}" presName="sibTrans" presStyleCnt="0"/>
      <dgm:spPr/>
    </dgm:pt>
    <dgm:pt modelId="{923DB634-7BF7-4246-B9BF-7BF9FED4042D}" type="pres">
      <dgm:prSet presAssocID="{5734F5CC-7F8A-4CB1-BE07-23EE18DA9BFD}" presName="compositeNode" presStyleCnt="0">
        <dgm:presLayoutVars>
          <dgm:bulletEnabled val="1"/>
        </dgm:presLayoutVars>
      </dgm:prSet>
      <dgm:spPr/>
    </dgm:pt>
    <dgm:pt modelId="{009A6126-3C8D-469E-A8CD-CA0197E4AF86}" type="pres">
      <dgm:prSet presAssocID="{5734F5CC-7F8A-4CB1-BE07-23EE18DA9BFD}"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Hand counting coins"/>
        </a:ext>
      </dgm:extLst>
    </dgm:pt>
    <dgm:pt modelId="{13F28CA7-AEC0-4327-9F9A-9C12D5F57AA5}" type="pres">
      <dgm:prSet presAssocID="{5734F5CC-7F8A-4CB1-BE07-23EE18DA9BFD}" presName="childNode" presStyleLbl="node1" presStyleIdx="1" presStyleCnt="3">
        <dgm:presLayoutVars>
          <dgm:bulletEnabled val="1"/>
        </dgm:presLayoutVars>
      </dgm:prSet>
      <dgm:spPr/>
    </dgm:pt>
    <dgm:pt modelId="{AEEB78CF-9FBB-4267-BC2D-D439AC2CCC97}" type="pres">
      <dgm:prSet presAssocID="{5734F5CC-7F8A-4CB1-BE07-23EE18DA9BFD}" presName="parentNode" presStyleLbl="revTx" presStyleIdx="1" presStyleCnt="3">
        <dgm:presLayoutVars>
          <dgm:chMax val="0"/>
          <dgm:bulletEnabled val="1"/>
        </dgm:presLayoutVars>
      </dgm:prSet>
      <dgm:spPr/>
    </dgm:pt>
    <dgm:pt modelId="{6CDD6C71-D2AB-4C03-8F4C-EF23D97C9D58}" type="pres">
      <dgm:prSet presAssocID="{DDC4D070-6908-4F6B-AC79-FE96437255AB}" presName="sibTrans" presStyleCnt="0"/>
      <dgm:spPr/>
    </dgm:pt>
    <dgm:pt modelId="{8DBE6E5A-CDE9-46AF-B967-8B2E5CEF46CB}" type="pres">
      <dgm:prSet presAssocID="{794993A4-8BFF-45BA-83EC-2A0E93CDEB94}" presName="compositeNode" presStyleCnt="0">
        <dgm:presLayoutVars>
          <dgm:bulletEnabled val="1"/>
        </dgm:presLayoutVars>
      </dgm:prSet>
      <dgm:spPr/>
    </dgm:pt>
    <dgm:pt modelId="{8EA34E74-7F82-4E9A-9C38-59A63405AFE5}" type="pres">
      <dgm:prSet presAssocID="{794993A4-8BFF-45BA-83EC-2A0E93CDEB94}"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Magnifying glass showing decling performance"/>
        </a:ext>
      </dgm:extLst>
    </dgm:pt>
    <dgm:pt modelId="{85C0A6ED-BCB1-4CD4-A279-8B536E2E6CCC}" type="pres">
      <dgm:prSet presAssocID="{794993A4-8BFF-45BA-83EC-2A0E93CDEB94}" presName="childNode" presStyleLbl="node1" presStyleIdx="2" presStyleCnt="3" custLinFactNeighborX="-484">
        <dgm:presLayoutVars>
          <dgm:bulletEnabled val="1"/>
        </dgm:presLayoutVars>
      </dgm:prSet>
      <dgm:spPr/>
    </dgm:pt>
    <dgm:pt modelId="{3E34F981-0E5A-4716-8B2E-727FBC525A0B}" type="pres">
      <dgm:prSet presAssocID="{794993A4-8BFF-45BA-83EC-2A0E93CDEB94}" presName="parentNode" presStyleLbl="revTx" presStyleIdx="2" presStyleCnt="3">
        <dgm:presLayoutVars>
          <dgm:chMax val="0"/>
          <dgm:bulletEnabled val="1"/>
        </dgm:presLayoutVars>
      </dgm:prSet>
      <dgm:spPr/>
    </dgm:pt>
  </dgm:ptLst>
  <dgm:cxnLst>
    <dgm:cxn modelId="{7CEE2605-07E2-4C4D-A88A-393B0AD253AC}" type="presOf" srcId="{2CA90004-5F9C-4CE9-8550-00E90C20FF35}" destId="{13F28CA7-AEC0-4327-9F9A-9C12D5F57AA5}" srcOrd="0" destOrd="11" presId="urn:microsoft.com/office/officeart/2005/8/layout/hList2"/>
    <dgm:cxn modelId="{18CF7608-7B3D-4F06-BE54-35329099534B}" srcId="{794993A4-8BFF-45BA-83EC-2A0E93CDEB94}" destId="{7F9EACAF-03BD-4CA4-A129-17B5161A35A9}" srcOrd="9" destOrd="0" parTransId="{ACFF0871-C2D9-47E1-9F11-9B17D8698DAF}" sibTransId="{B329D2C1-1C83-4288-9876-BDD66792AFB3}"/>
    <dgm:cxn modelId="{EEB92E09-6A80-47E8-9637-F90F1FF4D990}" type="presOf" srcId="{E1BA45A8-01F7-47E3-833A-044033B8B9A5}" destId="{85C0A6ED-BCB1-4CD4-A279-8B536E2E6CCC}" srcOrd="0" destOrd="5" presId="urn:microsoft.com/office/officeart/2005/8/layout/hList2"/>
    <dgm:cxn modelId="{2118E609-EC26-46A9-ADC7-6C129A55956B}" type="presOf" srcId="{68559E07-EEBA-4895-A07D-84F5C1EC0F04}" destId="{85C0A6ED-BCB1-4CD4-A279-8B536E2E6CCC}" srcOrd="0" destOrd="2" presId="urn:microsoft.com/office/officeart/2005/8/layout/hList2"/>
    <dgm:cxn modelId="{9B776B0D-30CF-4983-B147-25759319A010}" srcId="{794993A4-8BFF-45BA-83EC-2A0E93CDEB94}" destId="{68559E07-EEBA-4895-A07D-84F5C1EC0F04}" srcOrd="2" destOrd="0" parTransId="{66C7712C-33B6-471B-86C7-DEEFDB11E48E}" sibTransId="{69A4F542-8199-46B5-8A44-49FE70BFC665}"/>
    <dgm:cxn modelId="{7C5BD20E-960F-4321-9CE6-879E3DDBD488}" srcId="{1009754F-7037-4B34-97E4-9C602BC275CF}" destId="{FA28D7C7-AF81-471F-B045-B0701A538E2F}" srcOrd="1" destOrd="0" parTransId="{A491760A-D11A-4A91-AA39-00D3737653A8}" sibTransId="{3A185406-E389-45D4-9B6F-DA317DF1E979}"/>
    <dgm:cxn modelId="{ED9EF715-3938-4F05-B28E-E32B39E56171}" srcId="{06EAE5B1-A157-46A6-8491-6B9D7CED11BC}" destId="{1009754F-7037-4B34-97E4-9C602BC275CF}" srcOrd="0" destOrd="0" parTransId="{02715725-0806-441C-BC29-B6A9228FC463}" sibTransId="{5679F5C2-3F72-4DD6-9189-A45FE7102686}"/>
    <dgm:cxn modelId="{B2900C17-77A5-49E3-92D0-45500A890B56}" srcId="{794993A4-8BFF-45BA-83EC-2A0E93CDEB94}" destId="{E1BA45A8-01F7-47E3-833A-044033B8B9A5}" srcOrd="5" destOrd="0" parTransId="{969BE61B-23CF-4C5B-A9C3-0A7024B4BC35}" sibTransId="{DC050846-9452-4D06-A8DF-214BD48FAC4F}"/>
    <dgm:cxn modelId="{E4C97217-52C3-4F7C-BC29-305D0385B683}" srcId="{5734F5CC-7F8A-4CB1-BE07-23EE18DA9BFD}" destId="{FC8FFF5E-6D7D-4A7F-BABA-44D5662406FF}" srcOrd="2" destOrd="0" parTransId="{72C7BAFE-7017-438F-992F-7AC03F5355CC}" sibTransId="{09DBE0ED-7F99-4109-B329-4CF9DB48DEF7}"/>
    <dgm:cxn modelId="{768AA81B-8894-485D-A5D0-3406F7D8C801}" type="presOf" srcId="{6BB693BE-18BD-4C7C-B2DE-5B2B61DA9370}" destId="{85C0A6ED-BCB1-4CD4-A279-8B536E2E6CCC}" srcOrd="0" destOrd="1" presId="urn:microsoft.com/office/officeart/2005/8/layout/hList2"/>
    <dgm:cxn modelId="{C040DE23-E3EF-487D-BB59-3C18B0417C2F}" srcId="{794993A4-8BFF-45BA-83EC-2A0E93CDEB94}" destId="{0CAD9796-1B65-4C95-98F0-C98BB23043C8}" srcOrd="6" destOrd="0" parTransId="{8BF57124-7313-4D73-8985-7B3ECF50CB5D}" sibTransId="{9D0B33FD-90EB-4F98-A0E8-92A873E07F02}"/>
    <dgm:cxn modelId="{81A17F26-BB52-4DA1-BE3D-CF0A3BEFB835}" srcId="{1009754F-7037-4B34-97E4-9C602BC275CF}" destId="{2922256C-895A-4516-87F6-0157DC756202}" srcOrd="5" destOrd="0" parTransId="{A0D59D22-AA34-436E-9F87-C96A96810526}" sibTransId="{DF07DA59-65ED-4F47-8A24-E08EA2EA98AB}"/>
    <dgm:cxn modelId="{DBA95329-BE51-43AA-9B0E-6B75ADA7A454}" type="presOf" srcId="{8937E8F8-2594-46B8-99DA-DB5FE4B5CACC}" destId="{937933E2-A215-4448-A3FE-E7B332677758}" srcOrd="0" destOrd="4" presId="urn:microsoft.com/office/officeart/2005/8/layout/hList2"/>
    <dgm:cxn modelId="{9FD64931-8AD1-4F32-BB38-84FEE60DA53A}" type="presOf" srcId="{FC8FFF5E-6D7D-4A7F-BABA-44D5662406FF}" destId="{13F28CA7-AEC0-4327-9F9A-9C12D5F57AA5}" srcOrd="0" destOrd="2" presId="urn:microsoft.com/office/officeart/2005/8/layout/hList2"/>
    <dgm:cxn modelId="{A5BC8731-B383-4C62-B978-B390085BC0C5}" srcId="{5734F5CC-7F8A-4CB1-BE07-23EE18DA9BFD}" destId="{78B678A3-F53D-45E3-A15A-BE6B32A4116C}" srcOrd="5" destOrd="0" parTransId="{DD2E73B0-C7FF-4EE4-8B2C-54ECB185FF6D}" sibTransId="{383C3004-A57C-4078-A364-C23159E42538}"/>
    <dgm:cxn modelId="{8FD24532-1814-44F8-9009-3BEC5AC370B0}" type="presOf" srcId="{0CAD9796-1B65-4C95-98F0-C98BB23043C8}" destId="{85C0A6ED-BCB1-4CD4-A279-8B536E2E6CCC}" srcOrd="0" destOrd="6" presId="urn:microsoft.com/office/officeart/2005/8/layout/hList2"/>
    <dgm:cxn modelId="{40B96333-391D-4831-838B-7BE004356ABC}" srcId="{794993A4-8BFF-45BA-83EC-2A0E93CDEB94}" destId="{73ADECA8-D0F3-4886-AC05-EB9211EED4B7}" srcOrd="4" destOrd="0" parTransId="{4A45DD8C-9BFF-479C-ADFE-F24F710E588B}" sibTransId="{046FF30C-43D1-4DA4-A025-64C74C85AA4A}"/>
    <dgm:cxn modelId="{BD361D35-C4A6-4272-A1DC-E6ACC314BEAF}" srcId="{5734F5CC-7F8A-4CB1-BE07-23EE18DA9BFD}" destId="{2CA90004-5F9C-4CE9-8550-00E90C20FF35}" srcOrd="11" destOrd="0" parTransId="{CA34DF08-B2FB-4DA3-B552-D3B5F54B60C0}" sibTransId="{42E00703-EB94-4F4B-9FAD-5D734B8F3D44}"/>
    <dgm:cxn modelId="{1E6DF036-A037-443B-86B1-61D7723E4104}" srcId="{5734F5CC-7F8A-4CB1-BE07-23EE18DA9BFD}" destId="{C116FFC4-8A0D-4DFA-A785-3BD9284A72B7}" srcOrd="8" destOrd="0" parTransId="{7A1920F9-B411-41B0-9463-F0EEFA10D140}" sibTransId="{72E2A7DD-27A7-456E-A831-FD943A59B550}"/>
    <dgm:cxn modelId="{17B9AC39-7C28-4DA7-B902-EFED9CA79E88}" type="presOf" srcId="{89FDD61C-EA80-40ED-87E0-B0C8817AE8DA}" destId="{13F28CA7-AEC0-4327-9F9A-9C12D5F57AA5}" srcOrd="0" destOrd="7" presId="urn:microsoft.com/office/officeart/2005/8/layout/hList2"/>
    <dgm:cxn modelId="{77E6265D-2649-49D1-8DB8-C94E7A3EB999}" type="presOf" srcId="{71704809-8470-4818-B08B-3BA882751BAB}" destId="{937933E2-A215-4448-A3FE-E7B332677758}" srcOrd="0" destOrd="9" presId="urn:microsoft.com/office/officeart/2005/8/layout/hList2"/>
    <dgm:cxn modelId="{0A2AB143-45A3-43CA-B241-4E6C36DD15FA}" type="presOf" srcId="{F56FDB42-D246-40AD-99B0-386C08A74816}" destId="{937933E2-A215-4448-A3FE-E7B332677758}" srcOrd="0" destOrd="6" presId="urn:microsoft.com/office/officeart/2005/8/layout/hList2"/>
    <dgm:cxn modelId="{6B279A66-0844-4265-A164-79970E3A105E}" type="presOf" srcId="{7F9EACAF-03BD-4CA4-A129-17B5161A35A9}" destId="{85C0A6ED-BCB1-4CD4-A279-8B536E2E6CCC}" srcOrd="0" destOrd="9" presId="urn:microsoft.com/office/officeart/2005/8/layout/hList2"/>
    <dgm:cxn modelId="{CFD2E549-2836-4557-BA05-AB2267EE0177}" srcId="{794993A4-8BFF-45BA-83EC-2A0E93CDEB94}" destId="{6BB693BE-18BD-4C7C-B2DE-5B2B61DA9370}" srcOrd="1" destOrd="0" parTransId="{2CB5B669-0230-4336-8D8F-F032BF10DB22}" sibTransId="{88EE81AD-C7E6-4C11-9DF7-9956DFB3340B}"/>
    <dgm:cxn modelId="{EDE0146A-59A7-4EB0-B2BB-90DB8FB5A04D}" srcId="{5734F5CC-7F8A-4CB1-BE07-23EE18DA9BFD}" destId="{6A42754C-6828-447B-9535-E6BDA8CC11FD}" srcOrd="3" destOrd="0" parTransId="{D6AF04D0-B500-44E9-A745-A3B848399C9F}" sibTransId="{0BA09EF1-4A1F-428B-BDAE-4D3E9E2796E0}"/>
    <dgm:cxn modelId="{9AE8F06A-E087-49D1-A26A-582F1C71852C}" type="presOf" srcId="{9AA1F0C3-969A-47E9-98D5-923D1D534267}" destId="{13F28CA7-AEC0-4327-9F9A-9C12D5F57AA5}" srcOrd="0" destOrd="9" presId="urn:microsoft.com/office/officeart/2005/8/layout/hList2"/>
    <dgm:cxn modelId="{BC6E5A4B-D4A2-45AD-9592-ECA040431043}" srcId="{06EAE5B1-A157-46A6-8491-6B9D7CED11BC}" destId="{5734F5CC-7F8A-4CB1-BE07-23EE18DA9BFD}" srcOrd="1" destOrd="0" parTransId="{8D741FBF-8D42-4D9E-B5FD-144EBE7837BF}" sibTransId="{DDC4D070-6908-4F6B-AC79-FE96437255AB}"/>
    <dgm:cxn modelId="{F912734D-49A6-4685-A905-759F6A1F91A6}" srcId="{1009754F-7037-4B34-97E4-9C602BC275CF}" destId="{AB87C478-2508-4F91-B3A3-5D7B1F659C2B}" srcOrd="11" destOrd="0" parTransId="{F2F3D186-50C6-4DE0-B4EB-30659A586A03}" sibTransId="{41A0693F-F063-49DC-8F85-09585C82300D}"/>
    <dgm:cxn modelId="{2CC58F6E-3589-4AFE-8A77-E8F3C58149D9}" type="presOf" srcId="{EDF4DF7B-0F2B-44B6-B5C4-695FC29289EB}" destId="{937933E2-A215-4448-A3FE-E7B332677758}" srcOrd="0" destOrd="2" presId="urn:microsoft.com/office/officeart/2005/8/layout/hList2"/>
    <dgm:cxn modelId="{ABDC3C4F-FCBE-430E-84B0-10A8FD9B053F}" type="presOf" srcId="{3B218B6B-89CB-42E3-A6FE-1106D349F339}" destId="{13F28CA7-AEC0-4327-9F9A-9C12D5F57AA5}" srcOrd="0" destOrd="6" presId="urn:microsoft.com/office/officeart/2005/8/layout/hList2"/>
    <dgm:cxn modelId="{A4054F50-50AE-4800-A240-10226B4863F7}" srcId="{1009754F-7037-4B34-97E4-9C602BC275CF}" destId="{809ED8F4-BA18-41E1-AE7A-492A80B399E5}" srcOrd="7" destOrd="0" parTransId="{71794EFD-DB73-4028-8197-281CE4E35118}" sibTransId="{7C010713-0EA1-41F9-8130-E6AC8B5C4F9E}"/>
    <dgm:cxn modelId="{FBEB1053-F309-4FBA-898E-7A1041757355}" srcId="{5734F5CC-7F8A-4CB1-BE07-23EE18DA9BFD}" destId="{B59735BA-0E58-4723-A370-E605128862E4}" srcOrd="10" destOrd="0" parTransId="{0D2C6F15-DCEE-4145-B622-EE991B43D77B}" sibTransId="{72C64924-7334-4777-8C24-3B636A3FCA27}"/>
    <dgm:cxn modelId="{03E09E57-287A-41C3-B856-D9E7BFA05FBF}" type="presOf" srcId="{B59735BA-0E58-4723-A370-E605128862E4}" destId="{13F28CA7-AEC0-4327-9F9A-9C12D5F57AA5}" srcOrd="0" destOrd="10" presId="urn:microsoft.com/office/officeart/2005/8/layout/hList2"/>
    <dgm:cxn modelId="{6347D559-94B3-4925-9D98-0255DAB4BCEE}" type="presOf" srcId="{3ADE2ABB-2A02-42D2-B4FB-F3688C5A9C63}" destId="{937933E2-A215-4448-A3FE-E7B332677758}" srcOrd="0" destOrd="0" presId="urn:microsoft.com/office/officeart/2005/8/layout/hList2"/>
    <dgm:cxn modelId="{6FA51E7B-55E1-4510-B4CF-B69D6F1E09E0}" type="presOf" srcId="{2922256C-895A-4516-87F6-0157DC756202}" destId="{937933E2-A215-4448-A3FE-E7B332677758}" srcOrd="0" destOrd="5" presId="urn:microsoft.com/office/officeart/2005/8/layout/hList2"/>
    <dgm:cxn modelId="{8AFCE77D-00BD-4801-B197-F88E9322FBA8}" srcId="{1009754F-7037-4B34-97E4-9C602BC275CF}" destId="{71704809-8470-4818-B08B-3BA882751BAB}" srcOrd="9" destOrd="0" parTransId="{15EAB56A-01D9-4D3C-A046-EB748225B3ED}" sibTransId="{5E9027CD-397F-491A-8E3E-731C4F70F0A2}"/>
    <dgm:cxn modelId="{98AEA681-5A18-486A-81E5-1A8456188A1A}" srcId="{06EAE5B1-A157-46A6-8491-6B9D7CED11BC}" destId="{794993A4-8BFF-45BA-83EC-2A0E93CDEB94}" srcOrd="2" destOrd="0" parTransId="{7038901B-D716-45B2-80DF-9A243E8B6107}" sibTransId="{320F0F02-B474-482F-9B4A-73D3C0ECD586}"/>
    <dgm:cxn modelId="{0A846383-154F-4C79-878C-4EC6B20F7494}" srcId="{1009754F-7037-4B34-97E4-9C602BC275CF}" destId="{F56FDB42-D246-40AD-99B0-386C08A74816}" srcOrd="6" destOrd="0" parTransId="{A877AEE6-BF15-4806-B9F8-4C6DD70D58B8}" sibTransId="{3A8D95FA-D5D7-4790-BC8F-2E4A55AAAC69}"/>
    <dgm:cxn modelId="{0F284B85-9657-42E2-9A5E-58C90D5EE8F8}" type="presOf" srcId="{C116FFC4-8A0D-4DFA-A785-3BD9284A72B7}" destId="{13F28CA7-AEC0-4327-9F9A-9C12D5F57AA5}" srcOrd="0" destOrd="8" presId="urn:microsoft.com/office/officeart/2005/8/layout/hList2"/>
    <dgm:cxn modelId="{02D94988-7D75-4138-B530-1FF627CA921D}" srcId="{794993A4-8BFF-45BA-83EC-2A0E93CDEB94}" destId="{09365927-7A3E-4748-B426-289B81C05754}" srcOrd="10" destOrd="0" parTransId="{53211A86-D2E1-4E7A-AE8C-4DE421433302}" sibTransId="{40A14E79-E06D-4BB6-A143-70E26ECE006C}"/>
    <dgm:cxn modelId="{66B4468B-2A07-4C36-8C3A-AE4AF985F81F}" srcId="{794993A4-8BFF-45BA-83EC-2A0E93CDEB94}" destId="{0FD4C555-CC44-4FA2-BC51-80391D721C11}" srcOrd="3" destOrd="0" parTransId="{3915DB41-1546-4B37-A168-3386FBBF28A4}" sibTransId="{D8B769EA-D095-43CD-8368-F1D46BBE2916}"/>
    <dgm:cxn modelId="{16ACE88B-B413-4DF5-BF3F-E15A70CF16B4}" type="presOf" srcId="{0A6E552D-01DC-49DC-B059-F5E3FC73D79B}" destId="{13F28CA7-AEC0-4327-9F9A-9C12D5F57AA5}" srcOrd="0" destOrd="4" presId="urn:microsoft.com/office/officeart/2005/8/layout/hList2"/>
    <dgm:cxn modelId="{46DF268F-3A31-4EA4-9D05-66433C28A81D}" srcId="{794993A4-8BFF-45BA-83EC-2A0E93CDEB94}" destId="{9CE806B7-D8E6-4B45-8F22-B423FD2692C9}" srcOrd="7" destOrd="0" parTransId="{4C20C410-3E53-43FF-AC49-1DC709218BE8}" sibTransId="{60CEC24B-13E1-4831-BB7C-BABFF6CE3603}"/>
    <dgm:cxn modelId="{F45C0F93-7D90-4D2D-80A2-4C12AC4A8F38}" type="presOf" srcId="{6A42754C-6828-447B-9535-E6BDA8CC11FD}" destId="{13F28CA7-AEC0-4327-9F9A-9C12D5F57AA5}" srcOrd="0" destOrd="3" presId="urn:microsoft.com/office/officeart/2005/8/layout/hList2"/>
    <dgm:cxn modelId="{E535C293-1C4C-409A-BC7B-1709CDD84686}" srcId="{1009754F-7037-4B34-97E4-9C602BC275CF}" destId="{CDFECF8F-7FB1-4F1A-B4D4-48EF642C68E9}" srcOrd="3" destOrd="0" parTransId="{AAFF7893-268A-45AC-8426-4B4A03396F38}" sibTransId="{2B9E1110-6269-4184-A691-6228C67D0D39}"/>
    <dgm:cxn modelId="{50B38394-7D4B-4D0F-8E7C-A089C9C87909}" type="presOf" srcId="{9A30AAE4-6C28-4E5A-9F3E-0EFA6AA732EC}" destId="{13F28CA7-AEC0-4327-9F9A-9C12D5F57AA5}" srcOrd="0" destOrd="1" presId="urn:microsoft.com/office/officeart/2005/8/layout/hList2"/>
    <dgm:cxn modelId="{B28B7595-C468-475E-98A0-EFD1031372F5}" type="presOf" srcId="{5734F5CC-7F8A-4CB1-BE07-23EE18DA9BFD}" destId="{AEEB78CF-9FBB-4267-BC2D-D439AC2CCC97}" srcOrd="0" destOrd="0" presId="urn:microsoft.com/office/officeart/2005/8/layout/hList2"/>
    <dgm:cxn modelId="{9F2F8A96-5F70-428A-A63A-0E5A719E0506}" srcId="{794993A4-8BFF-45BA-83EC-2A0E93CDEB94}" destId="{2BB7BD85-9C56-409C-BE1E-AA5D7130CBF8}" srcOrd="0" destOrd="0" parTransId="{2224E405-94BB-4C7C-BA9D-45226818A8F8}" sibTransId="{AB78E5F4-FB5A-4A90-9440-83A24ED709A4}"/>
    <dgm:cxn modelId="{8A3DAA99-5A7A-4628-B631-470E2CD45098}" srcId="{1009754F-7037-4B34-97E4-9C602BC275CF}" destId="{EDF4DF7B-0F2B-44B6-B5C4-695FC29289EB}" srcOrd="2" destOrd="0" parTransId="{511A2907-29D1-4667-AD12-DB42A6CA5948}" sibTransId="{F81F888A-E0F6-4CE0-9377-360CFE76D339}"/>
    <dgm:cxn modelId="{A506F899-B6B5-4B38-8076-084A57ADB045}" type="presOf" srcId="{9EBA04E7-76D2-4EF7-B529-7145FCF6ABD9}" destId="{937933E2-A215-4448-A3FE-E7B332677758}" srcOrd="0" destOrd="8" presId="urn:microsoft.com/office/officeart/2005/8/layout/hList2"/>
    <dgm:cxn modelId="{59B2019B-8051-45DC-A3B3-23ED36C87288}" srcId="{1009754F-7037-4B34-97E4-9C602BC275CF}" destId="{9EBA04E7-76D2-4EF7-B529-7145FCF6ABD9}" srcOrd="8" destOrd="0" parTransId="{E2386422-2E85-4DC9-9706-DB4FA7AD5B0F}" sibTransId="{30A2A71E-CDBD-4CD9-9F01-98E0C4382692}"/>
    <dgm:cxn modelId="{FA5634A7-EA5B-48A2-B6F7-F20830E96D33}" srcId="{1009754F-7037-4B34-97E4-9C602BC275CF}" destId="{E0517F44-CD7F-4B53-A906-9AF30CAEDD50}" srcOrd="10" destOrd="0" parTransId="{454DF604-FFDE-4521-B5F7-FD54563FC32F}" sibTransId="{9592887B-55D7-4650-B9B2-DA6EEDA1648B}"/>
    <dgm:cxn modelId="{01E6C5A7-24FB-4680-B6B8-8F2DF377861D}" type="presOf" srcId="{794993A4-8BFF-45BA-83EC-2A0E93CDEB94}" destId="{3E34F981-0E5A-4716-8B2E-727FBC525A0B}" srcOrd="0" destOrd="0" presId="urn:microsoft.com/office/officeart/2005/8/layout/hList2"/>
    <dgm:cxn modelId="{0D4185AE-DE35-4139-8258-89C8313B26EA}" srcId="{5734F5CC-7F8A-4CB1-BE07-23EE18DA9BFD}" destId="{3B218B6B-89CB-42E3-A6FE-1106D349F339}" srcOrd="6" destOrd="0" parTransId="{AA160C10-A6AD-4821-AB37-82EC03C2CACE}" sibTransId="{3E5577F6-9586-4D3D-A166-DF5C0E4615BC}"/>
    <dgm:cxn modelId="{445D73B1-F5D5-45A8-88A4-47480BD11501}" type="presOf" srcId="{06EAE5B1-A157-46A6-8491-6B9D7CED11BC}" destId="{443C2FA3-5B48-4CBB-A916-DB2F49117EEE}" srcOrd="0" destOrd="0" presId="urn:microsoft.com/office/officeart/2005/8/layout/hList2"/>
    <dgm:cxn modelId="{DD4046B2-250A-40C4-B92A-1FE3A089A039}" type="presOf" srcId="{2BB7BD85-9C56-409C-BE1E-AA5D7130CBF8}" destId="{85C0A6ED-BCB1-4CD4-A279-8B536E2E6CCC}" srcOrd="0" destOrd="0" presId="urn:microsoft.com/office/officeart/2005/8/layout/hList2"/>
    <dgm:cxn modelId="{3ACCADB5-0F54-40D0-B04B-216C79A1AE61}" srcId="{5734F5CC-7F8A-4CB1-BE07-23EE18DA9BFD}" destId="{0A6E552D-01DC-49DC-B059-F5E3FC73D79B}" srcOrd="4" destOrd="0" parTransId="{FF8B09A8-AC53-4358-A6BC-E26F4B7ED65B}" sibTransId="{6063C8EF-2DBB-4169-B063-07392783B4CE}"/>
    <dgm:cxn modelId="{C4FF24BA-E6D9-4DE6-B6F1-ECA217F6F1A7}" type="presOf" srcId="{E0517F44-CD7F-4B53-A906-9AF30CAEDD50}" destId="{937933E2-A215-4448-A3FE-E7B332677758}" srcOrd="0" destOrd="10" presId="urn:microsoft.com/office/officeart/2005/8/layout/hList2"/>
    <dgm:cxn modelId="{A58C75C1-995E-46A1-88C4-FCB749775E52}" type="presOf" srcId="{FA28D7C7-AF81-471F-B045-B0701A538E2F}" destId="{937933E2-A215-4448-A3FE-E7B332677758}" srcOrd="0" destOrd="1" presId="urn:microsoft.com/office/officeart/2005/8/layout/hList2"/>
    <dgm:cxn modelId="{219DE5C1-CF63-45FC-89B9-3EE88B00B84C}" srcId="{794993A4-8BFF-45BA-83EC-2A0E93CDEB94}" destId="{76B4C29E-B72F-4B7A-8B27-6EA737837DCE}" srcOrd="8" destOrd="0" parTransId="{85CB0A4F-A236-4F20-B55B-B9880B7D1FA3}" sibTransId="{FDDEB6EB-8645-4325-8BE9-78DBB5475FE7}"/>
    <dgm:cxn modelId="{3ECAB5C9-241C-4748-9A15-BE266C47877D}" type="presOf" srcId="{1009754F-7037-4B34-97E4-9C602BC275CF}" destId="{45DF8450-F454-4142-A3B9-B37D91A83EE0}" srcOrd="0" destOrd="0" presId="urn:microsoft.com/office/officeart/2005/8/layout/hList2"/>
    <dgm:cxn modelId="{2E9FB6CD-AAD1-4319-8EB6-DCE131C12AF6}" type="presOf" srcId="{73ADECA8-D0F3-4886-AC05-EB9211EED4B7}" destId="{85C0A6ED-BCB1-4CD4-A279-8B536E2E6CCC}" srcOrd="0" destOrd="4" presId="urn:microsoft.com/office/officeart/2005/8/layout/hList2"/>
    <dgm:cxn modelId="{35F19BCE-8DE8-459F-80DE-5C4C8D94EC78}" srcId="{5734F5CC-7F8A-4CB1-BE07-23EE18DA9BFD}" destId="{9AA1F0C3-969A-47E9-98D5-923D1D534267}" srcOrd="9" destOrd="0" parTransId="{CD930E4B-5917-4D13-8778-638316AE95E4}" sibTransId="{ACF9BF74-6441-46C4-956E-3004126BECB7}"/>
    <dgm:cxn modelId="{2E35ECCE-87E3-459D-B2CB-3B42126906CB}" srcId="{5734F5CC-7F8A-4CB1-BE07-23EE18DA9BFD}" destId="{28DDC1A3-B6D8-47CA-A055-425DB7650BDA}" srcOrd="0" destOrd="0" parTransId="{AB75ECD0-8D41-4907-AD0D-F31952E8B656}" sibTransId="{B2B4F642-3899-4DF9-B829-D8B75734A62B}"/>
    <dgm:cxn modelId="{B82031D0-BB77-42ED-A45D-0C6F73EF9004}" srcId="{5734F5CC-7F8A-4CB1-BE07-23EE18DA9BFD}" destId="{9A30AAE4-6C28-4E5A-9F3E-0EFA6AA732EC}" srcOrd="1" destOrd="0" parTransId="{2934644E-FCE6-4FD8-AACE-5D4AED81FC0D}" sibTransId="{FD5CA43A-D86A-4FD7-AD09-78CCA02C3444}"/>
    <dgm:cxn modelId="{98A95DD3-1F4E-4DBB-90F0-E309CA3AABAC}" type="presOf" srcId="{809ED8F4-BA18-41E1-AE7A-492A80B399E5}" destId="{937933E2-A215-4448-A3FE-E7B332677758}" srcOrd="0" destOrd="7" presId="urn:microsoft.com/office/officeart/2005/8/layout/hList2"/>
    <dgm:cxn modelId="{14F077D8-ECAB-4257-A577-1CBD590C0AF8}" srcId="{1009754F-7037-4B34-97E4-9C602BC275CF}" destId="{3ADE2ABB-2A02-42D2-B4FB-F3688C5A9C63}" srcOrd="0" destOrd="0" parTransId="{41D15EE1-181B-4111-8DEF-0E51A03ADF18}" sibTransId="{9769DCDA-727B-477A-AAE7-E8CFF95D411C}"/>
    <dgm:cxn modelId="{8D956BDA-10A0-49BF-86E6-DA6DCE8597A3}" type="presOf" srcId="{28DDC1A3-B6D8-47CA-A055-425DB7650BDA}" destId="{13F28CA7-AEC0-4327-9F9A-9C12D5F57AA5}" srcOrd="0" destOrd="0" presId="urn:microsoft.com/office/officeart/2005/8/layout/hList2"/>
    <dgm:cxn modelId="{097B84E4-B044-4D7E-B7C8-7FFF12D5B4AB}" type="presOf" srcId="{09365927-7A3E-4748-B426-289B81C05754}" destId="{85C0A6ED-BCB1-4CD4-A279-8B536E2E6CCC}" srcOrd="0" destOrd="10" presId="urn:microsoft.com/office/officeart/2005/8/layout/hList2"/>
    <dgm:cxn modelId="{3EE912E5-EBAA-47E6-ADF4-789F3BB12FE6}" type="presOf" srcId="{78B678A3-F53D-45E3-A15A-BE6B32A4116C}" destId="{13F28CA7-AEC0-4327-9F9A-9C12D5F57AA5}" srcOrd="0" destOrd="5" presId="urn:microsoft.com/office/officeart/2005/8/layout/hList2"/>
    <dgm:cxn modelId="{C16909E7-8996-404C-985C-9147B8FBD0ED}" type="presOf" srcId="{CDFECF8F-7FB1-4F1A-B4D4-48EF642C68E9}" destId="{937933E2-A215-4448-A3FE-E7B332677758}" srcOrd="0" destOrd="3" presId="urn:microsoft.com/office/officeart/2005/8/layout/hList2"/>
    <dgm:cxn modelId="{355D23E7-9229-47A6-BB97-EB82BB372B1F}" srcId="{1009754F-7037-4B34-97E4-9C602BC275CF}" destId="{8937E8F8-2594-46B8-99DA-DB5FE4B5CACC}" srcOrd="4" destOrd="0" parTransId="{C7F825B4-BA26-4165-9294-1F7E11DCA6CB}" sibTransId="{62FC08A5-ECE9-4112-B198-51F7D581BA64}"/>
    <dgm:cxn modelId="{6B7EC8EA-45DE-4241-A546-315701980B2D}" type="presOf" srcId="{9CE806B7-D8E6-4B45-8F22-B423FD2692C9}" destId="{85C0A6ED-BCB1-4CD4-A279-8B536E2E6CCC}" srcOrd="0" destOrd="7" presId="urn:microsoft.com/office/officeart/2005/8/layout/hList2"/>
    <dgm:cxn modelId="{C30ACDEB-49B5-4D34-92CF-B6B18B952C3E}" type="presOf" srcId="{AB87C478-2508-4F91-B3A3-5D7B1F659C2B}" destId="{937933E2-A215-4448-A3FE-E7B332677758}" srcOrd="0" destOrd="11" presId="urn:microsoft.com/office/officeart/2005/8/layout/hList2"/>
    <dgm:cxn modelId="{2453C8F3-7BD0-482D-BCD4-A7656BFEC848}" type="presOf" srcId="{0FD4C555-CC44-4FA2-BC51-80391D721C11}" destId="{85C0A6ED-BCB1-4CD4-A279-8B536E2E6CCC}" srcOrd="0" destOrd="3" presId="urn:microsoft.com/office/officeart/2005/8/layout/hList2"/>
    <dgm:cxn modelId="{265D89F9-5471-44EA-BED7-9CA6C96E86EA}" type="presOf" srcId="{76B4C29E-B72F-4B7A-8B27-6EA737837DCE}" destId="{85C0A6ED-BCB1-4CD4-A279-8B536E2E6CCC}" srcOrd="0" destOrd="8" presId="urn:microsoft.com/office/officeart/2005/8/layout/hList2"/>
    <dgm:cxn modelId="{159103FC-837C-44DC-8FE4-97F2822C077E}" srcId="{5734F5CC-7F8A-4CB1-BE07-23EE18DA9BFD}" destId="{89FDD61C-EA80-40ED-87E0-B0C8817AE8DA}" srcOrd="7" destOrd="0" parTransId="{7D8CD060-E06D-447C-B050-9441CE3909BC}" sibTransId="{6FFEC5A4-A86F-4BDE-BF47-D6B3232DEF60}"/>
    <dgm:cxn modelId="{01E28630-6F6E-4DA1-8A88-ECFC69485558}" type="presParOf" srcId="{443C2FA3-5B48-4CBB-A916-DB2F49117EEE}" destId="{4C857F5C-B337-412F-94F3-E25063F5BB97}" srcOrd="0" destOrd="0" presId="urn:microsoft.com/office/officeart/2005/8/layout/hList2"/>
    <dgm:cxn modelId="{C55B0B0C-FC08-4C77-B8FB-4413C762BA40}" type="presParOf" srcId="{4C857F5C-B337-412F-94F3-E25063F5BB97}" destId="{EDB5C152-96D8-405D-99A3-6992EE377ECC}" srcOrd="0" destOrd="0" presId="urn:microsoft.com/office/officeart/2005/8/layout/hList2"/>
    <dgm:cxn modelId="{1DF429C2-ACE8-4C18-93B9-70F115D81315}" type="presParOf" srcId="{4C857F5C-B337-412F-94F3-E25063F5BB97}" destId="{937933E2-A215-4448-A3FE-E7B332677758}" srcOrd="1" destOrd="0" presId="urn:microsoft.com/office/officeart/2005/8/layout/hList2"/>
    <dgm:cxn modelId="{B06B5B57-0DB8-45F6-82F9-553A5BFBC8F4}" type="presParOf" srcId="{4C857F5C-B337-412F-94F3-E25063F5BB97}" destId="{45DF8450-F454-4142-A3B9-B37D91A83EE0}" srcOrd="2" destOrd="0" presId="urn:microsoft.com/office/officeart/2005/8/layout/hList2"/>
    <dgm:cxn modelId="{90A3BCC6-9E57-4A27-BE5A-DE8CADB3E829}" type="presParOf" srcId="{443C2FA3-5B48-4CBB-A916-DB2F49117EEE}" destId="{940BF1EC-C15C-46B0-972F-957B1EE917D6}" srcOrd="1" destOrd="0" presId="urn:microsoft.com/office/officeart/2005/8/layout/hList2"/>
    <dgm:cxn modelId="{C159CE0B-19A6-4DE0-8243-030A5A2DC08B}" type="presParOf" srcId="{443C2FA3-5B48-4CBB-A916-DB2F49117EEE}" destId="{923DB634-7BF7-4246-B9BF-7BF9FED4042D}" srcOrd="2" destOrd="0" presId="urn:microsoft.com/office/officeart/2005/8/layout/hList2"/>
    <dgm:cxn modelId="{E88A2AAA-1A32-4A2D-A794-FB5AAD96F5CA}" type="presParOf" srcId="{923DB634-7BF7-4246-B9BF-7BF9FED4042D}" destId="{009A6126-3C8D-469E-A8CD-CA0197E4AF86}" srcOrd="0" destOrd="0" presId="urn:microsoft.com/office/officeart/2005/8/layout/hList2"/>
    <dgm:cxn modelId="{F6F9A765-E390-48B7-A343-650D1BDC826E}" type="presParOf" srcId="{923DB634-7BF7-4246-B9BF-7BF9FED4042D}" destId="{13F28CA7-AEC0-4327-9F9A-9C12D5F57AA5}" srcOrd="1" destOrd="0" presId="urn:microsoft.com/office/officeart/2005/8/layout/hList2"/>
    <dgm:cxn modelId="{A0B360C0-93D0-4F69-8EE4-3B773EC44FC8}" type="presParOf" srcId="{923DB634-7BF7-4246-B9BF-7BF9FED4042D}" destId="{AEEB78CF-9FBB-4267-BC2D-D439AC2CCC97}" srcOrd="2" destOrd="0" presId="urn:microsoft.com/office/officeart/2005/8/layout/hList2"/>
    <dgm:cxn modelId="{F1C84C2B-F5BE-406C-B4E5-F93619AB240E}" type="presParOf" srcId="{443C2FA3-5B48-4CBB-A916-DB2F49117EEE}" destId="{6CDD6C71-D2AB-4C03-8F4C-EF23D97C9D58}" srcOrd="3" destOrd="0" presId="urn:microsoft.com/office/officeart/2005/8/layout/hList2"/>
    <dgm:cxn modelId="{9F962C12-E5B1-48AB-9FAD-F51E59415C12}" type="presParOf" srcId="{443C2FA3-5B48-4CBB-A916-DB2F49117EEE}" destId="{8DBE6E5A-CDE9-46AF-B967-8B2E5CEF46CB}" srcOrd="4" destOrd="0" presId="urn:microsoft.com/office/officeart/2005/8/layout/hList2"/>
    <dgm:cxn modelId="{77A42AB5-89F4-4372-BE0F-ED1AF8A9F09D}" type="presParOf" srcId="{8DBE6E5A-CDE9-46AF-B967-8B2E5CEF46CB}" destId="{8EA34E74-7F82-4E9A-9C38-59A63405AFE5}" srcOrd="0" destOrd="0" presId="urn:microsoft.com/office/officeart/2005/8/layout/hList2"/>
    <dgm:cxn modelId="{C517B0D1-742E-4C89-9B2B-3CD4B9F56F7A}" type="presParOf" srcId="{8DBE6E5A-CDE9-46AF-B967-8B2E5CEF46CB}" destId="{85C0A6ED-BCB1-4CD4-A279-8B536E2E6CCC}" srcOrd="1" destOrd="0" presId="urn:microsoft.com/office/officeart/2005/8/layout/hList2"/>
    <dgm:cxn modelId="{B478630D-1ECF-4751-B623-2F6117436AC1}" type="presParOf" srcId="{8DBE6E5A-CDE9-46AF-B967-8B2E5CEF46CB}" destId="{3E34F981-0E5A-4716-8B2E-727FBC525A0B}"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E62BC-4783-4488-A148-BAFC7B29E3FB}">
      <dsp:nvSpPr>
        <dsp:cNvPr id="0" name=""/>
        <dsp:cNvSpPr/>
      </dsp:nvSpPr>
      <dsp:spPr>
        <a:xfrm>
          <a:off x="858725" y="214993"/>
          <a:ext cx="3138117" cy="1089826"/>
        </a:xfrm>
        <a:prstGeom prst="ellipse">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8DAD08-2A4C-4A5E-AADB-8A9298CC68A4}">
      <dsp:nvSpPr>
        <dsp:cNvPr id="0" name=""/>
        <dsp:cNvSpPr/>
      </dsp:nvSpPr>
      <dsp:spPr>
        <a:xfrm>
          <a:off x="2128567" y="2883609"/>
          <a:ext cx="608162" cy="389223"/>
        </a:xfrm>
        <a:prstGeom prst="downArrow">
          <a:avLst/>
        </a:prstGeom>
        <a:solidFill>
          <a:schemeClr val="dk2">
            <a:tint val="60000"/>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7C8658-C8BE-4E1D-AD46-74726AF589D3}">
      <dsp:nvSpPr>
        <dsp:cNvPr id="0" name=""/>
        <dsp:cNvSpPr/>
      </dsp:nvSpPr>
      <dsp:spPr>
        <a:xfrm>
          <a:off x="973059" y="3194988"/>
          <a:ext cx="2919178" cy="72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Profit</a:t>
          </a:r>
        </a:p>
      </dsp:txBody>
      <dsp:txXfrm>
        <a:off x="973059" y="3194988"/>
        <a:ext cx="2919178" cy="729794"/>
      </dsp:txXfrm>
    </dsp:sp>
    <dsp:sp modelId="{DCBF95EA-E21F-4900-90BF-BE00159DB3A1}">
      <dsp:nvSpPr>
        <dsp:cNvPr id="0" name=""/>
        <dsp:cNvSpPr/>
      </dsp:nvSpPr>
      <dsp:spPr>
        <a:xfrm>
          <a:off x="1999637" y="1388989"/>
          <a:ext cx="1094692" cy="1094692"/>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Infrastructure</a:t>
          </a:r>
        </a:p>
      </dsp:txBody>
      <dsp:txXfrm>
        <a:off x="2159951" y="1549303"/>
        <a:ext cx="774064" cy="774064"/>
      </dsp:txXfrm>
    </dsp:sp>
    <dsp:sp modelId="{9C5791D0-6E47-41D4-A061-580A38C98A14}">
      <dsp:nvSpPr>
        <dsp:cNvPr id="0" name=""/>
        <dsp:cNvSpPr/>
      </dsp:nvSpPr>
      <dsp:spPr>
        <a:xfrm>
          <a:off x="1216324" y="567727"/>
          <a:ext cx="1094692" cy="1094692"/>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Investment</a:t>
          </a:r>
        </a:p>
      </dsp:txBody>
      <dsp:txXfrm>
        <a:off x="1376638" y="728041"/>
        <a:ext cx="774064" cy="774064"/>
      </dsp:txXfrm>
    </dsp:sp>
    <dsp:sp modelId="{C95ACA30-4622-4F5F-8A82-F8316F5A2E46}">
      <dsp:nvSpPr>
        <dsp:cNvPr id="0" name=""/>
        <dsp:cNvSpPr/>
      </dsp:nvSpPr>
      <dsp:spPr>
        <a:xfrm>
          <a:off x="2586093" y="293049"/>
          <a:ext cx="1094692" cy="1094692"/>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PWIN</a:t>
          </a:r>
        </a:p>
      </dsp:txBody>
      <dsp:txXfrm>
        <a:off x="2746407" y="453363"/>
        <a:ext cx="774064" cy="774064"/>
      </dsp:txXfrm>
    </dsp:sp>
    <dsp:sp modelId="{925C3022-4143-4BEA-ABB2-25474C9C4A70}">
      <dsp:nvSpPr>
        <dsp:cNvPr id="0" name=""/>
        <dsp:cNvSpPr/>
      </dsp:nvSpPr>
      <dsp:spPr>
        <a:xfrm>
          <a:off x="729794" y="81197"/>
          <a:ext cx="3405708" cy="2724566"/>
        </a:xfrm>
        <a:prstGeom prst="funnel">
          <a:avLst/>
        </a:prstGeom>
        <a:solidFill>
          <a:schemeClr val="lt2">
            <a:alpha val="4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D5C78-33AC-4781-9879-9DD1F8F70A8D}">
      <dsp:nvSpPr>
        <dsp:cNvPr id="0" name=""/>
        <dsp:cNvSpPr/>
      </dsp:nvSpPr>
      <dsp:spPr>
        <a:xfrm>
          <a:off x="3558245" y="2079611"/>
          <a:ext cx="1579920" cy="1579920"/>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b="1" kern="1200" dirty="0">
              <a:latin typeface="Antonio" panose="020B0604020202020204" charset="0"/>
            </a:rPr>
            <a:t>CFO</a:t>
          </a:r>
        </a:p>
      </dsp:txBody>
      <dsp:txXfrm>
        <a:off x="3789619" y="2310985"/>
        <a:ext cx="1117172" cy="1117172"/>
      </dsp:txXfrm>
    </dsp:sp>
    <dsp:sp modelId="{CD0BB94F-A3E4-4EEB-9886-83E66819EBDA}">
      <dsp:nvSpPr>
        <dsp:cNvPr id="0" name=""/>
        <dsp:cNvSpPr/>
      </dsp:nvSpPr>
      <dsp:spPr>
        <a:xfrm rot="16200000">
          <a:off x="4109331" y="1824387"/>
          <a:ext cx="477747" cy="32701"/>
        </a:xfrm>
        <a:custGeom>
          <a:avLst/>
          <a:gdLst/>
          <a:ahLst/>
          <a:cxnLst/>
          <a:rect l="0" t="0" r="0" b="0"/>
          <a:pathLst>
            <a:path>
              <a:moveTo>
                <a:pt x="0" y="16350"/>
              </a:moveTo>
              <a:lnTo>
                <a:pt x="477747" y="16350"/>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4336261" y="1828794"/>
        <a:ext cx="23887" cy="23887"/>
      </dsp:txXfrm>
    </dsp:sp>
    <dsp:sp modelId="{75ACDA95-CBAA-42AF-AD46-BCE53D6F67D5}">
      <dsp:nvSpPr>
        <dsp:cNvPr id="0" name=""/>
        <dsp:cNvSpPr/>
      </dsp:nvSpPr>
      <dsp:spPr>
        <a:xfrm>
          <a:off x="3558245" y="21944"/>
          <a:ext cx="1579920" cy="1579920"/>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Business Development PWIN</a:t>
          </a:r>
        </a:p>
      </dsp:txBody>
      <dsp:txXfrm>
        <a:off x="3789619" y="253318"/>
        <a:ext cx="1117172" cy="1117172"/>
      </dsp:txXfrm>
    </dsp:sp>
    <dsp:sp modelId="{F262D72A-5C6C-4A43-ABCB-F82DEA097AD2}">
      <dsp:nvSpPr>
        <dsp:cNvPr id="0" name=""/>
        <dsp:cNvSpPr/>
      </dsp:nvSpPr>
      <dsp:spPr>
        <a:xfrm rot="19800000">
          <a:off x="5000327" y="2338804"/>
          <a:ext cx="477747" cy="32701"/>
        </a:xfrm>
        <a:custGeom>
          <a:avLst/>
          <a:gdLst/>
          <a:ahLst/>
          <a:cxnLst/>
          <a:rect l="0" t="0" r="0" b="0"/>
          <a:pathLst>
            <a:path>
              <a:moveTo>
                <a:pt x="0" y="16350"/>
              </a:moveTo>
              <a:lnTo>
                <a:pt x="477747" y="16350"/>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5227258" y="2343211"/>
        <a:ext cx="23887" cy="23887"/>
      </dsp:txXfrm>
    </dsp:sp>
    <dsp:sp modelId="{172F0A16-69E6-48D6-969D-883F9BED00AB}">
      <dsp:nvSpPr>
        <dsp:cNvPr id="0" name=""/>
        <dsp:cNvSpPr/>
      </dsp:nvSpPr>
      <dsp:spPr>
        <a:xfrm>
          <a:off x="5340237" y="1050778"/>
          <a:ext cx="1579920" cy="1579920"/>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Compliance</a:t>
          </a:r>
        </a:p>
      </dsp:txBody>
      <dsp:txXfrm>
        <a:off x="5571611" y="1282152"/>
        <a:ext cx="1117172" cy="1117172"/>
      </dsp:txXfrm>
    </dsp:sp>
    <dsp:sp modelId="{59381581-C69B-47D2-A7E5-D69035CDDC0A}">
      <dsp:nvSpPr>
        <dsp:cNvPr id="0" name=""/>
        <dsp:cNvSpPr/>
      </dsp:nvSpPr>
      <dsp:spPr>
        <a:xfrm rot="1800000">
          <a:off x="5000327" y="3367638"/>
          <a:ext cx="477747" cy="32701"/>
        </a:xfrm>
        <a:custGeom>
          <a:avLst/>
          <a:gdLst/>
          <a:ahLst/>
          <a:cxnLst/>
          <a:rect l="0" t="0" r="0" b="0"/>
          <a:pathLst>
            <a:path>
              <a:moveTo>
                <a:pt x="0" y="16350"/>
              </a:moveTo>
              <a:lnTo>
                <a:pt x="477747" y="16350"/>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5227258" y="3372045"/>
        <a:ext cx="23887" cy="23887"/>
      </dsp:txXfrm>
    </dsp:sp>
    <dsp:sp modelId="{B56F1CBF-27E3-45B5-A970-81CF57BB4CD3}">
      <dsp:nvSpPr>
        <dsp:cNvPr id="0" name=""/>
        <dsp:cNvSpPr/>
      </dsp:nvSpPr>
      <dsp:spPr>
        <a:xfrm>
          <a:off x="5340237" y="3108445"/>
          <a:ext cx="1579920" cy="1579920"/>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Infrastructure</a:t>
          </a:r>
        </a:p>
      </dsp:txBody>
      <dsp:txXfrm>
        <a:off x="5571611" y="3339819"/>
        <a:ext cx="1117172" cy="1117172"/>
      </dsp:txXfrm>
    </dsp:sp>
    <dsp:sp modelId="{F86ED9FB-9914-4B43-9C11-61D988EE8914}">
      <dsp:nvSpPr>
        <dsp:cNvPr id="0" name=""/>
        <dsp:cNvSpPr/>
      </dsp:nvSpPr>
      <dsp:spPr>
        <a:xfrm rot="5400000">
          <a:off x="4109331" y="3882055"/>
          <a:ext cx="477747" cy="32701"/>
        </a:xfrm>
        <a:custGeom>
          <a:avLst/>
          <a:gdLst/>
          <a:ahLst/>
          <a:cxnLst/>
          <a:rect l="0" t="0" r="0" b="0"/>
          <a:pathLst>
            <a:path>
              <a:moveTo>
                <a:pt x="0" y="16350"/>
              </a:moveTo>
              <a:lnTo>
                <a:pt x="477747" y="16350"/>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4336261" y="3886462"/>
        <a:ext cx="23887" cy="23887"/>
      </dsp:txXfrm>
    </dsp:sp>
    <dsp:sp modelId="{AA22B58C-923C-4BB7-BBB2-B3840F80F1CF}">
      <dsp:nvSpPr>
        <dsp:cNvPr id="0" name=""/>
        <dsp:cNvSpPr/>
      </dsp:nvSpPr>
      <dsp:spPr>
        <a:xfrm>
          <a:off x="3558245" y="4137279"/>
          <a:ext cx="1579920" cy="1579920"/>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Financial Metrics</a:t>
          </a:r>
        </a:p>
      </dsp:txBody>
      <dsp:txXfrm>
        <a:off x="3789619" y="4368653"/>
        <a:ext cx="1117172" cy="1117172"/>
      </dsp:txXfrm>
    </dsp:sp>
    <dsp:sp modelId="{66E2AA98-1B11-4966-AF2A-12DA83702186}">
      <dsp:nvSpPr>
        <dsp:cNvPr id="0" name=""/>
        <dsp:cNvSpPr/>
      </dsp:nvSpPr>
      <dsp:spPr>
        <a:xfrm rot="9000000">
          <a:off x="3218335" y="3367638"/>
          <a:ext cx="477747" cy="32701"/>
        </a:xfrm>
        <a:custGeom>
          <a:avLst/>
          <a:gdLst/>
          <a:ahLst/>
          <a:cxnLst/>
          <a:rect l="0" t="0" r="0" b="0"/>
          <a:pathLst>
            <a:path>
              <a:moveTo>
                <a:pt x="0" y="16350"/>
              </a:moveTo>
              <a:lnTo>
                <a:pt x="477747" y="16350"/>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rot="10800000">
        <a:off x="3445265" y="3372045"/>
        <a:ext cx="23887" cy="23887"/>
      </dsp:txXfrm>
    </dsp:sp>
    <dsp:sp modelId="{C112E437-D5BD-4E91-B5D9-A5F002FFFB17}">
      <dsp:nvSpPr>
        <dsp:cNvPr id="0" name=""/>
        <dsp:cNvSpPr/>
      </dsp:nvSpPr>
      <dsp:spPr>
        <a:xfrm>
          <a:off x="1776253" y="3108445"/>
          <a:ext cx="1579920" cy="1579920"/>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Program Execution</a:t>
          </a:r>
        </a:p>
      </dsp:txBody>
      <dsp:txXfrm>
        <a:off x="2007627" y="3339819"/>
        <a:ext cx="1117172" cy="1117172"/>
      </dsp:txXfrm>
    </dsp:sp>
    <dsp:sp modelId="{0F856153-6475-4FC2-A5A2-43DEA481B43F}">
      <dsp:nvSpPr>
        <dsp:cNvPr id="0" name=""/>
        <dsp:cNvSpPr/>
      </dsp:nvSpPr>
      <dsp:spPr>
        <a:xfrm rot="12600000">
          <a:off x="3218335" y="2338804"/>
          <a:ext cx="477747" cy="32701"/>
        </a:xfrm>
        <a:custGeom>
          <a:avLst/>
          <a:gdLst/>
          <a:ahLst/>
          <a:cxnLst/>
          <a:rect l="0" t="0" r="0" b="0"/>
          <a:pathLst>
            <a:path>
              <a:moveTo>
                <a:pt x="0" y="16350"/>
              </a:moveTo>
              <a:lnTo>
                <a:pt x="477747" y="16350"/>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rot="10800000">
        <a:off x="3445265" y="2343211"/>
        <a:ext cx="23887" cy="23887"/>
      </dsp:txXfrm>
    </dsp:sp>
    <dsp:sp modelId="{24C149C4-AC29-46F4-9A9D-54BAED81FAC5}">
      <dsp:nvSpPr>
        <dsp:cNvPr id="0" name=""/>
        <dsp:cNvSpPr/>
      </dsp:nvSpPr>
      <dsp:spPr>
        <a:xfrm>
          <a:off x="1776253" y="1050778"/>
          <a:ext cx="1579920" cy="1579920"/>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Risk Management</a:t>
          </a:r>
        </a:p>
      </dsp:txBody>
      <dsp:txXfrm>
        <a:off x="2007627" y="1282152"/>
        <a:ext cx="1117172" cy="11171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D9DAE-5522-134A-A0DB-D275BCAF6A36}">
      <dsp:nvSpPr>
        <dsp:cNvPr id="0" name=""/>
        <dsp:cNvSpPr/>
      </dsp:nvSpPr>
      <dsp:spPr>
        <a:xfrm>
          <a:off x="0" y="233292"/>
          <a:ext cx="10911235" cy="1542558"/>
        </a:xfrm>
        <a:prstGeom prst="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6833" tIns="249936" rIns="84683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Developed by the Company, usually follows the Annual Strategy and Annual Operating Plan (AOP or Budget) cycle, and a forward pricing rate package is submitted to DCAA for review/approval</a:t>
          </a:r>
        </a:p>
        <a:p>
          <a:pPr marL="114300" lvl="1" indent="-114300" algn="l" defTabSz="533400">
            <a:lnSpc>
              <a:spcPct val="90000"/>
            </a:lnSpc>
            <a:spcBef>
              <a:spcPct val="0"/>
            </a:spcBef>
            <a:spcAft>
              <a:spcPct val="15000"/>
            </a:spcAft>
            <a:buChar char="•"/>
          </a:pPr>
          <a:r>
            <a:rPr lang="en-US" sz="1200" kern="1200" dirty="0"/>
            <a:t>Detailed build up from the program level that looks 1 to 4 years out for indirect rates</a:t>
          </a:r>
        </a:p>
        <a:p>
          <a:pPr marL="114300" lvl="1" indent="-114300" algn="l" defTabSz="533400">
            <a:lnSpc>
              <a:spcPct val="90000"/>
            </a:lnSpc>
            <a:spcBef>
              <a:spcPct val="0"/>
            </a:spcBef>
            <a:spcAft>
              <a:spcPct val="15000"/>
            </a:spcAft>
            <a:buChar char="•"/>
          </a:pPr>
          <a:r>
            <a:rPr lang="en-US" sz="1200" kern="1200" dirty="0"/>
            <a:t>Establishes FPRA (Forward Price Rate Agreement) or FPRR (Forward Pricing Rate Recommendation) used for estimating proposals</a:t>
          </a:r>
        </a:p>
        <a:p>
          <a:pPr marL="114300" lvl="1" indent="-114300" algn="l" defTabSz="533400">
            <a:lnSpc>
              <a:spcPct val="90000"/>
            </a:lnSpc>
            <a:spcBef>
              <a:spcPct val="0"/>
            </a:spcBef>
            <a:spcAft>
              <a:spcPct val="15000"/>
            </a:spcAft>
            <a:buChar char="•"/>
          </a:pPr>
          <a:r>
            <a:rPr lang="en-US" sz="1200" kern="1200" dirty="0"/>
            <a:t>Contractor’s responsibility to resubmit revisions to the forward pricing rates throughout the year if they become invalid (+/- 10% ?)</a:t>
          </a:r>
        </a:p>
        <a:p>
          <a:pPr marL="114300" lvl="1" indent="-114300" algn="l" defTabSz="533400">
            <a:lnSpc>
              <a:spcPct val="90000"/>
            </a:lnSpc>
            <a:spcBef>
              <a:spcPct val="0"/>
            </a:spcBef>
            <a:spcAft>
              <a:spcPct val="15000"/>
            </a:spcAft>
            <a:buChar char="•"/>
          </a:pPr>
          <a:r>
            <a:rPr lang="en-US" sz="1200" kern="1200" dirty="0"/>
            <a:t>GDM necessary for structural changes to your indirect rate structure and disclosure statement</a:t>
          </a:r>
        </a:p>
      </dsp:txBody>
      <dsp:txXfrm>
        <a:off x="0" y="233292"/>
        <a:ext cx="10911235" cy="1542558"/>
      </dsp:txXfrm>
    </dsp:sp>
    <dsp:sp modelId="{3B0A83DE-FCAD-3D47-B779-EB3886C1F626}">
      <dsp:nvSpPr>
        <dsp:cNvPr id="0" name=""/>
        <dsp:cNvSpPr/>
      </dsp:nvSpPr>
      <dsp:spPr>
        <a:xfrm>
          <a:off x="545561" y="56172"/>
          <a:ext cx="7637864" cy="35424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693" tIns="0" rIns="288693" bIns="0" numCol="1" spcCol="1270" anchor="ctr" anchorCtr="0">
          <a:noAutofit/>
        </a:bodyPr>
        <a:lstStyle/>
        <a:p>
          <a:pPr marL="0" lvl="0" indent="0" algn="l" defTabSz="533400">
            <a:lnSpc>
              <a:spcPct val="90000"/>
            </a:lnSpc>
            <a:spcBef>
              <a:spcPct val="0"/>
            </a:spcBef>
            <a:spcAft>
              <a:spcPct val="35000"/>
            </a:spcAft>
            <a:buNone/>
          </a:pPr>
          <a:r>
            <a:rPr lang="en-US" sz="1200" b="1" u="sng" kern="1200" dirty="0"/>
            <a:t>Forward pricing rates</a:t>
          </a:r>
          <a:r>
            <a:rPr lang="en-US" sz="1200" kern="1200" dirty="0"/>
            <a:t> used for proposals/cost estimates</a:t>
          </a:r>
        </a:p>
      </dsp:txBody>
      <dsp:txXfrm>
        <a:off x="562854" y="73465"/>
        <a:ext cx="7603278" cy="319654"/>
      </dsp:txXfrm>
    </dsp:sp>
    <dsp:sp modelId="{6CE76C9A-0D73-0C4E-8446-DA863C12976C}">
      <dsp:nvSpPr>
        <dsp:cNvPr id="0" name=""/>
        <dsp:cNvSpPr/>
      </dsp:nvSpPr>
      <dsp:spPr>
        <a:xfrm>
          <a:off x="0" y="2017771"/>
          <a:ext cx="10911235" cy="909077"/>
        </a:xfrm>
        <a:prstGeom prst="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6833" tIns="249936" rIns="84683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Established by CO and DCMA at the advice of DCAA or cognizant auditor.</a:t>
          </a:r>
        </a:p>
        <a:p>
          <a:pPr marL="114300" lvl="1" indent="-114300" algn="l" defTabSz="533400">
            <a:lnSpc>
              <a:spcPct val="90000"/>
            </a:lnSpc>
            <a:spcBef>
              <a:spcPct val="0"/>
            </a:spcBef>
            <a:spcAft>
              <a:spcPct val="15000"/>
            </a:spcAft>
            <a:buChar char="•"/>
          </a:pPr>
          <a:r>
            <a:rPr lang="en-US" sz="1200" kern="1200" dirty="0"/>
            <a:t>Revised as necessary based on mutual agreement</a:t>
          </a:r>
        </a:p>
        <a:p>
          <a:pPr marL="114300" lvl="1" indent="-114300" algn="l" defTabSz="533400">
            <a:lnSpc>
              <a:spcPct val="90000"/>
            </a:lnSpc>
            <a:spcBef>
              <a:spcPct val="0"/>
            </a:spcBef>
            <a:spcAft>
              <a:spcPct val="15000"/>
            </a:spcAft>
            <a:buChar char="•"/>
          </a:pPr>
          <a:r>
            <a:rPr lang="en-US" sz="1200" kern="1200" dirty="0"/>
            <a:t>Should be updated in Q1 of the year, as soon as approved, to avoid billing discrepancies  </a:t>
          </a:r>
        </a:p>
      </dsp:txBody>
      <dsp:txXfrm>
        <a:off x="0" y="2017771"/>
        <a:ext cx="10911235" cy="909077"/>
      </dsp:txXfrm>
    </dsp:sp>
    <dsp:sp modelId="{A8A9A5DA-B235-2842-8275-FD096F79A511}">
      <dsp:nvSpPr>
        <dsp:cNvPr id="0" name=""/>
        <dsp:cNvSpPr/>
      </dsp:nvSpPr>
      <dsp:spPr>
        <a:xfrm>
          <a:off x="545561" y="1840651"/>
          <a:ext cx="7637864" cy="35424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693" tIns="0" rIns="288693" bIns="0" numCol="1" spcCol="1270" anchor="ctr" anchorCtr="0">
          <a:noAutofit/>
        </a:bodyPr>
        <a:lstStyle/>
        <a:p>
          <a:pPr marL="0" lvl="0" indent="0" algn="l" defTabSz="533400">
            <a:lnSpc>
              <a:spcPct val="90000"/>
            </a:lnSpc>
            <a:spcBef>
              <a:spcPct val="0"/>
            </a:spcBef>
            <a:spcAft>
              <a:spcPct val="35000"/>
            </a:spcAft>
            <a:buNone/>
          </a:pPr>
          <a:r>
            <a:rPr lang="en-US" sz="1200" b="1" u="sng" kern="1200" dirty="0"/>
            <a:t>Provisional billing rates</a:t>
          </a:r>
          <a:r>
            <a:rPr lang="en-US" sz="1200" kern="1200" dirty="0"/>
            <a:t> used for interim billings of costs</a:t>
          </a:r>
        </a:p>
      </dsp:txBody>
      <dsp:txXfrm>
        <a:off x="562854" y="1857944"/>
        <a:ext cx="7603278" cy="319654"/>
      </dsp:txXfrm>
    </dsp:sp>
    <dsp:sp modelId="{1931A907-7175-9042-9A9B-6CC2463CD906}">
      <dsp:nvSpPr>
        <dsp:cNvPr id="0" name=""/>
        <dsp:cNvSpPr/>
      </dsp:nvSpPr>
      <dsp:spPr>
        <a:xfrm>
          <a:off x="0" y="3168768"/>
          <a:ext cx="10911235" cy="894435"/>
        </a:xfrm>
        <a:prstGeom prst="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6833" tIns="249936" rIns="84683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Actual costs, due within 6 months after fiscal year-end, FAR 42.705 </a:t>
          </a:r>
        </a:p>
        <a:p>
          <a:pPr marL="114300" lvl="1" indent="-114300" algn="l" defTabSz="533400">
            <a:lnSpc>
              <a:spcPct val="90000"/>
            </a:lnSpc>
            <a:spcBef>
              <a:spcPct val="0"/>
            </a:spcBef>
            <a:spcAft>
              <a:spcPct val="15000"/>
            </a:spcAft>
            <a:buChar char="•"/>
          </a:pPr>
          <a:r>
            <a:rPr lang="en-US" sz="1200" kern="1200" dirty="0"/>
            <a:t>Handled through an Incurred Cost Submission (ICS – FAR52.216-7, 52.323-7) to DCAA, it is your final indirect rate proposal to true up to actual rates</a:t>
          </a:r>
        </a:p>
        <a:p>
          <a:pPr marL="114300" lvl="1" indent="-114300" algn="l" defTabSz="533400">
            <a:lnSpc>
              <a:spcPct val="90000"/>
            </a:lnSpc>
            <a:spcBef>
              <a:spcPct val="0"/>
            </a:spcBef>
            <a:spcAft>
              <a:spcPct val="15000"/>
            </a:spcAft>
            <a:buChar char="•"/>
          </a:pPr>
          <a:r>
            <a:rPr lang="en-US" sz="1200" kern="1200" dirty="0"/>
            <a:t>Establishes indirect rates for final billing</a:t>
          </a:r>
        </a:p>
      </dsp:txBody>
      <dsp:txXfrm>
        <a:off x="0" y="3168768"/>
        <a:ext cx="10911235" cy="894435"/>
      </dsp:txXfrm>
    </dsp:sp>
    <dsp:sp modelId="{CF0B69A6-EC60-EA4C-82D0-F15DE21F4640}">
      <dsp:nvSpPr>
        <dsp:cNvPr id="0" name=""/>
        <dsp:cNvSpPr/>
      </dsp:nvSpPr>
      <dsp:spPr>
        <a:xfrm>
          <a:off x="545561" y="2991648"/>
          <a:ext cx="7637864" cy="35424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693" tIns="0" rIns="288693" bIns="0" numCol="1" spcCol="1270" anchor="ctr" anchorCtr="0">
          <a:noAutofit/>
        </a:bodyPr>
        <a:lstStyle/>
        <a:p>
          <a:pPr marL="0" lvl="0" indent="0" algn="l" defTabSz="533400">
            <a:lnSpc>
              <a:spcPct val="90000"/>
            </a:lnSpc>
            <a:spcBef>
              <a:spcPct val="0"/>
            </a:spcBef>
            <a:spcAft>
              <a:spcPct val="35000"/>
            </a:spcAft>
            <a:buNone/>
          </a:pPr>
          <a:r>
            <a:rPr lang="en-US" sz="1200" b="1" u="sng" kern="1200" dirty="0"/>
            <a:t>Final indirect rates</a:t>
          </a:r>
          <a:r>
            <a:rPr lang="en-US" sz="1200" kern="1200" dirty="0"/>
            <a:t> used for adjusting interim billings to actuals</a:t>
          </a:r>
        </a:p>
      </dsp:txBody>
      <dsp:txXfrm>
        <a:off x="562854" y="3008941"/>
        <a:ext cx="7603278" cy="319654"/>
      </dsp:txXfrm>
    </dsp:sp>
    <dsp:sp modelId="{9BAEF9B3-67F1-CF46-A94B-EEF712ED86BA}">
      <dsp:nvSpPr>
        <dsp:cNvPr id="0" name=""/>
        <dsp:cNvSpPr/>
      </dsp:nvSpPr>
      <dsp:spPr>
        <a:xfrm>
          <a:off x="0" y="4305124"/>
          <a:ext cx="10911235" cy="699300"/>
        </a:xfrm>
        <a:prstGeom prst="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6833" tIns="249936" rIns="84683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Billing updates (differences from interim rates)</a:t>
          </a:r>
        </a:p>
        <a:p>
          <a:pPr marL="114300" lvl="1" indent="-114300" algn="l" defTabSz="533400">
            <a:lnSpc>
              <a:spcPct val="90000"/>
            </a:lnSpc>
            <a:spcBef>
              <a:spcPct val="0"/>
            </a:spcBef>
            <a:spcAft>
              <a:spcPct val="15000"/>
            </a:spcAft>
            <a:buChar char="•"/>
          </a:pPr>
          <a:r>
            <a:rPr lang="en-US" sz="1200" kern="1200" dirty="0"/>
            <a:t>Contract close-out</a:t>
          </a:r>
        </a:p>
      </dsp:txBody>
      <dsp:txXfrm>
        <a:off x="0" y="4305124"/>
        <a:ext cx="10911235" cy="699300"/>
      </dsp:txXfrm>
    </dsp:sp>
    <dsp:sp modelId="{EE6B4251-C5E9-7642-8BE2-963994961774}">
      <dsp:nvSpPr>
        <dsp:cNvPr id="0" name=""/>
        <dsp:cNvSpPr/>
      </dsp:nvSpPr>
      <dsp:spPr>
        <a:xfrm>
          <a:off x="545561" y="4128004"/>
          <a:ext cx="7637864" cy="35424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693" tIns="0" rIns="288693" bIns="0" numCol="1" spcCol="1270" anchor="ctr" anchorCtr="0">
          <a:noAutofit/>
        </a:bodyPr>
        <a:lstStyle/>
        <a:p>
          <a:pPr marL="0" lvl="0" indent="0" algn="l" defTabSz="533400">
            <a:lnSpc>
              <a:spcPct val="90000"/>
            </a:lnSpc>
            <a:spcBef>
              <a:spcPct val="0"/>
            </a:spcBef>
            <a:spcAft>
              <a:spcPct val="35000"/>
            </a:spcAft>
            <a:buNone/>
          </a:pPr>
          <a:r>
            <a:rPr lang="en-US" sz="1200" b="1" u="sng" kern="1200" dirty="0"/>
            <a:t>Negotiated or audit-determined final rates</a:t>
          </a:r>
          <a:r>
            <a:rPr lang="en-US" sz="1200" kern="1200" dirty="0"/>
            <a:t> used for:</a:t>
          </a:r>
        </a:p>
      </dsp:txBody>
      <dsp:txXfrm>
        <a:off x="562854" y="4145297"/>
        <a:ext cx="7603278" cy="319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A7A4B-6F34-4F73-A32A-B707E51EA8B0}">
      <dsp:nvSpPr>
        <dsp:cNvPr id="0" name=""/>
        <dsp:cNvSpPr/>
      </dsp:nvSpPr>
      <dsp:spPr>
        <a:xfrm>
          <a:off x="734253" y="0"/>
          <a:ext cx="1727898" cy="484364"/>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Fringe</a:t>
          </a:r>
          <a:r>
            <a:rPr lang="en-US" sz="2700" kern="1200" dirty="0"/>
            <a:t> </a:t>
          </a:r>
        </a:p>
      </dsp:txBody>
      <dsp:txXfrm>
        <a:off x="748440" y="14187"/>
        <a:ext cx="1699524" cy="455990"/>
      </dsp:txXfrm>
    </dsp:sp>
    <dsp:sp modelId="{41C0AF5E-074E-4320-808C-9BFC8E612D0D}">
      <dsp:nvSpPr>
        <dsp:cNvPr id="0" name=""/>
        <dsp:cNvSpPr/>
      </dsp:nvSpPr>
      <dsp:spPr>
        <a:xfrm>
          <a:off x="907043" y="484364"/>
          <a:ext cx="871179" cy="601489"/>
        </a:xfrm>
        <a:custGeom>
          <a:avLst/>
          <a:gdLst/>
          <a:ahLst/>
          <a:cxnLst/>
          <a:rect l="0" t="0" r="0" b="0"/>
          <a:pathLst>
            <a:path>
              <a:moveTo>
                <a:pt x="0" y="0"/>
              </a:moveTo>
              <a:lnTo>
                <a:pt x="0" y="601489"/>
              </a:lnTo>
              <a:lnTo>
                <a:pt x="871179" y="601489"/>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2552BC-C090-4A0E-977B-7A75DAE34CED}">
      <dsp:nvSpPr>
        <dsp:cNvPr id="0" name=""/>
        <dsp:cNvSpPr/>
      </dsp:nvSpPr>
      <dsp:spPr>
        <a:xfrm>
          <a:off x="1778223" y="590479"/>
          <a:ext cx="2086036" cy="990748"/>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Overhead </a:t>
          </a:r>
          <a:r>
            <a:rPr lang="en-US" sz="1600" b="1" kern="1200" dirty="0"/>
            <a:t>  </a:t>
          </a:r>
        </a:p>
        <a:p>
          <a:pPr marL="0" lvl="0" indent="0" algn="ctr" defTabSz="1422400">
            <a:lnSpc>
              <a:spcPct val="90000"/>
            </a:lnSpc>
            <a:spcBef>
              <a:spcPct val="0"/>
            </a:spcBef>
            <a:spcAft>
              <a:spcPct val="35000"/>
            </a:spcAft>
            <a:buNone/>
          </a:pPr>
          <a:r>
            <a:rPr lang="en-US" sz="2400" kern="1200" dirty="0"/>
            <a:t>Direct Labor</a:t>
          </a:r>
          <a:endParaRPr lang="en-US" sz="3600" kern="1200" dirty="0"/>
        </a:p>
      </dsp:txBody>
      <dsp:txXfrm>
        <a:off x="1807241" y="619497"/>
        <a:ext cx="2028000" cy="932712"/>
      </dsp:txXfrm>
    </dsp:sp>
    <dsp:sp modelId="{8DC2BF34-CAD3-47F9-B61B-95AC2660D665}">
      <dsp:nvSpPr>
        <dsp:cNvPr id="0" name=""/>
        <dsp:cNvSpPr/>
      </dsp:nvSpPr>
      <dsp:spPr>
        <a:xfrm>
          <a:off x="907043" y="484364"/>
          <a:ext cx="889534" cy="2285974"/>
        </a:xfrm>
        <a:custGeom>
          <a:avLst/>
          <a:gdLst/>
          <a:ahLst/>
          <a:cxnLst/>
          <a:rect l="0" t="0" r="0" b="0"/>
          <a:pathLst>
            <a:path>
              <a:moveTo>
                <a:pt x="0" y="0"/>
              </a:moveTo>
              <a:lnTo>
                <a:pt x="0" y="2285974"/>
              </a:lnTo>
              <a:lnTo>
                <a:pt x="889534" y="2285974"/>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DFD732-CEE3-440C-98D0-3CF785803E12}">
      <dsp:nvSpPr>
        <dsp:cNvPr id="0" name=""/>
        <dsp:cNvSpPr/>
      </dsp:nvSpPr>
      <dsp:spPr>
        <a:xfrm>
          <a:off x="1796578" y="2231252"/>
          <a:ext cx="2050053" cy="1078172"/>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G&amp;A</a:t>
          </a:r>
          <a:r>
            <a:rPr lang="en-US" sz="2800" b="1" kern="1200" dirty="0"/>
            <a:t> </a:t>
          </a:r>
          <a:r>
            <a:rPr lang="en-US" sz="1800" b="1" kern="1200" dirty="0"/>
            <a:t>                </a:t>
          </a:r>
        </a:p>
        <a:p>
          <a:pPr marL="0" lvl="0" indent="0" algn="ctr" defTabSz="1422400">
            <a:lnSpc>
              <a:spcPct val="90000"/>
            </a:lnSpc>
            <a:spcBef>
              <a:spcPct val="0"/>
            </a:spcBef>
            <a:spcAft>
              <a:spcPct val="35000"/>
            </a:spcAft>
            <a:buNone/>
          </a:pPr>
          <a:r>
            <a:rPr lang="en-US" sz="2000" kern="1200" dirty="0"/>
            <a:t> Total Cost Input</a:t>
          </a:r>
          <a:endParaRPr lang="en-US" sz="2400" kern="1200" dirty="0"/>
        </a:p>
      </dsp:txBody>
      <dsp:txXfrm>
        <a:off x="1828157" y="2262831"/>
        <a:ext cx="1986895" cy="10150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05238-410E-422A-80F7-8AC1712C6EB4}">
      <dsp:nvSpPr>
        <dsp:cNvPr id="0" name=""/>
        <dsp:cNvSpPr/>
      </dsp:nvSpPr>
      <dsp:spPr>
        <a:xfrm>
          <a:off x="2023373" y="1304198"/>
          <a:ext cx="1594020" cy="1594020"/>
        </a:xfrm>
        <a:prstGeom prst="gear9">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ntonio" panose="020B0604020202020204" charset="0"/>
              <a:ea typeface="Roboto" panose="02000000000000000000" pitchFamily="2" charset="0"/>
            </a:rPr>
            <a:t>Program Execution</a:t>
          </a:r>
        </a:p>
      </dsp:txBody>
      <dsp:txXfrm>
        <a:off x="2343842" y="1677590"/>
        <a:ext cx="953082" cy="819359"/>
      </dsp:txXfrm>
    </dsp:sp>
    <dsp:sp modelId="{CB437173-543B-44D2-ACC4-DAE23ADF9D2B}">
      <dsp:nvSpPr>
        <dsp:cNvPr id="0" name=""/>
        <dsp:cNvSpPr/>
      </dsp:nvSpPr>
      <dsp:spPr>
        <a:xfrm>
          <a:off x="1088466" y="927430"/>
          <a:ext cx="1159287" cy="1159287"/>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ntonio" panose="020B0604020202020204" charset="0"/>
              <a:ea typeface="Roboto" panose="02000000000000000000" pitchFamily="2" charset="0"/>
            </a:rPr>
            <a:t>Capture</a:t>
          </a:r>
        </a:p>
      </dsp:txBody>
      <dsp:txXfrm>
        <a:off x="1380320" y="1221048"/>
        <a:ext cx="575579" cy="572051"/>
      </dsp:txXfrm>
    </dsp:sp>
    <dsp:sp modelId="{83E845EC-8F3F-4150-936F-B7314FD1BE12}">
      <dsp:nvSpPr>
        <dsp:cNvPr id="0" name=""/>
        <dsp:cNvSpPr/>
      </dsp:nvSpPr>
      <dsp:spPr>
        <a:xfrm rot="20700000">
          <a:off x="1737786" y="127639"/>
          <a:ext cx="1135865" cy="1135865"/>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ntonio" panose="020B0604020202020204" charset="0"/>
              <a:ea typeface="Roboto" panose="02000000000000000000" pitchFamily="2" charset="0"/>
            </a:rPr>
            <a:t>Leadership</a:t>
          </a:r>
        </a:p>
      </dsp:txBody>
      <dsp:txXfrm rot="-20700000">
        <a:off x="1986914" y="376768"/>
        <a:ext cx="637608" cy="637608"/>
      </dsp:txXfrm>
    </dsp:sp>
    <dsp:sp modelId="{634A3D48-C5F3-4B33-AA31-7A2FC41F0556}">
      <dsp:nvSpPr>
        <dsp:cNvPr id="0" name=""/>
        <dsp:cNvSpPr/>
      </dsp:nvSpPr>
      <dsp:spPr>
        <a:xfrm>
          <a:off x="1879657" y="1071339"/>
          <a:ext cx="2040346" cy="2040346"/>
        </a:xfrm>
        <a:prstGeom prst="circularArrow">
          <a:avLst>
            <a:gd name="adj1" fmla="val 4688"/>
            <a:gd name="adj2" fmla="val 299029"/>
            <a:gd name="adj3" fmla="val 2474370"/>
            <a:gd name="adj4" fmla="val 15954442"/>
            <a:gd name="adj5" fmla="val 546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5E5328-CFC8-4473-922D-83E86FFE94E2}">
      <dsp:nvSpPr>
        <dsp:cNvPr id="0" name=""/>
        <dsp:cNvSpPr/>
      </dsp:nvSpPr>
      <dsp:spPr>
        <a:xfrm>
          <a:off x="883159" y="676485"/>
          <a:ext cx="1482439" cy="1482439"/>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74AF18-4353-4ECB-911F-71248F29C038}">
      <dsp:nvSpPr>
        <dsp:cNvPr id="0" name=""/>
        <dsp:cNvSpPr/>
      </dsp:nvSpPr>
      <dsp:spPr>
        <a:xfrm>
          <a:off x="1475048" y="-115595"/>
          <a:ext cx="1598367" cy="1598367"/>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F8450-F454-4142-A3B9-B37D91A83EE0}">
      <dsp:nvSpPr>
        <dsp:cNvPr id="0" name=""/>
        <dsp:cNvSpPr/>
      </dsp:nvSpPr>
      <dsp:spPr>
        <a:xfrm rot="16200000">
          <a:off x="-1486304" y="2371854"/>
          <a:ext cx="3578605" cy="48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9269" bIns="0" numCol="1" spcCol="1270" anchor="t" anchorCtr="0">
          <a:noAutofit/>
        </a:bodyPr>
        <a:lstStyle/>
        <a:p>
          <a:pPr marL="0" lvl="0" indent="0" algn="r" defTabSz="1333500">
            <a:lnSpc>
              <a:spcPct val="90000"/>
            </a:lnSpc>
            <a:spcBef>
              <a:spcPct val="0"/>
            </a:spcBef>
            <a:spcAft>
              <a:spcPct val="35000"/>
            </a:spcAft>
            <a:buNone/>
          </a:pPr>
          <a:r>
            <a:rPr lang="en-US" sz="3000" kern="1200" dirty="0">
              <a:latin typeface="Roboto" panose="02000000000000000000" pitchFamily="2" charset="0"/>
              <a:ea typeface="Roboto" panose="02000000000000000000" pitchFamily="2" charset="0"/>
            </a:rPr>
            <a:t>Gate 0 - 1</a:t>
          </a:r>
        </a:p>
      </dsp:txBody>
      <dsp:txXfrm>
        <a:off x="-1486304" y="2371854"/>
        <a:ext cx="3578605" cy="486730"/>
      </dsp:txXfrm>
    </dsp:sp>
    <dsp:sp modelId="{937933E2-A215-4448-A3FE-E7B332677758}">
      <dsp:nvSpPr>
        <dsp:cNvPr id="0" name=""/>
        <dsp:cNvSpPr/>
      </dsp:nvSpPr>
      <dsp:spPr>
        <a:xfrm>
          <a:off x="546363" y="825917"/>
          <a:ext cx="2424432" cy="357860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9269"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Does the opportunity align with our strategy</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When is the RFP coming out</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Is this a tier 1 opportunity</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Existing vs New customer</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Existing vs New technically </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Prime vs sub</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Can we create a winning team</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Customer engagement and call plan</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What does the market bear for profitability </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Any unusual investments or cash flow issues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Gate schedule and follow up actions (red to green)</a:t>
          </a:r>
        </a:p>
        <a:p>
          <a:pPr marL="57150" lvl="1" indent="-57150" algn="l" defTabSz="488950">
            <a:lnSpc>
              <a:spcPct val="90000"/>
            </a:lnSpc>
            <a:spcBef>
              <a:spcPct val="0"/>
            </a:spcBef>
            <a:spcAft>
              <a:spcPct val="15000"/>
            </a:spcAft>
            <a:buChar char="•"/>
          </a:pPr>
          <a:endParaRPr lang="en-US" sz="1100" kern="1200" dirty="0">
            <a:latin typeface="Roboto" panose="02000000000000000000" pitchFamily="2" charset="0"/>
            <a:ea typeface="Roboto" panose="02000000000000000000" pitchFamily="2" charset="0"/>
          </a:endParaRPr>
        </a:p>
      </dsp:txBody>
      <dsp:txXfrm>
        <a:off x="546363" y="825917"/>
        <a:ext cx="2424432" cy="3578605"/>
      </dsp:txXfrm>
    </dsp:sp>
    <dsp:sp modelId="{EDB5C152-96D8-405D-99A3-6992EE377ECC}">
      <dsp:nvSpPr>
        <dsp:cNvPr id="0" name=""/>
        <dsp:cNvSpPr/>
      </dsp:nvSpPr>
      <dsp:spPr>
        <a:xfrm>
          <a:off x="59633" y="183433"/>
          <a:ext cx="973460" cy="97346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EB78CF-9FBB-4267-BC2D-D439AC2CCC97}">
      <dsp:nvSpPr>
        <dsp:cNvPr id="0" name=""/>
        <dsp:cNvSpPr/>
      </dsp:nvSpPr>
      <dsp:spPr>
        <a:xfrm rot="16200000">
          <a:off x="2062849" y="2371854"/>
          <a:ext cx="3578605" cy="48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9269" bIns="0" numCol="1" spcCol="1270" anchor="t" anchorCtr="0">
          <a:noAutofit/>
        </a:bodyPr>
        <a:lstStyle/>
        <a:p>
          <a:pPr marL="0" lvl="0" indent="0" algn="r" defTabSz="1333500">
            <a:lnSpc>
              <a:spcPct val="90000"/>
            </a:lnSpc>
            <a:spcBef>
              <a:spcPct val="0"/>
            </a:spcBef>
            <a:spcAft>
              <a:spcPct val="35000"/>
            </a:spcAft>
            <a:buNone/>
          </a:pPr>
          <a:r>
            <a:rPr lang="en-US" sz="3000" kern="1200" dirty="0">
              <a:latin typeface="Roboto" panose="02000000000000000000" pitchFamily="2" charset="0"/>
              <a:ea typeface="Roboto" panose="02000000000000000000" pitchFamily="2" charset="0"/>
            </a:rPr>
            <a:t>Gate 2 – 3 </a:t>
          </a:r>
        </a:p>
      </dsp:txBody>
      <dsp:txXfrm>
        <a:off x="2062849" y="2371854"/>
        <a:ext cx="3578605" cy="486730"/>
      </dsp:txXfrm>
    </dsp:sp>
    <dsp:sp modelId="{13F28CA7-AEC0-4327-9F9A-9C12D5F57AA5}">
      <dsp:nvSpPr>
        <dsp:cNvPr id="0" name=""/>
        <dsp:cNvSpPr/>
      </dsp:nvSpPr>
      <dsp:spPr>
        <a:xfrm>
          <a:off x="4095517" y="825917"/>
          <a:ext cx="2424432" cy="357860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429269" rIns="120904" bIns="120904"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Customer engagement plan execution</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Is the technical solution shaping up as we thought</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Do we have all subcontractors and vendors</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Who is our PM</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Can we staff the job</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What is the BD/B&amp;P request</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What are our discriminators</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How do we win</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Competition/black hat</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Indirect rate selection</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Pricing Green team reviews</a:t>
          </a:r>
        </a:p>
        <a:p>
          <a:pPr marL="114300" lvl="1" indent="-114300" algn="l" defTabSz="577850">
            <a:lnSpc>
              <a:spcPct val="90000"/>
            </a:lnSpc>
            <a:spcBef>
              <a:spcPct val="0"/>
            </a:spcBef>
            <a:spcAft>
              <a:spcPct val="15000"/>
            </a:spcAft>
            <a:buChar char="•"/>
          </a:pPr>
          <a:r>
            <a:rPr lang="en-US" sz="1300" kern="1200" dirty="0">
              <a:latin typeface="Roboto" panose="02000000000000000000" pitchFamily="2" charset="0"/>
              <a:ea typeface="Roboto" panose="02000000000000000000" pitchFamily="2" charset="0"/>
            </a:rPr>
            <a:t>RFP award criteria</a:t>
          </a:r>
        </a:p>
      </dsp:txBody>
      <dsp:txXfrm>
        <a:off x="4095517" y="825917"/>
        <a:ext cx="2424432" cy="3578605"/>
      </dsp:txXfrm>
    </dsp:sp>
    <dsp:sp modelId="{009A6126-3C8D-469E-A8CD-CA0197E4AF86}">
      <dsp:nvSpPr>
        <dsp:cNvPr id="0" name=""/>
        <dsp:cNvSpPr/>
      </dsp:nvSpPr>
      <dsp:spPr>
        <a:xfrm>
          <a:off x="3608787" y="183433"/>
          <a:ext cx="973460" cy="97346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4F981-0E5A-4716-8B2E-727FBC525A0B}">
      <dsp:nvSpPr>
        <dsp:cNvPr id="0" name=""/>
        <dsp:cNvSpPr/>
      </dsp:nvSpPr>
      <dsp:spPr>
        <a:xfrm rot="16200000">
          <a:off x="5612004" y="2371854"/>
          <a:ext cx="3578605" cy="48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9269" bIns="0" numCol="1" spcCol="1270" anchor="t" anchorCtr="0">
          <a:noAutofit/>
        </a:bodyPr>
        <a:lstStyle/>
        <a:p>
          <a:pPr marL="0" lvl="0" indent="0" algn="r" defTabSz="1333500">
            <a:lnSpc>
              <a:spcPct val="90000"/>
            </a:lnSpc>
            <a:spcBef>
              <a:spcPct val="0"/>
            </a:spcBef>
            <a:spcAft>
              <a:spcPct val="35000"/>
            </a:spcAft>
            <a:buNone/>
          </a:pPr>
          <a:r>
            <a:rPr lang="en-US" sz="3000" kern="1200" dirty="0">
              <a:latin typeface="Roboto" panose="02000000000000000000" pitchFamily="2" charset="0"/>
              <a:ea typeface="Roboto" panose="02000000000000000000" pitchFamily="2" charset="0"/>
            </a:rPr>
            <a:t>Gate 4 Submittal</a:t>
          </a:r>
        </a:p>
      </dsp:txBody>
      <dsp:txXfrm>
        <a:off x="5612004" y="2371854"/>
        <a:ext cx="3578605" cy="486730"/>
      </dsp:txXfrm>
    </dsp:sp>
    <dsp:sp modelId="{85C0A6ED-BCB1-4CD4-A279-8B536E2E6CCC}">
      <dsp:nvSpPr>
        <dsp:cNvPr id="0" name=""/>
        <dsp:cNvSpPr/>
      </dsp:nvSpPr>
      <dsp:spPr>
        <a:xfrm>
          <a:off x="7632938" y="825917"/>
          <a:ext cx="2424432" cy="357860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9269" rIns="85344"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latin typeface="Roboto" panose="02000000000000000000" pitchFamily="2" charset="0"/>
            <a:ea typeface="Roboto" panose="02000000000000000000" pitchFamily="2" charset="0"/>
          </a:endParaRP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Do we have a winning proposal that has passed through color teams and white glove</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Final pricing from subcontractors and vendors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Bid Price vs PTW</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PWIN matrix</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Profitability</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Bid vs Business Case</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Risk / </a:t>
          </a:r>
          <a:r>
            <a:rPr lang="en-US" sz="1200" kern="1200" dirty="0" err="1">
              <a:latin typeface="Roboto" panose="02000000000000000000" pitchFamily="2" charset="0"/>
              <a:ea typeface="Roboto" panose="02000000000000000000" pitchFamily="2" charset="0"/>
            </a:rPr>
            <a:t>Opps</a:t>
          </a:r>
          <a:r>
            <a:rPr lang="en-US" sz="1200" kern="1200" dirty="0">
              <a:latin typeface="Roboto" panose="02000000000000000000" pitchFamily="2" charset="0"/>
              <a:ea typeface="Roboto" panose="02000000000000000000" pitchFamily="2" charset="0"/>
            </a:rPr>
            <a:t> matrix</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Cash Flow scenarios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BAFO strategy (if necessary)</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What do we need to do post award</a:t>
          </a:r>
        </a:p>
      </dsp:txBody>
      <dsp:txXfrm>
        <a:off x="7632938" y="825917"/>
        <a:ext cx="2424432" cy="3578605"/>
      </dsp:txXfrm>
    </dsp:sp>
    <dsp:sp modelId="{8EA34E74-7F82-4E9A-9C38-59A63405AFE5}">
      <dsp:nvSpPr>
        <dsp:cNvPr id="0" name=""/>
        <dsp:cNvSpPr/>
      </dsp:nvSpPr>
      <dsp:spPr>
        <a:xfrm>
          <a:off x="7157942" y="183433"/>
          <a:ext cx="973460" cy="97346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3" y="0"/>
            <a:ext cx="3043343" cy="467072"/>
          </a:xfrm>
          <a:prstGeom prst="rect">
            <a:avLst/>
          </a:prstGeom>
        </p:spPr>
        <p:txBody>
          <a:bodyPr vert="horz" lIns="93324" tIns="46662" rIns="93324" bIns="46662" rtlCol="0"/>
          <a:lstStyle>
            <a:lvl1pPr algn="r">
              <a:defRPr sz="1200"/>
            </a:lvl1pPr>
          </a:lstStyle>
          <a:p>
            <a:fld id="{8609E532-3F8F-45F8-A5B2-E66BE3CCA33F}" type="datetimeFigureOut">
              <a:rPr lang="en-US" smtClean="0"/>
              <a:t>12/14/2021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1" y="4480005"/>
            <a:ext cx="5618480" cy="3665459"/>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24" tIns="46662" rIns="93324" bIns="46662" rtlCol="0" anchor="b"/>
          <a:lstStyle>
            <a:lvl1pPr algn="r">
              <a:defRPr sz="1200"/>
            </a:lvl1pPr>
          </a:lstStyle>
          <a:p>
            <a:fld id="{11932C19-31E0-4F7C-8543-AC495E8FA56E}" type="slidenum">
              <a:rPr lang="en-US" smtClean="0"/>
              <a:t>‹#›</a:t>
            </a:fld>
            <a:endParaRPr lang="en-US" dirty="0"/>
          </a:p>
        </p:txBody>
      </p:sp>
    </p:spTree>
    <p:extLst>
      <p:ext uri="{BB962C8B-B14F-4D97-AF65-F5344CB8AC3E}">
        <p14:creationId xmlns:p14="http://schemas.microsoft.com/office/powerpoint/2010/main" val="379039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dirty="0"/>
              <a:t>1</a:t>
            </a:r>
            <a:r>
              <a:rPr lang="en-US" baseline="30000" dirty="0"/>
              <a:t>st</a:t>
            </a:r>
            <a:r>
              <a:rPr lang="en-US" dirty="0"/>
              <a:t> Addressable Slide to get started.  To be briefed by the MC.</a:t>
            </a:r>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1</a:t>
            </a:fld>
            <a:endParaRPr lang="en-US" dirty="0"/>
          </a:p>
        </p:txBody>
      </p:sp>
    </p:spTree>
    <p:extLst>
      <p:ext uri="{BB962C8B-B14F-4D97-AF65-F5344CB8AC3E}">
        <p14:creationId xmlns:p14="http://schemas.microsoft.com/office/powerpoint/2010/main" val="75232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42</a:t>
            </a:fld>
            <a:endParaRPr lang="en-US" dirty="0"/>
          </a:p>
        </p:txBody>
      </p:sp>
    </p:spTree>
    <p:extLst>
      <p:ext uri="{BB962C8B-B14F-4D97-AF65-F5344CB8AC3E}">
        <p14:creationId xmlns:p14="http://schemas.microsoft.com/office/powerpoint/2010/main" val="71819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dirty="0"/>
              <a:t>To be briefed by the MC.</a:t>
            </a:r>
          </a:p>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2</a:t>
            </a:fld>
            <a:endParaRPr lang="en-US" dirty="0"/>
          </a:p>
        </p:txBody>
      </p:sp>
    </p:spTree>
    <p:extLst>
      <p:ext uri="{BB962C8B-B14F-4D97-AF65-F5344CB8AC3E}">
        <p14:creationId xmlns:p14="http://schemas.microsoft.com/office/powerpoint/2010/main" val="141983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dirty="0"/>
              <a:t>To be briefed by the MC, then turning over to the Presenter of the Evening.  </a:t>
            </a:r>
          </a:p>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a:t>
            </a:fld>
            <a:endParaRPr lang="en-US" dirty="0"/>
          </a:p>
        </p:txBody>
      </p:sp>
    </p:spTree>
    <p:extLst>
      <p:ext uri="{BB962C8B-B14F-4D97-AF65-F5344CB8AC3E}">
        <p14:creationId xmlns:p14="http://schemas.microsoft.com/office/powerpoint/2010/main" val="76911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dirty="0"/>
              <a:t>Mandatory slide of the presenter’s Bio.  Presenter to craft as they see fit.  </a:t>
            </a:r>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a:t>
            </a:fld>
            <a:endParaRPr lang="en-US" dirty="0"/>
          </a:p>
        </p:txBody>
      </p:sp>
    </p:spTree>
    <p:extLst>
      <p:ext uri="{BB962C8B-B14F-4D97-AF65-F5344CB8AC3E}">
        <p14:creationId xmlns:p14="http://schemas.microsoft.com/office/powerpoint/2010/main" val="164387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a:t>
            </a:fld>
            <a:endParaRPr lang="en-US" dirty="0"/>
          </a:p>
        </p:txBody>
      </p:sp>
    </p:spTree>
    <p:extLst>
      <p:ext uri="{BB962C8B-B14F-4D97-AF65-F5344CB8AC3E}">
        <p14:creationId xmlns:p14="http://schemas.microsoft.com/office/powerpoint/2010/main" val="4115084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8</a:t>
            </a:fld>
            <a:endParaRPr lang="en-US" dirty="0"/>
          </a:p>
        </p:txBody>
      </p:sp>
    </p:spTree>
    <p:extLst>
      <p:ext uri="{BB962C8B-B14F-4D97-AF65-F5344CB8AC3E}">
        <p14:creationId xmlns:p14="http://schemas.microsoft.com/office/powerpoint/2010/main" val="3409903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13</a:t>
            </a:fld>
            <a:endParaRPr lang="en-US" dirty="0"/>
          </a:p>
        </p:txBody>
      </p:sp>
    </p:spTree>
    <p:extLst>
      <p:ext uri="{BB962C8B-B14F-4D97-AF65-F5344CB8AC3E}">
        <p14:creationId xmlns:p14="http://schemas.microsoft.com/office/powerpoint/2010/main" val="58297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23</a:t>
            </a:fld>
            <a:endParaRPr lang="en-US" dirty="0"/>
          </a:p>
        </p:txBody>
      </p:sp>
    </p:spTree>
    <p:extLst>
      <p:ext uri="{BB962C8B-B14F-4D97-AF65-F5344CB8AC3E}">
        <p14:creationId xmlns:p14="http://schemas.microsoft.com/office/powerpoint/2010/main" val="412014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41</a:t>
            </a:fld>
            <a:endParaRPr lang="en-US" dirty="0"/>
          </a:p>
        </p:txBody>
      </p:sp>
    </p:spTree>
    <p:extLst>
      <p:ext uri="{BB962C8B-B14F-4D97-AF65-F5344CB8AC3E}">
        <p14:creationId xmlns:p14="http://schemas.microsoft.com/office/powerpoint/2010/main" val="3267786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tel:703-559-4433"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CCD77FAA-CC40-A348-B5D9-86F3CC4409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093068" y="2338085"/>
            <a:ext cx="9057929" cy="2158189"/>
          </a:xfrm>
        </p:spPr>
        <p:txBody>
          <a:bodyPr anchor="t">
            <a:normAutofit/>
          </a:bodyPr>
          <a:lstStyle>
            <a:lvl1pPr algn="l">
              <a:lnSpc>
                <a:spcPts val="5200"/>
              </a:lnSpc>
              <a:defRPr sz="4800" spc="-5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80301" y="1555632"/>
            <a:ext cx="10058400" cy="1143000"/>
          </a:xfrm>
        </p:spPr>
        <p:txBody>
          <a:bodyPr lIns="91440" rIns="91440">
            <a:normAutofit/>
          </a:bodyPr>
          <a:lstStyle>
            <a:lvl1pPr marL="0" indent="0" algn="l">
              <a:buNone/>
              <a:defRPr sz="2400" b="1" i="0" cap="all" spc="0" baseline="0">
                <a:solidFill>
                  <a:schemeClr val="bg1"/>
                </a:solidFill>
                <a:latin typeface="Antonio" panose="02000503000000000000" pitchFamily="2" charset="77"/>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TextBox 5">
            <a:extLst>
              <a:ext uri="{FF2B5EF4-FFF2-40B4-BE49-F238E27FC236}">
                <a16:creationId xmlns:a16="http://schemas.microsoft.com/office/drawing/2014/main" id="{FE417ABB-9801-43AD-BA85-D4A7D19B7434}"/>
              </a:ext>
            </a:extLst>
          </p:cNvPr>
          <p:cNvSpPr txBox="1"/>
          <p:nvPr userDrawn="1"/>
        </p:nvSpPr>
        <p:spPr>
          <a:xfrm>
            <a:off x="0" y="6582641"/>
            <a:ext cx="24937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109020672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B66A45A0-4AD1-4694-A07F-B3BA13B983E2}" type="slidenum">
              <a:rPr lang="en-US" smtClean="0"/>
              <a:t>‹#›</a:t>
            </a:fld>
            <a:endParaRPr lang="en-US" dirty="0"/>
          </a:p>
        </p:txBody>
      </p:sp>
    </p:spTree>
    <p:extLst>
      <p:ext uri="{BB962C8B-B14F-4D97-AF65-F5344CB8AC3E}">
        <p14:creationId xmlns:p14="http://schemas.microsoft.com/office/powerpoint/2010/main" val="41138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66A45A0-4AD1-4694-A07F-B3BA13B983E2}" type="slidenum">
              <a:rPr lang="en-US" smtClean="0"/>
              <a:t>‹#›</a:t>
            </a:fld>
            <a:endParaRPr lang="en-US" dirty="0"/>
          </a:p>
        </p:txBody>
      </p:sp>
    </p:spTree>
    <p:extLst>
      <p:ext uri="{BB962C8B-B14F-4D97-AF65-F5344CB8AC3E}">
        <p14:creationId xmlns:p14="http://schemas.microsoft.com/office/powerpoint/2010/main" val="4278537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0968B-3B4D-F840-A583-643A0EF4DE03}"/>
              </a:ext>
            </a:extLst>
          </p:cNvPr>
          <p:cNvSpPr/>
          <p:nvPr userDrawn="1"/>
        </p:nvSpPr>
        <p:spPr>
          <a:xfrm>
            <a:off x="0" y="6177410"/>
            <a:ext cx="12192000" cy="680590"/>
          </a:xfrm>
          <a:prstGeom prst="rect">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A0E300-82C3-45F7-AB6B-BD20CB9CAC53}"/>
              </a:ext>
            </a:extLst>
          </p:cNvPr>
          <p:cNvSpPr txBox="1"/>
          <p:nvPr userDrawn="1"/>
        </p:nvSpPr>
        <p:spPr>
          <a:xfrm>
            <a:off x="9418766" y="6654925"/>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2">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14489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800" dirty="0">
              <a:solidFill>
                <a:schemeClr val="bg1"/>
              </a:solidFill>
            </a:endParaRPr>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10426474" cy="4023360"/>
          </a:xfrm>
        </p:spPr>
        <p:txBody>
          <a:bodyPr/>
          <a:lstStyle>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4" name="TextBox 3">
            <a:extLst>
              <a:ext uri="{FF2B5EF4-FFF2-40B4-BE49-F238E27FC236}">
                <a16:creationId xmlns:a16="http://schemas.microsoft.com/office/drawing/2014/main" id="{EE8F5C6A-3316-4FA1-91C8-2BC4C9541BE1}"/>
              </a:ext>
            </a:extLst>
          </p:cNvPr>
          <p:cNvSpPr txBox="1"/>
          <p:nvPr userDrawn="1"/>
        </p:nvSpPr>
        <p:spPr>
          <a:xfrm>
            <a:off x="9418766" y="6647697"/>
            <a:ext cx="37765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403798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734BF-C224-A545-822F-E81B44972259}"/>
              </a:ext>
            </a:extLst>
          </p:cNvPr>
          <p:cNvSpPr/>
          <p:nvPr userDrawn="1"/>
        </p:nvSpPr>
        <p:spPr>
          <a:xfrm>
            <a:off x="8641080" y="0"/>
            <a:ext cx="3550920" cy="687137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11" name="TextBox 10">
            <a:extLst>
              <a:ext uri="{FF2B5EF4-FFF2-40B4-BE49-F238E27FC236}">
                <a16:creationId xmlns:a16="http://schemas.microsoft.com/office/drawing/2014/main" id="{BB846B01-F2CA-4052-9C3E-DB98811D3652}"/>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84956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734BF-C224-A545-822F-E81B44972259}"/>
              </a:ext>
            </a:extLst>
          </p:cNvPr>
          <p:cNvSpPr/>
          <p:nvPr userDrawn="1"/>
        </p:nvSpPr>
        <p:spPr>
          <a:xfrm>
            <a:off x="0" y="2944906"/>
            <a:ext cx="12192000" cy="3926463"/>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11" name="TextBox 10">
            <a:extLst>
              <a:ext uri="{FF2B5EF4-FFF2-40B4-BE49-F238E27FC236}">
                <a16:creationId xmlns:a16="http://schemas.microsoft.com/office/drawing/2014/main" id="{2BD51705-3CAA-4B77-AB3B-AD0E7491E4C5}"/>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422485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15DDBB-72B2-2943-B02A-ED7C249C5E1A}"/>
              </a:ext>
            </a:extLst>
          </p:cNvPr>
          <p:cNvSpPr/>
          <p:nvPr userDrawn="1"/>
        </p:nvSpPr>
        <p:spPr>
          <a:xfrm>
            <a:off x="0" y="2137410"/>
            <a:ext cx="12192000" cy="472059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11" name="TextBox 10">
            <a:extLst>
              <a:ext uri="{FF2B5EF4-FFF2-40B4-BE49-F238E27FC236}">
                <a16:creationId xmlns:a16="http://schemas.microsoft.com/office/drawing/2014/main" id="{91DD92F2-DDEA-4C9D-A877-EBE3BB37447B}"/>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18485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Tree>
    <p:extLst>
      <p:ext uri="{BB962C8B-B14F-4D97-AF65-F5344CB8AC3E}">
        <p14:creationId xmlns:p14="http://schemas.microsoft.com/office/powerpoint/2010/main" val="382745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bg1"/>
                </a:solidFill>
                <a:latin typeface="Roboto Medium" panose="02000000000000000000" pitchFamily="2" charset="0"/>
                <a:ea typeface="Roboto Medium" panose="02000000000000000000" pitchFamily="2" charset="0"/>
              </a:defRPr>
            </a:lvl1pPr>
            <a:lvl2pPr marL="91440" indent="0">
              <a:buNone/>
              <a:defRPr>
                <a:solidFill>
                  <a:schemeClr val="bg1"/>
                </a:solidFill>
              </a:defRPr>
            </a:lvl2pPr>
            <a:lvl3pPr marL="395478" indent="-194310">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
        <p:nvSpPr>
          <p:cNvPr id="12" name="TextBox 11">
            <a:extLst>
              <a:ext uri="{FF2B5EF4-FFF2-40B4-BE49-F238E27FC236}">
                <a16:creationId xmlns:a16="http://schemas.microsoft.com/office/drawing/2014/main" id="{1D31E12C-7DED-4233-A80B-CB3E52C11BEF}"/>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56861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rgbClr val="7CB4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bg1"/>
                </a:solidFill>
                <a:latin typeface="Roboto Medium" panose="02000000000000000000" pitchFamily="2" charset="0"/>
                <a:ea typeface="Roboto Medium" panose="02000000000000000000" pitchFamily="2" charset="0"/>
              </a:defRPr>
            </a:lvl1pPr>
            <a:lvl2pPr marL="91440" indent="0">
              <a:buNone/>
              <a:defRPr>
                <a:solidFill>
                  <a:schemeClr val="bg1"/>
                </a:solidFill>
              </a:defRPr>
            </a:lvl2pPr>
            <a:lvl3pPr marL="395478" indent="-194310">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
        <p:nvSpPr>
          <p:cNvPr id="12" name="TextBox 11">
            <a:extLst>
              <a:ext uri="{FF2B5EF4-FFF2-40B4-BE49-F238E27FC236}">
                <a16:creationId xmlns:a16="http://schemas.microsoft.com/office/drawing/2014/main" id="{9EFFC768-E5F8-40F4-9829-7509C8663ADB}"/>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102788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tx2"/>
                </a:solidFill>
                <a:latin typeface="Roboto Medium" panose="02000000000000000000" pitchFamily="2" charset="0"/>
                <a:ea typeface="Roboto Medium" panose="02000000000000000000" pitchFamily="2" charset="0"/>
              </a:defRPr>
            </a:lvl1pPr>
            <a:lvl2pPr marL="91440" indent="0">
              <a:buNone/>
              <a:defRPr>
                <a:solidFill>
                  <a:schemeClr val="tx2"/>
                </a:solidFill>
              </a:defRPr>
            </a:lvl2pPr>
            <a:lvl3pPr marL="395478" indent="-194310">
              <a:buClr>
                <a:schemeClr val="bg1"/>
              </a:buClr>
              <a:defRPr>
                <a:solidFill>
                  <a:schemeClr val="tx2"/>
                </a:solidFill>
              </a:defRPr>
            </a:lvl3pPr>
            <a:lvl4pPr>
              <a:buClr>
                <a:schemeClr val="bg1"/>
              </a:buClr>
              <a:defRPr>
                <a:solidFill>
                  <a:schemeClr val="tx2"/>
                </a:solidFill>
              </a:defRPr>
            </a:lvl4pPr>
            <a:lvl5pPr>
              <a:buClr>
                <a:schemeClr val="bg1"/>
              </a:buCl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
        <p:nvSpPr>
          <p:cNvPr id="12" name="TextBox 11">
            <a:extLst>
              <a:ext uri="{FF2B5EF4-FFF2-40B4-BE49-F238E27FC236}">
                <a16:creationId xmlns:a16="http://schemas.microsoft.com/office/drawing/2014/main" id="{9C327786-5828-43F4-B18B-16DF89052DDF}"/>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74364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tel:703-559-443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1" y="509716"/>
            <a:ext cx="10194981" cy="82841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47268" y="1670446"/>
            <a:ext cx="10426474"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marL="852678" marR="0" lvl="3"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Roboto" panose="02000000000000000000" pitchFamily="2" charset="0"/>
                <a:cs typeface="+mn-cs"/>
              </a:rPr>
              <a:t>Fourth level</a:t>
            </a:r>
          </a:p>
          <a:p>
            <a:pPr marL="1035558" marR="0" lvl="4"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Roboto" panose="02000000000000000000" pitchFamily="2" charset="0"/>
                <a:cs typeface="+mn-cs"/>
              </a:rPr>
              <a:t>FIFTH LEVEL</a:t>
            </a:r>
          </a:p>
        </p:txBody>
      </p:sp>
      <p:sp>
        <p:nvSpPr>
          <p:cNvPr id="6" name="Slide Number Placeholder 5"/>
          <p:cNvSpPr>
            <a:spLocks noGrp="1"/>
          </p:cNvSpPr>
          <p:nvPr>
            <p:ph type="sldNum" sz="quarter" idx="4"/>
          </p:nvPr>
        </p:nvSpPr>
        <p:spPr>
          <a:xfrm>
            <a:off x="1078013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6A45A0-4AD1-4694-A07F-B3BA13B983E2}" type="slidenum">
              <a:rPr lang="en-US" smtClean="0"/>
              <a:t>‹#›</a:t>
            </a:fld>
            <a:endParaRPr lang="en-US" dirty="0"/>
          </a:p>
        </p:txBody>
      </p:sp>
      <p:sp>
        <p:nvSpPr>
          <p:cNvPr id="5" name="TextBox 4">
            <a:extLst>
              <a:ext uri="{FF2B5EF4-FFF2-40B4-BE49-F238E27FC236}">
                <a16:creationId xmlns:a16="http://schemas.microsoft.com/office/drawing/2014/main" id="{2EA0B1E1-B33C-4934-B06C-277FC9F2DD24}"/>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tx2"/>
                </a:solidFill>
                <a:effectLst/>
                <a:latin typeface="roboto-thin"/>
              </a:rPr>
              <a:t>© 2021 by CFO Rising - </a:t>
            </a:r>
            <a:r>
              <a:rPr lang="en-US" sz="700" b="0" i="0" u="none" strike="noStrike" dirty="0">
                <a:solidFill>
                  <a:schemeClr val="tx2"/>
                </a:solidFill>
                <a:effectLst/>
                <a:latin typeface="roboto-thin"/>
                <a:hlinkClick r:id="rId14">
                  <a:extLst>
                    <a:ext uri="{A12FA001-AC4F-418D-AE19-62706E023703}">
                      <ahyp:hlinkClr xmlns:ahyp="http://schemas.microsoft.com/office/drawing/2018/hyperlinkcolor" val="tx"/>
                    </a:ext>
                  </a:extLst>
                </a:hlinkClick>
              </a:rPr>
              <a:t>703-559-4433 | info@cforising.org</a:t>
            </a:r>
            <a:endParaRPr lang="en-US" sz="700" b="0" dirty="0">
              <a:solidFill>
                <a:schemeClr val="tx2"/>
              </a:solidFill>
              <a:latin typeface="roboto-thin"/>
            </a:endParaRPr>
          </a:p>
          <a:p>
            <a:endParaRPr lang="en-US" sz="700" b="0" dirty="0">
              <a:solidFill>
                <a:schemeClr val="tx2"/>
              </a:solidFill>
              <a:latin typeface="roboto-thin"/>
            </a:endParaRPr>
          </a:p>
        </p:txBody>
      </p:sp>
      <p:sp>
        <p:nvSpPr>
          <p:cNvPr id="4" name="MSIPCMContentMarking" descr="{&quot;HashCode&quot;:2074032570,&quot;Placement&quot;:&quot;Header&quot;,&quot;Top&quot;:0.0,&quot;Left&quot;:438.954559,&quot;SlideWidth&quot;:960,&quot;SlideHeight&quot;:540}">
            <a:extLst>
              <a:ext uri="{FF2B5EF4-FFF2-40B4-BE49-F238E27FC236}">
                <a16:creationId xmlns:a16="http://schemas.microsoft.com/office/drawing/2014/main" id="{05E7E9DA-7B9A-4DC3-BCB3-E7FB0421FB3A}"/>
              </a:ext>
            </a:extLst>
          </p:cNvPr>
          <p:cNvSpPr txBox="1"/>
          <p:nvPr userDrawn="1"/>
        </p:nvSpPr>
        <p:spPr>
          <a:xfrm>
            <a:off x="5574723" y="0"/>
            <a:ext cx="1042555"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737373"/>
                </a:solidFill>
                <a:latin typeface="Calibri" panose="020F0502020204030204" pitchFamily="34" charset="0"/>
              </a:rPr>
              <a:t>Serco Business</a:t>
            </a:r>
          </a:p>
        </p:txBody>
      </p:sp>
    </p:spTree>
    <p:extLst>
      <p:ext uri="{BB962C8B-B14F-4D97-AF65-F5344CB8AC3E}">
        <p14:creationId xmlns:p14="http://schemas.microsoft.com/office/powerpoint/2010/main" val="2191235619"/>
      </p:ext>
    </p:extLst>
  </p:cSld>
  <p:clrMap bg1="lt1" tx1="dk1" bg2="lt2" tx2="dk2" accent1="accent1" accent2="accent2" accent3="accent3" accent4="accent4" accent5="accent5" accent6="accent6" hlink="hlink" folHlink="folHlink"/>
  <p:sldLayoutIdLst>
    <p:sldLayoutId id="2147483756" r:id="rId1"/>
    <p:sldLayoutId id="2147483746" r:id="rId2"/>
    <p:sldLayoutId id="2147483759" r:id="rId3"/>
    <p:sldLayoutId id="2147483761" r:id="rId4"/>
    <p:sldLayoutId id="2147483762" r:id="rId5"/>
    <p:sldLayoutId id="2147483748" r:id="rId6"/>
    <p:sldLayoutId id="2147483757" r:id="rId7"/>
    <p:sldLayoutId id="2147483758" r:id="rId8"/>
    <p:sldLayoutId id="2147483760" r:id="rId9"/>
    <p:sldLayoutId id="2147483749" r:id="rId10"/>
    <p:sldLayoutId id="2147483750" r:id="rId11"/>
    <p:sldLayoutId id="2147483751" r:id="rId12"/>
  </p:sldLayoutIdLst>
  <p:hf hdr="0" ftr="0" dt="0"/>
  <p:txStyles>
    <p:titleStyle>
      <a:lvl1pPr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hyperlink" Target="tel:703-559-4433"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1.xml"/><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acquisition.gov/sites/default/files/current/far/html/Subpart%2015_4.html#wp1208701" TargetMode="External"/><Relationship Id="rId2" Type="http://schemas.openxmlformats.org/officeDocument/2006/relationships/hyperlink" Target="http://acqnotes.com/acqnote/careerfields/contracting-officer-representative" TargetMode="External"/><Relationship Id="rId1" Type="http://schemas.openxmlformats.org/officeDocument/2006/relationships/slideLayout" Target="../slideLayouts/slideLayout2.xml"/><Relationship Id="rId4" Type="http://schemas.openxmlformats.org/officeDocument/2006/relationships/hyperlink" Target="https://www.acquisition.gov/sites/default/files/current/far/html/Subpart%2015_4.html#wp120862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acqnotes.com/acqnote/careerfields/contracting-officer-representativ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69EA8E-2A23-C942-983A-1D470AA2719C}"/>
              </a:ext>
            </a:extLst>
          </p:cNvPr>
          <p:cNvSpPr/>
          <p:nvPr/>
        </p:nvSpPr>
        <p:spPr>
          <a:xfrm>
            <a:off x="0" y="-6069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0C906C6-8A7D-8943-8812-21FE75F3ECF1}"/>
              </a:ext>
            </a:extLst>
          </p:cNvPr>
          <p:cNvSpPr/>
          <p:nvPr/>
        </p:nvSpPr>
        <p:spPr>
          <a:xfrm>
            <a:off x="0" y="6177410"/>
            <a:ext cx="12192000" cy="680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3DD454A-E053-1545-855E-CDFA193A31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6385" y="663514"/>
            <a:ext cx="4039228" cy="4773633"/>
          </a:xfrm>
          <a:prstGeom prst="rect">
            <a:avLst/>
          </a:prstGeom>
        </p:spPr>
      </p:pic>
      <p:sp>
        <p:nvSpPr>
          <p:cNvPr id="9" name="Rectangle 8">
            <a:extLst>
              <a:ext uri="{FF2B5EF4-FFF2-40B4-BE49-F238E27FC236}">
                <a16:creationId xmlns:a16="http://schemas.microsoft.com/office/drawing/2014/main" id="{9998C626-F944-0D49-B3EB-716DEC13BB0A}"/>
              </a:ext>
            </a:extLst>
          </p:cNvPr>
          <p:cNvSpPr/>
          <p:nvPr/>
        </p:nvSpPr>
        <p:spPr>
          <a:xfrm>
            <a:off x="3188138" y="6348428"/>
            <a:ext cx="5815721" cy="338554"/>
          </a:xfrm>
          <a:prstGeom prst="rect">
            <a:avLst/>
          </a:prstGeom>
        </p:spPr>
        <p:txBody>
          <a:bodyPr wrap="square">
            <a:spAutoFit/>
          </a:bodyPr>
          <a:lstStyle/>
          <a:p>
            <a:pPr algn="ctr"/>
            <a:r>
              <a:rPr lang="en-US" sz="1600" b="1" dirty="0">
                <a:solidFill>
                  <a:schemeClr val="bg2"/>
                </a:solidFill>
                <a:latin typeface="Antonio" panose="02000503000000000000" pitchFamily="2" charset="77"/>
                <a:ea typeface="Roboto Black" panose="02000000000000000000" pitchFamily="2" charset="0"/>
              </a:rPr>
              <a:t>Session 7 </a:t>
            </a:r>
            <a:r>
              <a:rPr lang="en-US" sz="1600" dirty="0">
                <a:solidFill>
                  <a:schemeClr val="accent2"/>
                </a:solidFill>
                <a:latin typeface="Antonio Light" panose="02000303000000000000" pitchFamily="2" charset="77"/>
                <a:ea typeface="Roboto Black" panose="02000000000000000000" pitchFamily="2" charset="0"/>
              </a:rPr>
              <a:t>|</a:t>
            </a:r>
            <a:r>
              <a:rPr lang="en-US" sz="1600" b="1" dirty="0">
                <a:solidFill>
                  <a:schemeClr val="accent2"/>
                </a:solidFill>
                <a:latin typeface="Antonio" panose="02000503000000000000" pitchFamily="2" charset="77"/>
                <a:ea typeface="Roboto Black" panose="02000000000000000000" pitchFamily="2" charset="0"/>
              </a:rPr>
              <a:t>  </a:t>
            </a:r>
            <a:r>
              <a:rPr lang="en-US" sz="1600" b="1" dirty="0">
                <a:solidFill>
                  <a:schemeClr val="bg2"/>
                </a:solidFill>
                <a:latin typeface="Antonio" panose="02000503000000000000" pitchFamily="2" charset="77"/>
                <a:ea typeface="Roboto Black" panose="02000000000000000000" pitchFamily="2" charset="0"/>
              </a:rPr>
              <a:t>December 15, 2021</a:t>
            </a:r>
          </a:p>
        </p:txBody>
      </p:sp>
      <p:sp>
        <p:nvSpPr>
          <p:cNvPr id="6" name="TextBox 5">
            <a:extLst>
              <a:ext uri="{FF2B5EF4-FFF2-40B4-BE49-F238E27FC236}">
                <a16:creationId xmlns:a16="http://schemas.microsoft.com/office/drawing/2014/main" id="{D0D49794-7B7C-4940-9D48-E6486A99F38E}"/>
              </a:ext>
            </a:extLst>
          </p:cNvPr>
          <p:cNvSpPr txBox="1"/>
          <p:nvPr/>
        </p:nvSpPr>
        <p:spPr>
          <a:xfrm>
            <a:off x="9418766" y="6651311"/>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4">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3776406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Indirect Rate Life Cycle</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10</a:t>
            </a:fld>
            <a:endParaRPr lang="en-US" dirty="0"/>
          </a:p>
        </p:txBody>
      </p:sp>
      <p:graphicFrame>
        <p:nvGraphicFramePr>
          <p:cNvPr id="7" name="Content Placeholder 9">
            <a:extLst>
              <a:ext uri="{FF2B5EF4-FFF2-40B4-BE49-F238E27FC236}">
                <a16:creationId xmlns:a16="http://schemas.microsoft.com/office/drawing/2014/main" id="{C3790CF1-11BE-4780-96D9-7AECB8A53D2A}"/>
              </a:ext>
            </a:extLst>
          </p:cNvPr>
          <p:cNvGraphicFramePr>
            <a:graphicFrameLocks/>
          </p:cNvGraphicFramePr>
          <p:nvPr>
            <p:extLst>
              <p:ext uri="{D42A27DB-BD31-4B8C-83A1-F6EECF244321}">
                <p14:modId xmlns:p14="http://schemas.microsoft.com/office/powerpoint/2010/main" val="3252379397"/>
              </p:ext>
            </p:extLst>
          </p:nvPr>
        </p:nvGraphicFramePr>
        <p:xfrm>
          <a:off x="640382" y="1222508"/>
          <a:ext cx="10911235" cy="5060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9082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275102"/>
            <a:ext cx="10194981" cy="828418"/>
          </a:xfrm>
        </p:spPr>
        <p:txBody>
          <a:bodyPr>
            <a:normAutofit/>
          </a:bodyPr>
          <a:lstStyle/>
          <a:p>
            <a:r>
              <a:rPr lang="en-US" sz="3600" dirty="0"/>
              <a:t>Pools, Allocations and Rates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11</a:t>
            </a:fld>
            <a:endParaRPr lang="en-US" dirty="0"/>
          </a:p>
        </p:txBody>
      </p:sp>
      <p:pic>
        <p:nvPicPr>
          <p:cNvPr id="7" name="Picture 2">
            <a:extLst>
              <a:ext uri="{FF2B5EF4-FFF2-40B4-BE49-F238E27FC236}">
                <a16:creationId xmlns:a16="http://schemas.microsoft.com/office/drawing/2014/main" id="{BF6404B1-02D8-42F3-A028-90803ABADF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4" t="9626"/>
          <a:stretch/>
        </p:blipFill>
        <p:spPr bwMode="auto">
          <a:xfrm>
            <a:off x="6096000" y="1991854"/>
            <a:ext cx="5345689" cy="373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4">
            <a:extLst>
              <a:ext uri="{FF2B5EF4-FFF2-40B4-BE49-F238E27FC236}">
                <a16:creationId xmlns:a16="http://schemas.microsoft.com/office/drawing/2014/main" id="{B2513B63-32BC-44FD-ABB5-B72654207C1D}"/>
              </a:ext>
            </a:extLst>
          </p:cNvPr>
          <p:cNvSpPr>
            <a:spLocks noGrp="1"/>
          </p:cNvSpPr>
          <p:nvPr>
            <p:ph idx="1"/>
          </p:nvPr>
        </p:nvSpPr>
        <p:spPr>
          <a:xfrm>
            <a:off x="773645" y="1236128"/>
            <a:ext cx="10953299" cy="783231"/>
          </a:xfrm>
        </p:spPr>
        <p:txBody>
          <a:bodyPr>
            <a:normAutofit/>
          </a:bodyPr>
          <a:lstStyle/>
          <a:p>
            <a:pPr marL="0" indent="0">
              <a:buNone/>
            </a:pPr>
            <a:r>
              <a:rPr lang="en-US" sz="2000" dirty="0"/>
              <a:t>Because indirect costs are not directly attributable to one contract, they must be “pooled” and </a:t>
            </a:r>
            <a:r>
              <a:rPr lang="en-US" sz="2000" i="1" dirty="0"/>
              <a:t>allocated</a:t>
            </a:r>
            <a:r>
              <a:rPr lang="en-US" sz="2000" dirty="0"/>
              <a:t> across contracts.  FAR 31.203</a:t>
            </a:r>
          </a:p>
        </p:txBody>
      </p:sp>
      <p:sp>
        <p:nvSpPr>
          <p:cNvPr id="11" name="Content Placeholder 4">
            <a:extLst>
              <a:ext uri="{FF2B5EF4-FFF2-40B4-BE49-F238E27FC236}">
                <a16:creationId xmlns:a16="http://schemas.microsoft.com/office/drawing/2014/main" id="{CC7AA5CE-C705-42D8-B950-83BD4A5F5465}"/>
              </a:ext>
            </a:extLst>
          </p:cNvPr>
          <p:cNvSpPr txBox="1">
            <a:spLocks/>
          </p:cNvSpPr>
          <p:nvPr/>
        </p:nvSpPr>
        <p:spPr>
          <a:xfrm>
            <a:off x="680593" y="2204336"/>
            <a:ext cx="5050687" cy="4350281"/>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t>Indirect Cost Pools </a:t>
            </a:r>
            <a:r>
              <a:rPr lang="en-US" dirty="0"/>
              <a:t>– logical groupings of costs</a:t>
            </a:r>
          </a:p>
          <a:p>
            <a:r>
              <a:rPr lang="en-US" b="1" dirty="0"/>
              <a:t>Indirect rates </a:t>
            </a:r>
            <a:r>
              <a:rPr lang="en-US" dirty="0"/>
              <a:t>are derived by pooling like indirect costs and dividing them into a direct cost base</a:t>
            </a:r>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a:p>
            <a:r>
              <a:rPr lang="en-US" b="1" dirty="0"/>
              <a:t>Allocation base </a:t>
            </a:r>
            <a:r>
              <a:rPr lang="en-US" dirty="0"/>
              <a:t>– establish causal / beneficial relationship</a:t>
            </a:r>
          </a:p>
          <a:p>
            <a:r>
              <a:rPr lang="en-US" dirty="0"/>
              <a:t>Common allocation bases include:</a:t>
            </a:r>
          </a:p>
          <a:p>
            <a:pPr lvl="1"/>
            <a:r>
              <a:rPr lang="en-US" dirty="0"/>
              <a:t>Total Labor (for Fringe Expenses)</a:t>
            </a:r>
          </a:p>
          <a:p>
            <a:pPr lvl="1"/>
            <a:r>
              <a:rPr lang="en-US" dirty="0"/>
              <a:t>Square footage (for facility costs)</a:t>
            </a:r>
          </a:p>
          <a:p>
            <a:pPr lvl="1"/>
            <a:r>
              <a:rPr lang="en-US" dirty="0"/>
              <a:t>Headcount (for support staff costs)</a:t>
            </a:r>
          </a:p>
          <a:p>
            <a:pPr lvl="1"/>
            <a:r>
              <a:rPr lang="en-US" dirty="0"/>
              <a:t>Laptops/Devices (for IT services)</a:t>
            </a:r>
          </a:p>
        </p:txBody>
      </p:sp>
      <p:grpSp>
        <p:nvGrpSpPr>
          <p:cNvPr id="12" name="Group 11">
            <a:extLst>
              <a:ext uri="{FF2B5EF4-FFF2-40B4-BE49-F238E27FC236}">
                <a16:creationId xmlns:a16="http://schemas.microsoft.com/office/drawing/2014/main" id="{B1A71F02-0CA3-4668-B864-499769789CC4}"/>
              </a:ext>
            </a:extLst>
          </p:cNvPr>
          <p:cNvGrpSpPr/>
          <p:nvPr/>
        </p:nvGrpSpPr>
        <p:grpSpPr>
          <a:xfrm>
            <a:off x="773646" y="3290343"/>
            <a:ext cx="4160349" cy="861774"/>
            <a:chOff x="2218346" y="2032222"/>
            <a:chExt cx="4160349" cy="861774"/>
          </a:xfrm>
        </p:grpSpPr>
        <p:sp>
          <p:nvSpPr>
            <p:cNvPr id="13" name="Rectangle 12">
              <a:extLst>
                <a:ext uri="{FF2B5EF4-FFF2-40B4-BE49-F238E27FC236}">
                  <a16:creationId xmlns:a16="http://schemas.microsoft.com/office/drawing/2014/main" id="{0F180341-8EE1-46CA-AB01-E4F82A25D60D}"/>
                </a:ext>
              </a:extLst>
            </p:cNvPr>
            <p:cNvSpPr/>
            <p:nvPr/>
          </p:nvSpPr>
          <p:spPr>
            <a:xfrm>
              <a:off x="4445152" y="2032222"/>
              <a:ext cx="1933543" cy="861774"/>
            </a:xfrm>
            <a:prstGeom prst="rect">
              <a:avLst/>
            </a:prstGeom>
          </p:spPr>
          <p:txBody>
            <a:bodyPr wrap="none">
              <a:spAutoFit/>
            </a:bodyPr>
            <a:lstStyle/>
            <a:p>
              <a:pPr marL="0" marR="0" lvl="0" indent="0" algn="ctr" defTabSz="914400" eaLnBrk="1" fontAlgn="auto" latinLnBrk="0" hangingPunct="1">
                <a:lnSpc>
                  <a:spcPts val="2000"/>
                </a:lnSpc>
                <a:spcBef>
                  <a:spcPts val="0"/>
                </a:spcBef>
                <a:spcAft>
                  <a:spcPts val="0"/>
                </a:spcAft>
                <a:buClrTx/>
                <a:buSzTx/>
                <a:buFontTx/>
                <a:buNone/>
                <a:tabLst/>
                <a:defRPr/>
              </a:pPr>
              <a:r>
                <a:rPr kumimoji="0" lang="en-US" sz="2000" b="1" i="0" u="none" strike="noStrike" kern="0" cap="none" spc="0" normalizeH="0" noProof="0" dirty="0">
                  <a:ln>
                    <a:noFill/>
                  </a:ln>
                  <a:solidFill>
                    <a:srgbClr val="9BBB59">
                      <a:lumMod val="50000"/>
                    </a:srgbClr>
                  </a:solidFill>
                  <a:effectLst/>
                  <a:uLnTx/>
                  <a:uFillTx/>
                  <a:latin typeface="Tahoma" panose="020B0604030504040204" pitchFamily="34" charset="0"/>
                  <a:ea typeface="+mn-ea"/>
                  <a:cs typeface="Arial" pitchFamily="34" charset="0"/>
                </a:rPr>
                <a:t>Cost (in pool)</a:t>
              </a:r>
            </a:p>
            <a:p>
              <a:pPr marL="0" marR="0" lvl="0" indent="0" algn="ctr" defTabSz="914400" eaLnBrk="1" fontAlgn="auto" latinLnBrk="0" hangingPunct="1">
                <a:lnSpc>
                  <a:spcPts val="2000"/>
                </a:lnSpc>
                <a:spcBef>
                  <a:spcPts val="0"/>
                </a:spcBef>
                <a:spcAft>
                  <a:spcPts val="0"/>
                </a:spcAft>
                <a:buClrTx/>
                <a:buSzTx/>
                <a:buFontTx/>
                <a:buNone/>
                <a:tabLst/>
                <a:defRPr/>
              </a:pPr>
              <a:endParaRPr kumimoji="0" lang="en-US" b="1" i="0" u="none" strike="noStrike" kern="0" cap="none" spc="0" normalizeH="0" baseline="0" noProof="0" dirty="0">
                <a:ln>
                  <a:noFill/>
                </a:ln>
                <a:solidFill>
                  <a:srgbClr val="4F81BD">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eaLnBrk="1" fontAlgn="auto" latinLnBrk="0" hangingPunct="1">
                <a:lnSpc>
                  <a:spcPts val="2000"/>
                </a:lnSpc>
                <a:spcBef>
                  <a:spcPts val="0"/>
                </a:spcBef>
                <a:spcAft>
                  <a:spcPts val="0"/>
                </a:spcAft>
                <a:buClrTx/>
                <a:buSzTx/>
                <a:buFontTx/>
                <a:buNone/>
                <a:tabLst/>
                <a:defRPr/>
              </a:pPr>
              <a:r>
                <a:rPr kumimoji="0" lang="en-US" b="1" i="0" u="none" strike="noStrike" kern="0" cap="none" spc="0" normalizeH="0" baseline="0" noProof="0" dirty="0">
                  <a:ln>
                    <a:noFill/>
                  </a:ln>
                  <a:solidFill>
                    <a:srgbClr val="4F81BD">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Base (in pool</a:t>
              </a:r>
              <a:r>
                <a:rPr kumimoji="0" lang="en-US" sz="2400" b="1" i="0" u="none" strike="noStrike" kern="0" cap="none" spc="0" normalizeH="0" baseline="0" noProof="0" dirty="0">
                  <a:ln>
                    <a:noFill/>
                  </a:ln>
                  <a:solidFill>
                    <a:srgbClr val="4F81BD">
                      <a:lumMod val="75000"/>
                    </a:srgbClr>
                  </a:solidFill>
                  <a:effectLst/>
                  <a:uLnTx/>
                  <a:uFillTx/>
                  <a:latin typeface="Arial" pitchFamily="34" charset="0"/>
                  <a:ea typeface="+mn-ea"/>
                  <a:cs typeface="Arial" pitchFamily="34" charset="0"/>
                </a:rPr>
                <a:t>)</a:t>
              </a:r>
              <a:endParaRPr kumimoji="0" lang="en-US" sz="2000" b="0" i="0" u="none" strike="noStrike" kern="0" cap="none" spc="0" normalizeH="0" baseline="0" noProof="0" dirty="0">
                <a:ln>
                  <a:noFill/>
                </a:ln>
                <a:solidFill>
                  <a:srgbClr val="4F81BD">
                    <a:lumMod val="75000"/>
                  </a:srgbClr>
                </a:solidFill>
                <a:effectLst/>
                <a:uLnTx/>
                <a:uFillTx/>
                <a:latin typeface="Calibri"/>
                <a:ea typeface="+mn-ea"/>
              </a:endParaRPr>
            </a:p>
          </p:txBody>
        </p:sp>
        <p:cxnSp>
          <p:nvCxnSpPr>
            <p:cNvPr id="14" name="Straight Connector 13">
              <a:extLst>
                <a:ext uri="{FF2B5EF4-FFF2-40B4-BE49-F238E27FC236}">
                  <a16:creationId xmlns:a16="http://schemas.microsoft.com/office/drawing/2014/main" id="{3566D821-60C8-46AA-AD73-2EA4A08CECB5}"/>
                </a:ext>
              </a:extLst>
            </p:cNvPr>
            <p:cNvCxnSpPr/>
            <p:nvPr/>
          </p:nvCxnSpPr>
          <p:spPr>
            <a:xfrm>
              <a:off x="4551035" y="2463911"/>
              <a:ext cx="1721775" cy="0"/>
            </a:xfrm>
            <a:prstGeom prst="line">
              <a:avLst/>
            </a:prstGeom>
            <a:noFill/>
            <a:ln w="38100" cap="flat" cmpd="sng" algn="ctr">
              <a:solidFill>
                <a:sysClr val="windowText" lastClr="000000"/>
              </a:solidFill>
              <a:prstDash val="solid"/>
            </a:ln>
            <a:effectLst/>
          </p:spPr>
        </p:cxnSp>
        <p:sp>
          <p:nvSpPr>
            <p:cNvPr id="15" name="Rectangle 14">
              <a:extLst>
                <a:ext uri="{FF2B5EF4-FFF2-40B4-BE49-F238E27FC236}">
                  <a16:creationId xmlns:a16="http://schemas.microsoft.com/office/drawing/2014/main" id="{7CD31081-913E-48D1-A6E1-C4FE54E8910F}"/>
                </a:ext>
              </a:extLst>
            </p:cNvPr>
            <p:cNvSpPr/>
            <p:nvPr/>
          </p:nvSpPr>
          <p:spPr>
            <a:xfrm>
              <a:off x="2218346" y="2229672"/>
              <a:ext cx="2066591" cy="461665"/>
            </a:xfrm>
            <a:prstGeom prst="rect">
              <a:avLst/>
            </a:prstGeom>
          </p:spPr>
          <p:txBody>
            <a:bodyPr wrap="none">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sz="2000" b="1" i="0" u="none" strike="noStrike" kern="0" cap="none" spc="0" normalizeH="0" noProof="0" dirty="0">
                  <a:ln>
                    <a:noFill/>
                  </a:ln>
                  <a:solidFill>
                    <a:schemeClr val="tx2">
                      <a:lumMod val="60000"/>
                      <a:lumOff val="40000"/>
                    </a:schemeClr>
                  </a:solidFill>
                  <a:effectLst/>
                  <a:uLnTx/>
                  <a:uFillTx/>
                  <a:latin typeface="Tahoma" panose="020B0604030504040204" pitchFamily="34" charset="0"/>
                  <a:ea typeface="+mn-ea"/>
                  <a:cs typeface="Arial" pitchFamily="34" charset="0"/>
                </a:rPr>
                <a:t>Indirect rate </a:t>
              </a:r>
              <a:r>
                <a:rPr kumimoji="0" lang="en-US" sz="2400" b="1" i="0" u="none" strike="noStrike" kern="0" cap="none" spc="0" normalizeH="0" baseline="0" noProof="0" dirty="0">
                  <a:ln>
                    <a:noFill/>
                  </a:ln>
                  <a:solidFill>
                    <a:prstClr val="black"/>
                  </a:solidFill>
                  <a:effectLst/>
                  <a:uLnTx/>
                  <a:uFillTx/>
                  <a:latin typeface="Arial" pitchFamily="34" charset="0"/>
                  <a:ea typeface="+mn-ea"/>
                  <a:cs typeface="Arial" pitchFamily="34" charset="0"/>
                </a:rPr>
                <a:t>=</a:t>
              </a:r>
            </a:p>
          </p:txBody>
        </p:sp>
      </p:grpSp>
    </p:spTree>
    <p:extLst>
      <p:ext uri="{BB962C8B-B14F-4D97-AF65-F5344CB8AC3E}">
        <p14:creationId xmlns:p14="http://schemas.microsoft.com/office/powerpoint/2010/main" val="372067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Indirect Rates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12</a:t>
            </a:fld>
            <a:endParaRPr lang="en-US" dirty="0"/>
          </a:p>
        </p:txBody>
      </p:sp>
      <p:graphicFrame>
        <p:nvGraphicFramePr>
          <p:cNvPr id="10" name="Table 9">
            <a:extLst>
              <a:ext uri="{FF2B5EF4-FFF2-40B4-BE49-F238E27FC236}">
                <a16:creationId xmlns:a16="http://schemas.microsoft.com/office/drawing/2014/main" id="{8DDB5041-E607-4D2C-AA20-48E37BFE7C77}"/>
              </a:ext>
            </a:extLst>
          </p:cNvPr>
          <p:cNvGraphicFramePr>
            <a:graphicFrameLocks noGrp="1"/>
          </p:cNvGraphicFramePr>
          <p:nvPr>
            <p:extLst>
              <p:ext uri="{D42A27DB-BD31-4B8C-83A1-F6EECF244321}">
                <p14:modId xmlns:p14="http://schemas.microsoft.com/office/powerpoint/2010/main" val="1354314321"/>
              </p:ext>
            </p:extLst>
          </p:nvPr>
        </p:nvGraphicFramePr>
        <p:xfrm>
          <a:off x="2640569" y="1309002"/>
          <a:ext cx="7191108" cy="396240"/>
        </p:xfrm>
        <a:graphic>
          <a:graphicData uri="http://schemas.openxmlformats.org/drawingml/2006/table">
            <a:tbl>
              <a:tblPr bandRow="1">
                <a:tableStyleId>{8EC20E35-A176-4012-BC5E-935CFFF8708E}</a:tableStyleId>
              </a:tblPr>
              <a:tblGrid>
                <a:gridCol w="2885808">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26659">
                <a:tc>
                  <a:txBody>
                    <a:bodyPr/>
                    <a:lstStyle/>
                    <a:p>
                      <a:r>
                        <a:rPr lang="en-US" sz="2000" b="1" dirty="0">
                          <a:solidFill>
                            <a:schemeClr val="tx1"/>
                          </a:solidFill>
                        </a:rPr>
                        <a:t>Indirect</a:t>
                      </a:r>
                      <a:r>
                        <a:rPr lang="en-US" sz="2000" b="1" baseline="0" dirty="0">
                          <a:solidFill>
                            <a:schemeClr val="tx1"/>
                          </a:solidFill>
                        </a:rPr>
                        <a:t> </a:t>
                      </a:r>
                      <a:r>
                        <a:rPr lang="en-US" sz="2000" b="1" dirty="0">
                          <a:solidFill>
                            <a:schemeClr val="tx1"/>
                          </a:solidFill>
                        </a:rPr>
                        <a:t>Rate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tx1"/>
                          </a:solidFill>
                        </a:rPr>
                        <a:t>Base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1" name="Table 10">
            <a:extLst>
              <a:ext uri="{FF2B5EF4-FFF2-40B4-BE49-F238E27FC236}">
                <a16:creationId xmlns:a16="http://schemas.microsoft.com/office/drawing/2014/main" id="{FACE404F-C06A-4F6D-BDAA-F6DC59A37E18}"/>
              </a:ext>
            </a:extLst>
          </p:cNvPr>
          <p:cNvGraphicFramePr>
            <a:graphicFrameLocks noGrp="1"/>
          </p:cNvGraphicFramePr>
          <p:nvPr>
            <p:extLst>
              <p:ext uri="{D42A27DB-BD31-4B8C-83A1-F6EECF244321}">
                <p14:modId xmlns:p14="http://schemas.microsoft.com/office/powerpoint/2010/main" val="3548296017"/>
              </p:ext>
            </p:extLst>
          </p:nvPr>
        </p:nvGraphicFramePr>
        <p:xfrm>
          <a:off x="2640569" y="1814121"/>
          <a:ext cx="7191108" cy="396240"/>
        </p:xfrm>
        <a:graphic>
          <a:graphicData uri="http://schemas.openxmlformats.org/drawingml/2006/table">
            <a:tbl>
              <a:tblPr bandRow="1">
                <a:tableStyleId>{8EC20E35-A176-4012-BC5E-935CFFF8708E}</a:tableStyleId>
              </a:tblPr>
              <a:tblGrid>
                <a:gridCol w="2885808">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26659">
                <a:tc>
                  <a:txBody>
                    <a:bodyPr/>
                    <a:lstStyle/>
                    <a:p>
                      <a:r>
                        <a:rPr lang="en-US" sz="2000" b="1" dirty="0">
                          <a:solidFill>
                            <a:schemeClr val="tx1"/>
                          </a:solidFill>
                        </a:rPr>
                        <a:t>Fringe</a:t>
                      </a:r>
                    </a:p>
                  </a:txBody>
                  <a:tcP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tc>
                  <a:txBody>
                    <a:bodyPr/>
                    <a:lstStyle/>
                    <a:p>
                      <a:r>
                        <a:rPr lang="en-US" sz="2000" b="0" dirty="0">
                          <a:solidFill>
                            <a:schemeClr val="tx1"/>
                          </a:solidFill>
                        </a:rPr>
                        <a:t>Value of Direct Labor</a:t>
                      </a:r>
                    </a:p>
                  </a:txBody>
                  <a:tcP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2" name="Table 11">
            <a:extLst>
              <a:ext uri="{FF2B5EF4-FFF2-40B4-BE49-F238E27FC236}">
                <a16:creationId xmlns:a16="http://schemas.microsoft.com/office/drawing/2014/main" id="{5D5723E2-C310-4E7A-A413-CA1665700681}"/>
              </a:ext>
            </a:extLst>
          </p:cNvPr>
          <p:cNvGraphicFramePr>
            <a:graphicFrameLocks noGrp="1"/>
          </p:cNvGraphicFramePr>
          <p:nvPr>
            <p:extLst>
              <p:ext uri="{D42A27DB-BD31-4B8C-83A1-F6EECF244321}">
                <p14:modId xmlns:p14="http://schemas.microsoft.com/office/powerpoint/2010/main" val="2025415474"/>
              </p:ext>
            </p:extLst>
          </p:nvPr>
        </p:nvGraphicFramePr>
        <p:xfrm>
          <a:off x="2640569" y="2902418"/>
          <a:ext cx="7191108" cy="396240"/>
        </p:xfrm>
        <a:graphic>
          <a:graphicData uri="http://schemas.openxmlformats.org/drawingml/2006/table">
            <a:tbl>
              <a:tblPr bandRow="1">
                <a:tableStyleId>{8EC20E35-A176-4012-BC5E-935CFFF8708E}</a:tableStyleId>
              </a:tblPr>
              <a:tblGrid>
                <a:gridCol w="2885808">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70840">
                <a:tc>
                  <a:txBody>
                    <a:bodyPr/>
                    <a:lstStyle/>
                    <a:p>
                      <a:r>
                        <a:rPr lang="en-US" sz="2000" b="1" dirty="0"/>
                        <a:t>Overhead</a:t>
                      </a:r>
                    </a:p>
                  </a:txBody>
                  <a:tcP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r>
                        <a:rPr lang="en-US" sz="2000" dirty="0"/>
                        <a:t>Value of DL and fringe</a:t>
                      </a:r>
                    </a:p>
                  </a:txBody>
                  <a:tcP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3" name="Table 12">
            <a:extLst>
              <a:ext uri="{FF2B5EF4-FFF2-40B4-BE49-F238E27FC236}">
                <a16:creationId xmlns:a16="http://schemas.microsoft.com/office/drawing/2014/main" id="{39B0E798-B56E-4C87-8FDF-A61319C74F7E}"/>
              </a:ext>
            </a:extLst>
          </p:cNvPr>
          <p:cNvGraphicFramePr>
            <a:graphicFrameLocks noGrp="1"/>
          </p:cNvGraphicFramePr>
          <p:nvPr>
            <p:extLst>
              <p:ext uri="{D42A27DB-BD31-4B8C-83A1-F6EECF244321}">
                <p14:modId xmlns:p14="http://schemas.microsoft.com/office/powerpoint/2010/main" val="2779482445"/>
              </p:ext>
            </p:extLst>
          </p:nvPr>
        </p:nvGraphicFramePr>
        <p:xfrm>
          <a:off x="2640569" y="3950363"/>
          <a:ext cx="7191108" cy="701040"/>
        </p:xfrm>
        <a:graphic>
          <a:graphicData uri="http://schemas.openxmlformats.org/drawingml/2006/table">
            <a:tbl>
              <a:tblPr bandRow="1">
                <a:tableStyleId>{8EC20E35-A176-4012-BC5E-935CFFF8708E}</a:tableStyleId>
              </a:tblPr>
              <a:tblGrid>
                <a:gridCol w="2885808">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70840">
                <a:tc>
                  <a:txBody>
                    <a:bodyPr/>
                    <a:lstStyle/>
                    <a:p>
                      <a:r>
                        <a:rPr lang="en-US" sz="2000" b="1" dirty="0"/>
                        <a:t>General &amp; Administrative Value Added Base (VAB)</a:t>
                      </a:r>
                      <a:r>
                        <a:rPr lang="en-US" sz="2000" b="1" baseline="0" dirty="0"/>
                        <a:t> </a:t>
                      </a:r>
                      <a:endParaRPr lang="en-US" sz="2000" b="1" dirty="0"/>
                    </a:p>
                  </a:txBody>
                  <a:tcP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r>
                        <a:rPr lang="en-US" sz="2000" dirty="0"/>
                        <a:t>Value of DL, Fringe, Overhead, Other Direct Costs and Material &amp; Handling</a:t>
                      </a:r>
                    </a:p>
                  </a:txBody>
                  <a:tcP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D49D8D4E-4F6D-40C8-A638-8FFA0FE6B685}"/>
              </a:ext>
            </a:extLst>
          </p:cNvPr>
          <p:cNvGraphicFramePr>
            <a:graphicFrameLocks noGrp="1"/>
          </p:cNvGraphicFramePr>
          <p:nvPr>
            <p:extLst>
              <p:ext uri="{D42A27DB-BD31-4B8C-83A1-F6EECF244321}">
                <p14:modId xmlns:p14="http://schemas.microsoft.com/office/powerpoint/2010/main" val="3778142964"/>
              </p:ext>
            </p:extLst>
          </p:nvPr>
        </p:nvGraphicFramePr>
        <p:xfrm>
          <a:off x="2640569" y="5417535"/>
          <a:ext cx="7191108" cy="403105"/>
        </p:xfrm>
        <a:graphic>
          <a:graphicData uri="http://schemas.openxmlformats.org/drawingml/2006/table">
            <a:tbl>
              <a:tblPr bandRow="1">
                <a:tableStyleId>{8EC20E35-A176-4012-BC5E-935CFFF8708E}</a:tableStyleId>
              </a:tblPr>
              <a:tblGrid>
                <a:gridCol w="2885808">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403105">
                <a:tc>
                  <a:txBody>
                    <a:bodyPr/>
                    <a:lstStyle/>
                    <a:p>
                      <a:r>
                        <a:rPr lang="en-US" sz="2000" b="1" dirty="0"/>
                        <a:t>Material</a:t>
                      </a:r>
                      <a:r>
                        <a:rPr lang="en-US" sz="2000" b="1" baseline="0" dirty="0"/>
                        <a:t> &amp; Handling </a:t>
                      </a:r>
                      <a:endParaRPr lang="en-US" sz="2000" b="1" dirty="0"/>
                    </a:p>
                  </a:txBody>
                  <a:tcP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r>
                        <a:rPr lang="en-US" sz="2000" dirty="0"/>
                        <a:t>Value of</a:t>
                      </a:r>
                      <a:r>
                        <a:rPr lang="en-US" sz="2000" baseline="0" dirty="0"/>
                        <a:t> Materials and Subcontractors</a:t>
                      </a:r>
                      <a:endParaRPr lang="en-US" sz="2000" dirty="0"/>
                    </a:p>
                  </a:txBody>
                  <a:tcP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bl>
          </a:graphicData>
        </a:graphic>
      </p:graphicFrame>
      <p:grpSp>
        <p:nvGrpSpPr>
          <p:cNvPr id="15" name="Group 14">
            <a:extLst>
              <a:ext uri="{FF2B5EF4-FFF2-40B4-BE49-F238E27FC236}">
                <a16:creationId xmlns:a16="http://schemas.microsoft.com/office/drawing/2014/main" id="{F1722DE7-6D07-44BB-B4A2-7114C39E5FB6}"/>
              </a:ext>
            </a:extLst>
          </p:cNvPr>
          <p:cNvGrpSpPr/>
          <p:nvPr/>
        </p:nvGrpSpPr>
        <p:grpSpPr>
          <a:xfrm>
            <a:off x="4346524" y="2177005"/>
            <a:ext cx="3141053" cy="605294"/>
            <a:chOff x="2878747" y="1752600"/>
            <a:chExt cx="3141053" cy="605294"/>
          </a:xfrm>
        </p:grpSpPr>
        <p:sp>
          <p:nvSpPr>
            <p:cNvPr id="16" name="Rectangle 15">
              <a:extLst>
                <a:ext uri="{FF2B5EF4-FFF2-40B4-BE49-F238E27FC236}">
                  <a16:creationId xmlns:a16="http://schemas.microsoft.com/office/drawing/2014/main" id="{64C24495-3B65-4696-ABD9-DAA9DD073722}"/>
                </a:ext>
              </a:extLst>
            </p:cNvPr>
            <p:cNvSpPr/>
            <p:nvPr/>
          </p:nvSpPr>
          <p:spPr>
            <a:xfrm>
              <a:off x="4373195" y="1752600"/>
              <a:ext cx="1646605" cy="605294"/>
            </a:xfrm>
            <a:prstGeom prst="rect">
              <a:avLst/>
            </a:prstGeom>
          </p:spPr>
          <p:txBody>
            <a:bodyPr wrap="none">
              <a:spAutoFit/>
            </a:bodyPr>
            <a:lstStyle/>
            <a:p>
              <a:pPr algn="ctr">
                <a:lnSpc>
                  <a:spcPts val="2000"/>
                </a:lnSpc>
              </a:pPr>
              <a:r>
                <a:rPr lang="en-US" sz="1400" b="1" dirty="0">
                  <a:solidFill>
                    <a:srgbClr val="414B56"/>
                  </a:solidFill>
                  <a:latin typeface="Arial" pitchFamily="34" charset="0"/>
                  <a:cs typeface="Arial" pitchFamily="34" charset="0"/>
                </a:rPr>
                <a:t>Fringe Costs</a:t>
              </a:r>
            </a:p>
            <a:p>
              <a:pPr algn="ctr">
                <a:lnSpc>
                  <a:spcPts val="2000"/>
                </a:lnSpc>
              </a:pPr>
              <a:r>
                <a:rPr lang="en-US" sz="1400" b="1" dirty="0">
                  <a:solidFill>
                    <a:srgbClr val="414B56"/>
                  </a:solidFill>
                  <a:latin typeface="Arial" pitchFamily="34" charset="0"/>
                  <a:cs typeface="Arial" pitchFamily="34" charset="0"/>
                </a:rPr>
                <a:t>Direct Labor (DL)</a:t>
              </a:r>
              <a:endParaRPr lang="en-US" sz="1200" dirty="0"/>
            </a:p>
          </p:txBody>
        </p:sp>
        <p:cxnSp>
          <p:nvCxnSpPr>
            <p:cNvPr id="17" name="Straight Connector 16">
              <a:extLst>
                <a:ext uri="{FF2B5EF4-FFF2-40B4-BE49-F238E27FC236}">
                  <a16:creationId xmlns:a16="http://schemas.microsoft.com/office/drawing/2014/main" id="{D19F633A-EE03-4BC5-A74C-8E409A0982C3}"/>
                </a:ext>
              </a:extLst>
            </p:cNvPr>
            <p:cNvCxnSpPr/>
            <p:nvPr/>
          </p:nvCxnSpPr>
          <p:spPr>
            <a:xfrm>
              <a:off x="4243997" y="2055247"/>
              <a:ext cx="1600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F39DE1C-3084-472B-8CC0-AB301F3054D8}"/>
                </a:ext>
              </a:extLst>
            </p:cNvPr>
            <p:cNvSpPr/>
            <p:nvPr/>
          </p:nvSpPr>
          <p:spPr>
            <a:xfrm>
              <a:off x="2878747" y="1879557"/>
              <a:ext cx="1372492" cy="325538"/>
            </a:xfrm>
            <a:prstGeom prst="rect">
              <a:avLst/>
            </a:prstGeom>
          </p:spPr>
          <p:txBody>
            <a:bodyPr wrap="none">
              <a:spAutoFit/>
            </a:bodyPr>
            <a:lstStyle/>
            <a:p>
              <a:pPr>
                <a:lnSpc>
                  <a:spcPts val="2000"/>
                </a:lnSpc>
              </a:pPr>
              <a:r>
                <a:rPr lang="en-US" sz="1400" b="1" dirty="0">
                  <a:solidFill>
                    <a:srgbClr val="414B56"/>
                  </a:solidFill>
                  <a:latin typeface="Arial" pitchFamily="34" charset="0"/>
                  <a:cs typeface="Arial" pitchFamily="34" charset="0"/>
                </a:rPr>
                <a:t>Fringe Rate  =</a:t>
              </a:r>
            </a:p>
          </p:txBody>
        </p:sp>
      </p:grpSp>
      <p:grpSp>
        <p:nvGrpSpPr>
          <p:cNvPr id="19" name="Group 18">
            <a:extLst>
              <a:ext uri="{FF2B5EF4-FFF2-40B4-BE49-F238E27FC236}">
                <a16:creationId xmlns:a16="http://schemas.microsoft.com/office/drawing/2014/main" id="{68ADA332-5C63-4276-A9C0-B7BE375909EB}"/>
              </a:ext>
            </a:extLst>
          </p:cNvPr>
          <p:cNvGrpSpPr/>
          <p:nvPr/>
        </p:nvGrpSpPr>
        <p:grpSpPr>
          <a:xfrm>
            <a:off x="4042415" y="3312437"/>
            <a:ext cx="3269559" cy="605294"/>
            <a:chOff x="2667000" y="2908549"/>
            <a:chExt cx="3269559" cy="605294"/>
          </a:xfrm>
        </p:grpSpPr>
        <p:sp>
          <p:nvSpPr>
            <p:cNvPr id="20" name="Rectangle 19">
              <a:extLst>
                <a:ext uri="{FF2B5EF4-FFF2-40B4-BE49-F238E27FC236}">
                  <a16:creationId xmlns:a16="http://schemas.microsoft.com/office/drawing/2014/main" id="{6573D9B0-4663-4FA9-9CD8-BA3EDED99C0F}"/>
                </a:ext>
              </a:extLst>
            </p:cNvPr>
            <p:cNvSpPr/>
            <p:nvPr/>
          </p:nvSpPr>
          <p:spPr>
            <a:xfrm>
              <a:off x="4379722" y="2908549"/>
              <a:ext cx="1556837" cy="605294"/>
            </a:xfrm>
            <a:prstGeom prst="rect">
              <a:avLst/>
            </a:prstGeom>
          </p:spPr>
          <p:txBody>
            <a:bodyPr wrap="none">
              <a:spAutoFit/>
            </a:bodyPr>
            <a:lstStyle/>
            <a:p>
              <a:pPr algn="ctr">
                <a:lnSpc>
                  <a:spcPts val="2000"/>
                </a:lnSpc>
              </a:pPr>
              <a:r>
                <a:rPr lang="en-US" sz="1400" b="1" dirty="0">
                  <a:solidFill>
                    <a:srgbClr val="414B56"/>
                  </a:solidFill>
                  <a:latin typeface="Arial" pitchFamily="34" charset="0"/>
                  <a:cs typeface="Arial" pitchFamily="34" charset="0"/>
                </a:rPr>
                <a:t>Overhead Costs</a:t>
              </a:r>
            </a:p>
            <a:p>
              <a:pPr algn="ctr">
                <a:lnSpc>
                  <a:spcPts val="2000"/>
                </a:lnSpc>
              </a:pPr>
              <a:r>
                <a:rPr lang="en-US" sz="1400" b="1" dirty="0">
                  <a:solidFill>
                    <a:srgbClr val="414B56"/>
                  </a:solidFill>
                  <a:latin typeface="Arial" pitchFamily="34" charset="0"/>
                  <a:cs typeface="Arial" pitchFamily="34" charset="0"/>
                </a:rPr>
                <a:t>DL &amp; Fringe</a:t>
              </a:r>
              <a:endParaRPr lang="en-US" sz="1200" dirty="0"/>
            </a:p>
          </p:txBody>
        </p:sp>
        <p:sp>
          <p:nvSpPr>
            <p:cNvPr id="21" name="Rectangle 20">
              <a:extLst>
                <a:ext uri="{FF2B5EF4-FFF2-40B4-BE49-F238E27FC236}">
                  <a16:creationId xmlns:a16="http://schemas.microsoft.com/office/drawing/2014/main" id="{3AB4D494-E4BB-4766-A7D7-3B8A71CCAC48}"/>
                </a:ext>
              </a:extLst>
            </p:cNvPr>
            <p:cNvSpPr/>
            <p:nvPr/>
          </p:nvSpPr>
          <p:spPr>
            <a:xfrm>
              <a:off x="2667000" y="3035506"/>
              <a:ext cx="1651414" cy="325538"/>
            </a:xfrm>
            <a:prstGeom prst="rect">
              <a:avLst/>
            </a:prstGeom>
          </p:spPr>
          <p:txBody>
            <a:bodyPr wrap="none">
              <a:spAutoFit/>
            </a:bodyPr>
            <a:lstStyle/>
            <a:p>
              <a:pPr>
                <a:lnSpc>
                  <a:spcPts val="2000"/>
                </a:lnSpc>
              </a:pPr>
              <a:r>
                <a:rPr lang="en-US" sz="1400" b="1" dirty="0">
                  <a:solidFill>
                    <a:srgbClr val="414B56"/>
                  </a:solidFill>
                  <a:latin typeface="Arial" pitchFamily="34" charset="0"/>
                  <a:cs typeface="Arial" pitchFamily="34" charset="0"/>
                </a:rPr>
                <a:t>Overhead Rate  =</a:t>
              </a:r>
            </a:p>
          </p:txBody>
        </p:sp>
        <p:cxnSp>
          <p:nvCxnSpPr>
            <p:cNvPr id="22" name="Straight Connector 21">
              <a:extLst>
                <a:ext uri="{FF2B5EF4-FFF2-40B4-BE49-F238E27FC236}">
                  <a16:creationId xmlns:a16="http://schemas.microsoft.com/office/drawing/2014/main" id="{F7E71EF6-51DE-4AEB-931C-D51B88F45FE8}"/>
                </a:ext>
              </a:extLst>
            </p:cNvPr>
            <p:cNvCxnSpPr/>
            <p:nvPr/>
          </p:nvCxnSpPr>
          <p:spPr>
            <a:xfrm>
              <a:off x="4487239" y="3198234"/>
              <a:ext cx="12277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4A9BE62-98DE-4703-A0D2-68A6B9BCA108}"/>
              </a:ext>
            </a:extLst>
          </p:cNvPr>
          <p:cNvGrpSpPr/>
          <p:nvPr/>
        </p:nvGrpSpPr>
        <p:grpSpPr>
          <a:xfrm>
            <a:off x="4543215" y="5894037"/>
            <a:ext cx="3139233" cy="587148"/>
            <a:chOff x="3066631" y="5659222"/>
            <a:chExt cx="3139233" cy="587148"/>
          </a:xfrm>
        </p:grpSpPr>
        <p:sp>
          <p:nvSpPr>
            <p:cNvPr id="24" name="Rectangle 23">
              <a:extLst>
                <a:ext uri="{FF2B5EF4-FFF2-40B4-BE49-F238E27FC236}">
                  <a16:creationId xmlns:a16="http://schemas.microsoft.com/office/drawing/2014/main" id="{278E80EA-7FE3-4D14-861B-2F1D70041C05}"/>
                </a:ext>
              </a:extLst>
            </p:cNvPr>
            <p:cNvSpPr/>
            <p:nvPr/>
          </p:nvSpPr>
          <p:spPr>
            <a:xfrm>
              <a:off x="4301175" y="5659222"/>
              <a:ext cx="1904689" cy="587148"/>
            </a:xfrm>
            <a:prstGeom prst="rect">
              <a:avLst/>
            </a:prstGeom>
          </p:spPr>
          <p:txBody>
            <a:bodyPr wrap="none">
              <a:spAutoFit/>
            </a:bodyPr>
            <a:lstStyle/>
            <a:p>
              <a:pPr algn="ctr">
                <a:lnSpc>
                  <a:spcPts val="2000"/>
                </a:lnSpc>
              </a:pPr>
              <a:r>
                <a:rPr lang="en-US" sz="1400" b="1" dirty="0">
                  <a:solidFill>
                    <a:srgbClr val="414B56"/>
                  </a:solidFill>
                  <a:latin typeface="Arial" pitchFamily="34" charset="0"/>
                  <a:cs typeface="Arial" pitchFamily="34" charset="0"/>
                </a:rPr>
                <a:t>Procurement Costs</a:t>
              </a:r>
            </a:p>
            <a:p>
              <a:pPr algn="ctr">
                <a:lnSpc>
                  <a:spcPts val="2000"/>
                </a:lnSpc>
              </a:pPr>
              <a:r>
                <a:rPr lang="en-US" sz="1400" b="1" dirty="0">
                  <a:solidFill>
                    <a:srgbClr val="414B56"/>
                  </a:solidFill>
                  <a:latin typeface="Arial" pitchFamily="34" charset="0"/>
                  <a:cs typeface="Arial" pitchFamily="34" charset="0"/>
                </a:rPr>
                <a:t>Matls &amp; </a:t>
              </a:r>
              <a:r>
                <a:rPr lang="en-US" sz="1400" b="1" dirty="0" err="1">
                  <a:solidFill>
                    <a:srgbClr val="414B56"/>
                  </a:solidFill>
                  <a:latin typeface="Arial" pitchFamily="34" charset="0"/>
                  <a:cs typeface="Arial" pitchFamily="34" charset="0"/>
                </a:rPr>
                <a:t>Subk</a:t>
              </a:r>
              <a:r>
                <a:rPr lang="en-US" sz="1400" b="1" dirty="0">
                  <a:solidFill>
                    <a:srgbClr val="414B56"/>
                  </a:solidFill>
                  <a:latin typeface="Arial" pitchFamily="34" charset="0"/>
                  <a:cs typeface="Arial" pitchFamily="34" charset="0"/>
                </a:rPr>
                <a:t> Costs </a:t>
              </a:r>
              <a:endParaRPr lang="en-US" sz="1200" dirty="0"/>
            </a:p>
          </p:txBody>
        </p:sp>
        <p:cxnSp>
          <p:nvCxnSpPr>
            <p:cNvPr id="25" name="Straight Connector 24">
              <a:extLst>
                <a:ext uri="{FF2B5EF4-FFF2-40B4-BE49-F238E27FC236}">
                  <a16:creationId xmlns:a16="http://schemas.microsoft.com/office/drawing/2014/main" id="{D907B91C-9EC7-4970-81AA-1453BB78B89B}"/>
                </a:ext>
              </a:extLst>
            </p:cNvPr>
            <p:cNvCxnSpPr/>
            <p:nvPr/>
          </p:nvCxnSpPr>
          <p:spPr>
            <a:xfrm>
              <a:off x="4377602" y="5959607"/>
              <a:ext cx="17098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F8F37FC-4D3C-4863-83D5-521BAD24E788}"/>
                </a:ext>
              </a:extLst>
            </p:cNvPr>
            <p:cNvSpPr/>
            <p:nvPr/>
          </p:nvSpPr>
          <p:spPr>
            <a:xfrm>
              <a:off x="3066631" y="5805926"/>
              <a:ext cx="1184940" cy="325538"/>
            </a:xfrm>
            <a:prstGeom prst="rect">
              <a:avLst/>
            </a:prstGeom>
          </p:spPr>
          <p:txBody>
            <a:bodyPr wrap="none">
              <a:spAutoFit/>
            </a:bodyPr>
            <a:lstStyle/>
            <a:p>
              <a:pPr>
                <a:lnSpc>
                  <a:spcPts val="2000"/>
                </a:lnSpc>
              </a:pPr>
              <a:r>
                <a:rPr lang="en-US" sz="1400" b="1" dirty="0">
                  <a:solidFill>
                    <a:srgbClr val="414B56"/>
                  </a:solidFill>
                  <a:latin typeface="Arial" pitchFamily="34" charset="0"/>
                  <a:cs typeface="Arial" pitchFamily="34" charset="0"/>
                </a:rPr>
                <a:t>M&amp;H Rate =</a:t>
              </a:r>
            </a:p>
          </p:txBody>
        </p:sp>
      </p:grpSp>
      <p:grpSp>
        <p:nvGrpSpPr>
          <p:cNvPr id="27" name="Group 26">
            <a:extLst>
              <a:ext uri="{FF2B5EF4-FFF2-40B4-BE49-F238E27FC236}">
                <a16:creationId xmlns:a16="http://schemas.microsoft.com/office/drawing/2014/main" id="{739FD830-C534-4AD9-81E5-2EAA0BB77703}"/>
              </a:ext>
            </a:extLst>
          </p:cNvPr>
          <p:cNvGrpSpPr/>
          <p:nvPr/>
        </p:nvGrpSpPr>
        <p:grpSpPr>
          <a:xfrm>
            <a:off x="4450526" y="4677665"/>
            <a:ext cx="3571194" cy="605294"/>
            <a:chOff x="3082456" y="4375987"/>
            <a:chExt cx="3571194" cy="605294"/>
          </a:xfrm>
        </p:grpSpPr>
        <p:sp>
          <p:nvSpPr>
            <p:cNvPr id="28" name="Rectangle 27">
              <a:extLst>
                <a:ext uri="{FF2B5EF4-FFF2-40B4-BE49-F238E27FC236}">
                  <a16:creationId xmlns:a16="http://schemas.microsoft.com/office/drawing/2014/main" id="{E6D32453-6E2F-40FD-9335-60B5EDFEA25C}"/>
                </a:ext>
              </a:extLst>
            </p:cNvPr>
            <p:cNvSpPr/>
            <p:nvPr/>
          </p:nvSpPr>
          <p:spPr>
            <a:xfrm>
              <a:off x="4159056" y="4375987"/>
              <a:ext cx="2494594" cy="605294"/>
            </a:xfrm>
            <a:prstGeom prst="rect">
              <a:avLst/>
            </a:prstGeom>
          </p:spPr>
          <p:txBody>
            <a:bodyPr wrap="none">
              <a:spAutoFit/>
            </a:bodyPr>
            <a:lstStyle/>
            <a:p>
              <a:pPr algn="ctr">
                <a:lnSpc>
                  <a:spcPts val="2000"/>
                </a:lnSpc>
              </a:pPr>
              <a:r>
                <a:rPr lang="en-US" sz="1400" b="1" dirty="0">
                  <a:solidFill>
                    <a:srgbClr val="414B56"/>
                  </a:solidFill>
                  <a:latin typeface="Arial" pitchFamily="34" charset="0"/>
                  <a:cs typeface="Arial" pitchFamily="34" charset="0"/>
                </a:rPr>
                <a:t>G&amp;A Costs</a:t>
              </a:r>
            </a:p>
            <a:p>
              <a:pPr algn="ctr">
                <a:lnSpc>
                  <a:spcPts val="2000"/>
                </a:lnSpc>
              </a:pPr>
              <a:r>
                <a:rPr lang="en-US" sz="1400" b="1" dirty="0">
                  <a:solidFill>
                    <a:srgbClr val="414B56"/>
                  </a:solidFill>
                  <a:latin typeface="Arial" pitchFamily="34" charset="0"/>
                  <a:cs typeface="Arial" pitchFamily="34" charset="0"/>
                </a:rPr>
                <a:t>DL, Fringe, OH, ODC, M&amp;H </a:t>
              </a:r>
              <a:endParaRPr lang="en-US" sz="1200" dirty="0"/>
            </a:p>
          </p:txBody>
        </p:sp>
        <p:cxnSp>
          <p:nvCxnSpPr>
            <p:cNvPr id="29" name="Straight Connector 28">
              <a:extLst>
                <a:ext uri="{FF2B5EF4-FFF2-40B4-BE49-F238E27FC236}">
                  <a16:creationId xmlns:a16="http://schemas.microsoft.com/office/drawing/2014/main" id="{D121558B-8C4A-4B1D-A1C2-D3D8E655F1CD}"/>
                </a:ext>
              </a:extLst>
            </p:cNvPr>
            <p:cNvCxnSpPr/>
            <p:nvPr/>
          </p:nvCxnSpPr>
          <p:spPr>
            <a:xfrm>
              <a:off x="4454235" y="4680787"/>
              <a:ext cx="18280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7AC631F-471D-4EA2-B0D0-525C15BD1B06}"/>
                </a:ext>
              </a:extLst>
            </p:cNvPr>
            <p:cNvSpPr/>
            <p:nvPr/>
          </p:nvSpPr>
          <p:spPr>
            <a:xfrm>
              <a:off x="3082456" y="4493026"/>
              <a:ext cx="1218347" cy="325538"/>
            </a:xfrm>
            <a:prstGeom prst="rect">
              <a:avLst/>
            </a:prstGeom>
          </p:spPr>
          <p:txBody>
            <a:bodyPr wrap="none">
              <a:spAutoFit/>
            </a:bodyPr>
            <a:lstStyle/>
            <a:p>
              <a:pPr>
                <a:lnSpc>
                  <a:spcPts val="2000"/>
                </a:lnSpc>
              </a:pPr>
              <a:r>
                <a:rPr lang="en-US" sz="1400" b="1" dirty="0">
                  <a:solidFill>
                    <a:srgbClr val="414B56"/>
                  </a:solidFill>
                  <a:latin typeface="Arial" pitchFamily="34" charset="0"/>
                  <a:cs typeface="Arial" pitchFamily="34" charset="0"/>
                </a:rPr>
                <a:t>G&amp;A Rate  =</a:t>
              </a:r>
            </a:p>
          </p:txBody>
        </p:sp>
      </p:grpSp>
    </p:spTree>
    <p:extLst>
      <p:ext uri="{BB962C8B-B14F-4D97-AF65-F5344CB8AC3E}">
        <p14:creationId xmlns:p14="http://schemas.microsoft.com/office/powerpoint/2010/main" val="214647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Items to consider as we proceed</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13</a:t>
            </a:fld>
            <a:endParaRPr lang="en-US" dirty="0"/>
          </a:p>
        </p:txBody>
      </p:sp>
      <p:graphicFrame>
        <p:nvGraphicFramePr>
          <p:cNvPr id="11" name="Table 8">
            <a:extLst>
              <a:ext uri="{FF2B5EF4-FFF2-40B4-BE49-F238E27FC236}">
                <a16:creationId xmlns:a16="http://schemas.microsoft.com/office/drawing/2014/main" id="{B35003E6-35BE-4DC2-9AD4-7D1E7236FD61}"/>
              </a:ext>
            </a:extLst>
          </p:cNvPr>
          <p:cNvGraphicFramePr>
            <a:graphicFrameLocks/>
          </p:cNvGraphicFramePr>
          <p:nvPr>
            <p:extLst>
              <p:ext uri="{D42A27DB-BD31-4B8C-83A1-F6EECF244321}">
                <p14:modId xmlns:p14="http://schemas.microsoft.com/office/powerpoint/2010/main" val="3276396496"/>
              </p:ext>
            </p:extLst>
          </p:nvPr>
        </p:nvGraphicFramePr>
        <p:xfrm>
          <a:off x="576569" y="1570606"/>
          <a:ext cx="11231500" cy="4206240"/>
        </p:xfrm>
        <a:graphic>
          <a:graphicData uri="http://schemas.openxmlformats.org/drawingml/2006/table">
            <a:tbl>
              <a:tblPr firstRow="1" bandRow="1">
                <a:tableStyleId>{5C22544A-7EE6-4342-B048-85BDC9FD1C3A}</a:tableStyleId>
              </a:tblPr>
              <a:tblGrid>
                <a:gridCol w="3616042">
                  <a:extLst>
                    <a:ext uri="{9D8B030D-6E8A-4147-A177-3AD203B41FA5}">
                      <a16:colId xmlns:a16="http://schemas.microsoft.com/office/drawing/2014/main" val="2173711918"/>
                    </a:ext>
                  </a:extLst>
                </a:gridCol>
                <a:gridCol w="7615458">
                  <a:extLst>
                    <a:ext uri="{9D8B030D-6E8A-4147-A177-3AD203B41FA5}">
                      <a16:colId xmlns:a16="http://schemas.microsoft.com/office/drawing/2014/main" val="3990071685"/>
                    </a:ext>
                  </a:extLst>
                </a:gridCol>
              </a:tblGrid>
              <a:tr h="250175">
                <a:tc>
                  <a:txBody>
                    <a:bodyPr/>
                    <a:lstStyle/>
                    <a:p>
                      <a:pPr algn="ctr"/>
                      <a:r>
                        <a:rPr lang="en-US" sz="1400" dirty="0">
                          <a:latin typeface="Antonio" panose="020B0604020202020204" charset="0"/>
                          <a:ea typeface="Roboto" panose="02000000000000000000" pitchFamily="2" charset="0"/>
                        </a:rPr>
                        <a:t>Element</a:t>
                      </a:r>
                    </a:p>
                  </a:txBody>
                  <a:tcPr/>
                </a:tc>
                <a:tc>
                  <a:txBody>
                    <a:bodyPr/>
                    <a:lstStyle/>
                    <a:p>
                      <a:pPr algn="ctr"/>
                      <a:r>
                        <a:rPr lang="en-US" sz="1400" dirty="0">
                          <a:latin typeface="Antonio" panose="020B0604020202020204" charset="0"/>
                          <a:ea typeface="Roboto" panose="02000000000000000000" pitchFamily="2" charset="0"/>
                        </a:rPr>
                        <a:t>Definition/Comment</a:t>
                      </a:r>
                    </a:p>
                  </a:txBody>
                  <a:tcPr/>
                </a:tc>
                <a:extLst>
                  <a:ext uri="{0D108BD9-81ED-4DB2-BD59-A6C34878D82A}">
                    <a16:rowId xmlns:a16="http://schemas.microsoft.com/office/drawing/2014/main" val="2640273638"/>
                  </a:ext>
                </a:extLst>
              </a:tr>
              <a:tr h="250175">
                <a:tc>
                  <a:txBody>
                    <a:bodyPr/>
                    <a:lstStyle/>
                    <a:p>
                      <a:pPr algn="ctr"/>
                      <a:r>
                        <a:rPr lang="en-US" sz="1400" b="0" dirty="0">
                          <a:latin typeface="Roboto" panose="02000000000000000000" pitchFamily="2" charset="0"/>
                          <a:ea typeface="Roboto" panose="02000000000000000000" pitchFamily="2" charset="0"/>
                        </a:rPr>
                        <a:t>Company Strategy &amp; Financial Metrics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Where are you trying to grow?  What behavior are you trying to drive?  Financial outcomes: Revenue, Bookings, Win Rate, Profit, Margin %, Free Cash/DSO, etc.  </a:t>
                      </a:r>
                    </a:p>
                  </a:txBody>
                  <a:tcPr/>
                </a:tc>
                <a:extLst>
                  <a:ext uri="{0D108BD9-81ED-4DB2-BD59-A6C34878D82A}">
                    <a16:rowId xmlns:a16="http://schemas.microsoft.com/office/drawing/2014/main" val="2826084591"/>
                  </a:ext>
                </a:extLst>
              </a:tr>
              <a:tr h="250175">
                <a:tc>
                  <a:txBody>
                    <a:bodyPr/>
                    <a:lstStyle/>
                    <a:p>
                      <a:pPr algn="ctr"/>
                      <a:r>
                        <a:rPr lang="en-US" sz="1400" b="0" dirty="0">
                          <a:latin typeface="Roboto" panose="02000000000000000000" pitchFamily="2" charset="0"/>
                          <a:ea typeface="Roboto" panose="02000000000000000000" pitchFamily="2" charset="0"/>
                        </a:rPr>
                        <a:t>Ownership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Publicly traded (US, UK, AUS, </a:t>
                      </a:r>
                      <a:r>
                        <a:rPr lang="en-US" sz="1400" dirty="0" err="1">
                          <a:latin typeface="Roboto" panose="02000000000000000000" pitchFamily="2" charset="0"/>
                          <a:ea typeface="Roboto" panose="02000000000000000000" pitchFamily="2" charset="0"/>
                        </a:rPr>
                        <a:t>etc</a:t>
                      </a:r>
                      <a:r>
                        <a:rPr lang="en-US" sz="1400" dirty="0">
                          <a:latin typeface="Roboto" panose="02000000000000000000" pitchFamily="2" charset="0"/>
                          <a:ea typeface="Roboto" panose="02000000000000000000" pitchFamily="2" charset="0"/>
                        </a:rPr>
                        <a:t>), P/E backed, Private (multiple ownership), Private (single ownership), ESOP</a:t>
                      </a:r>
                    </a:p>
                  </a:txBody>
                  <a:tcPr/>
                </a:tc>
                <a:extLst>
                  <a:ext uri="{0D108BD9-81ED-4DB2-BD59-A6C34878D82A}">
                    <a16:rowId xmlns:a16="http://schemas.microsoft.com/office/drawing/2014/main" val="4105474783"/>
                  </a:ext>
                </a:extLst>
              </a:tr>
              <a:tr h="250175">
                <a:tc>
                  <a:txBody>
                    <a:bodyPr/>
                    <a:lstStyle/>
                    <a:p>
                      <a:pPr algn="ctr"/>
                      <a:r>
                        <a:rPr lang="en-US" sz="1400" b="0" dirty="0">
                          <a:latin typeface="Roboto" panose="02000000000000000000" pitchFamily="2" charset="0"/>
                          <a:ea typeface="Roboto" panose="02000000000000000000" pitchFamily="2" charset="0"/>
                        </a:rPr>
                        <a:t>Services Offering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Services (H/M/L), Software, Hardware  </a:t>
                      </a:r>
                    </a:p>
                  </a:txBody>
                  <a:tcPr/>
                </a:tc>
                <a:extLst>
                  <a:ext uri="{0D108BD9-81ED-4DB2-BD59-A6C34878D82A}">
                    <a16:rowId xmlns:a16="http://schemas.microsoft.com/office/drawing/2014/main" val="148094981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Size of business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Small (&lt; $10M, $10M – $100M, &gt; $100M), Medium or Large business</a:t>
                      </a:r>
                    </a:p>
                  </a:txBody>
                  <a:tcPr/>
                </a:tc>
                <a:extLst>
                  <a:ext uri="{0D108BD9-81ED-4DB2-BD59-A6C34878D82A}">
                    <a16:rowId xmlns:a16="http://schemas.microsoft.com/office/drawing/2014/main" val="4111765376"/>
                  </a:ext>
                </a:extLst>
              </a:tr>
              <a:tr h="250175">
                <a:tc>
                  <a:txBody>
                    <a:bodyPr/>
                    <a:lstStyle/>
                    <a:p>
                      <a:pPr algn="ctr"/>
                      <a:r>
                        <a:rPr lang="en-US" sz="1400" b="0" dirty="0">
                          <a:latin typeface="Roboto" panose="02000000000000000000" pitchFamily="2" charset="0"/>
                          <a:ea typeface="Roboto" panose="02000000000000000000" pitchFamily="2" charset="0"/>
                        </a:rPr>
                        <a:t>Diversity of offerings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Are the offerings similar or very diverse, how many offerings (</a:t>
                      </a:r>
                      <a:r>
                        <a:rPr lang="en-US" sz="1400" dirty="0" err="1">
                          <a:latin typeface="Roboto" panose="02000000000000000000" pitchFamily="2" charset="0"/>
                          <a:ea typeface="Roboto" panose="02000000000000000000" pitchFamily="2" charset="0"/>
                        </a:rPr>
                        <a:t>ie</a:t>
                      </a:r>
                      <a:r>
                        <a:rPr lang="en-US" sz="1400" dirty="0">
                          <a:latin typeface="Roboto" panose="02000000000000000000" pitchFamily="2" charset="0"/>
                          <a:ea typeface="Roboto" panose="02000000000000000000" pitchFamily="2" charset="0"/>
                        </a:rPr>
                        <a:t> base support vs Engineering)</a:t>
                      </a:r>
                    </a:p>
                  </a:txBody>
                  <a:tcPr/>
                </a:tc>
                <a:extLst>
                  <a:ext uri="{0D108BD9-81ED-4DB2-BD59-A6C34878D82A}">
                    <a16:rowId xmlns:a16="http://schemas.microsoft.com/office/drawing/2014/main" val="32742815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Geography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Domestic vs International.  How many states, how many countries  </a:t>
                      </a:r>
                    </a:p>
                  </a:txBody>
                  <a:tcPr/>
                </a:tc>
                <a:extLst>
                  <a:ext uri="{0D108BD9-81ED-4DB2-BD59-A6C34878D82A}">
                    <a16:rowId xmlns:a16="http://schemas.microsoft.com/office/drawing/2014/main" val="311953590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Competition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Are you competing with 2-3 competitors or 5+ competitors</a:t>
                      </a:r>
                    </a:p>
                  </a:txBody>
                  <a:tcPr/>
                </a:tc>
                <a:extLst>
                  <a:ext uri="{0D108BD9-81ED-4DB2-BD59-A6C34878D82A}">
                    <a16:rowId xmlns:a16="http://schemas.microsoft.com/office/drawing/2014/main" val="1323737603"/>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Level of Risk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Can the business absorb large fluctuations in cost pools with smaller bases</a:t>
                      </a:r>
                    </a:p>
                  </a:txBody>
                  <a:tcPr/>
                </a:tc>
                <a:extLst>
                  <a:ext uri="{0D108BD9-81ED-4DB2-BD59-A6C34878D82A}">
                    <a16:rowId xmlns:a16="http://schemas.microsoft.com/office/drawing/2014/main" val="3597353921"/>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Length of hold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Long term business, positioning for sale or merger, IPO, </a:t>
                      </a:r>
                      <a:r>
                        <a:rPr lang="en-US" sz="1400" dirty="0" err="1">
                          <a:latin typeface="Roboto" panose="02000000000000000000" pitchFamily="2" charset="0"/>
                          <a:ea typeface="Roboto" panose="02000000000000000000" pitchFamily="2" charset="0"/>
                        </a:rPr>
                        <a:t>etc</a:t>
                      </a:r>
                      <a:endParaRPr lang="en-US" sz="1400"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70509170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Contract Dynamics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Procurement Trends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Section L &amp; 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Contract type, fee limitations, Best Value vs LPTA, Single award vs IDIQ (gain a seat on the vehicle), solution vs services, specified labor categories, specified hours, key employees, Section L&amp;M, page restrictions.  How is the customer awarding contracts</a:t>
                      </a:r>
                    </a:p>
                  </a:txBody>
                  <a:tcPr/>
                </a:tc>
                <a:extLst>
                  <a:ext uri="{0D108BD9-81ED-4DB2-BD59-A6C34878D82A}">
                    <a16:rowId xmlns:a16="http://schemas.microsoft.com/office/drawing/2014/main" val="2162098341"/>
                  </a:ext>
                </a:extLst>
              </a:tr>
            </a:tbl>
          </a:graphicData>
        </a:graphic>
      </p:graphicFrame>
      <p:sp>
        <p:nvSpPr>
          <p:cNvPr id="9" name="Content Placeholder 8">
            <a:extLst>
              <a:ext uri="{FF2B5EF4-FFF2-40B4-BE49-F238E27FC236}">
                <a16:creationId xmlns:a16="http://schemas.microsoft.com/office/drawing/2014/main" id="{5C7960DF-2BCE-48A4-8448-E54498920741}"/>
              </a:ext>
            </a:extLst>
          </p:cNvPr>
          <p:cNvSpPr txBox="1">
            <a:spLocks/>
          </p:cNvSpPr>
          <p:nvPr/>
        </p:nvSpPr>
        <p:spPr>
          <a:xfrm>
            <a:off x="576569" y="6064404"/>
            <a:ext cx="1205703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Clr>
                <a:srgbClr val="EB8A2F"/>
              </a:buClr>
              <a:buFont typeface="Calibri" panose="020F0502020204030204" pitchFamily="34" charset="0"/>
              <a:buNone/>
            </a:pPr>
            <a:r>
              <a:rPr lang="en-US" sz="2000" b="1" dirty="0">
                <a:solidFill>
                  <a:srgbClr val="EB8B30"/>
                </a:solidFill>
              </a:rPr>
              <a:t>What will drive success for your owners</a:t>
            </a:r>
            <a:endParaRPr lang="en-US" sz="2000" b="1" i="1" dirty="0">
              <a:solidFill>
                <a:srgbClr val="EB8B30"/>
              </a:solidFill>
            </a:endParaRPr>
          </a:p>
          <a:p>
            <a:pPr marL="0" indent="0">
              <a:spcBef>
                <a:spcPts val="0"/>
              </a:spcBef>
              <a:spcAft>
                <a:spcPts val="0"/>
              </a:spcAft>
              <a:buClr>
                <a:srgbClr val="EB8A2F"/>
              </a:buClr>
              <a:buFont typeface="Calibri" panose="020F0502020204030204" pitchFamily="34" charset="0"/>
              <a:buNone/>
            </a:pPr>
            <a:endParaRPr lang="en-US" sz="1800" b="1" dirty="0">
              <a:solidFill>
                <a:srgbClr val="EB8B30"/>
              </a:solidFill>
            </a:endParaRPr>
          </a:p>
        </p:txBody>
      </p:sp>
    </p:spTree>
    <p:extLst>
      <p:ext uri="{BB962C8B-B14F-4D97-AF65-F5344CB8AC3E}">
        <p14:creationId xmlns:p14="http://schemas.microsoft.com/office/powerpoint/2010/main" val="3246318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Types of cost pools</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556181" y="1168014"/>
            <a:ext cx="11134488" cy="5538216"/>
          </a:xfrm>
        </p:spPr>
        <p:txBody>
          <a:bodyPr>
            <a:normAutofit lnSpcReduction="10000"/>
          </a:bodyPr>
          <a:lstStyle/>
          <a:p>
            <a:pPr lvl="1">
              <a:spcAft>
                <a:spcPts val="1200"/>
              </a:spcAft>
              <a:buClr>
                <a:srgbClr val="EB8A2F"/>
              </a:buClr>
            </a:pPr>
            <a:r>
              <a:rPr lang="en-US" sz="1800" u="sng" dirty="0">
                <a:solidFill>
                  <a:srgbClr val="000000">
                    <a:lumMod val="75000"/>
                    <a:lumOff val="25000"/>
                  </a:srgbClr>
                </a:solidFill>
              </a:rPr>
              <a:t>Fringe</a:t>
            </a:r>
            <a:r>
              <a:rPr lang="en-US" sz="1800" dirty="0">
                <a:solidFill>
                  <a:srgbClr val="000000">
                    <a:lumMod val="75000"/>
                    <a:lumOff val="25000"/>
                  </a:srgbClr>
                </a:solidFill>
              </a:rPr>
              <a:t> </a:t>
            </a:r>
            <a:r>
              <a:rPr lang="en-US" sz="1800" dirty="0">
                <a:solidFill>
                  <a:schemeClr val="tx1"/>
                </a:solidFill>
              </a:rPr>
              <a:t>is the cost of benefits provided to employees</a:t>
            </a:r>
            <a:endParaRPr lang="en-US" sz="1800" u="sng" dirty="0">
              <a:solidFill>
                <a:srgbClr val="000000">
                  <a:lumMod val="75000"/>
                  <a:lumOff val="25000"/>
                </a:srgbClr>
              </a:solidFill>
            </a:endParaRPr>
          </a:p>
          <a:p>
            <a:pPr lvl="2"/>
            <a:r>
              <a:rPr lang="en-US" sz="1200" dirty="0">
                <a:solidFill>
                  <a:srgbClr val="000000">
                    <a:lumMod val="75000"/>
                    <a:lumOff val="25000"/>
                  </a:srgbClr>
                </a:solidFill>
              </a:rPr>
              <a:t>Includes: FICA Tax, 401k match, </a:t>
            </a:r>
            <a:r>
              <a:rPr lang="en-US" sz="1200" dirty="0"/>
              <a:t>Paid Time Off (including Holidays, Sick, Jury Duty, </a:t>
            </a:r>
            <a:r>
              <a:rPr lang="en-US" sz="1200" dirty="0" err="1"/>
              <a:t>etc</a:t>
            </a:r>
            <a:r>
              <a:rPr lang="en-US" sz="1200" dirty="0"/>
              <a:t>), Health Benefits, Elected Benefits (Vision, Dental, Life Insurance, LTD/STD, </a:t>
            </a:r>
            <a:r>
              <a:rPr lang="en-US" sz="1200" dirty="0" err="1"/>
              <a:t>etc</a:t>
            </a:r>
            <a:r>
              <a:rPr lang="en-US" sz="1200" dirty="0"/>
              <a:t>), Workers Compensation, Defined Employee Incentive Plan (may be G&amp;A depending on disclosure)</a:t>
            </a:r>
          </a:p>
          <a:p>
            <a:pPr lvl="2"/>
            <a:r>
              <a:rPr lang="en-US" sz="1200" dirty="0"/>
              <a:t>Likely broken into multiple Fringe Pools: </a:t>
            </a:r>
            <a:r>
              <a:rPr lang="en-US" sz="1200" b="1" u="sng" dirty="0">
                <a:solidFill>
                  <a:schemeClr val="tx2">
                    <a:lumMod val="75000"/>
                    <a:lumOff val="25000"/>
                  </a:schemeClr>
                </a:solidFill>
              </a:rPr>
              <a:t>Standard, Union, Limited Benefits (no 401k, less PTO), Enhance Benefits (Intel Community), Int’l, Part-Time</a:t>
            </a:r>
          </a:p>
          <a:p>
            <a:pPr lvl="1">
              <a:spcAft>
                <a:spcPts val="1200"/>
              </a:spcAft>
              <a:buClr>
                <a:srgbClr val="EB8A2F"/>
              </a:buClr>
            </a:pPr>
            <a:r>
              <a:rPr lang="en-US" sz="1800" u="sng" dirty="0">
                <a:solidFill>
                  <a:srgbClr val="000000">
                    <a:lumMod val="75000"/>
                    <a:lumOff val="25000"/>
                  </a:srgbClr>
                </a:solidFill>
              </a:rPr>
              <a:t>General &amp; Administrative (G&amp;A)</a:t>
            </a:r>
            <a:r>
              <a:rPr lang="en-US" sz="1800" dirty="0">
                <a:solidFill>
                  <a:srgbClr val="000000">
                    <a:lumMod val="75000"/>
                    <a:lumOff val="25000"/>
                  </a:srgbClr>
                </a:solidFill>
              </a:rPr>
              <a:t> </a:t>
            </a:r>
            <a:r>
              <a:rPr lang="en-US" sz="1800" dirty="0">
                <a:solidFill>
                  <a:schemeClr val="tx1"/>
                </a:solidFill>
              </a:rPr>
              <a:t>is the cost of Executive </a:t>
            </a:r>
            <a:r>
              <a:rPr lang="en-US" sz="1800" dirty="0" err="1">
                <a:solidFill>
                  <a:schemeClr val="tx1"/>
                </a:solidFill>
              </a:rPr>
              <a:t>Mgmt</a:t>
            </a:r>
            <a:r>
              <a:rPr lang="en-US" sz="1800" dirty="0">
                <a:solidFill>
                  <a:schemeClr val="tx1"/>
                </a:solidFill>
              </a:rPr>
              <a:t> and back office administrative functions to run the overall business</a:t>
            </a:r>
            <a:endParaRPr lang="en-US" sz="1800" u="sng" dirty="0">
              <a:solidFill>
                <a:srgbClr val="000000">
                  <a:lumMod val="75000"/>
                  <a:lumOff val="25000"/>
                </a:srgbClr>
              </a:solidFill>
            </a:endParaRPr>
          </a:p>
          <a:p>
            <a:pPr lvl="2"/>
            <a:r>
              <a:rPr lang="en-US" sz="1200" dirty="0">
                <a:solidFill>
                  <a:srgbClr val="000000">
                    <a:lumMod val="75000"/>
                    <a:lumOff val="25000"/>
                  </a:srgbClr>
                </a:solidFill>
              </a:rPr>
              <a:t>Includes: Executive </a:t>
            </a:r>
            <a:r>
              <a:rPr lang="en-US" sz="1200" dirty="0" err="1">
                <a:solidFill>
                  <a:srgbClr val="000000">
                    <a:lumMod val="75000"/>
                    <a:lumOff val="25000"/>
                  </a:srgbClr>
                </a:solidFill>
              </a:rPr>
              <a:t>Mgmt</a:t>
            </a:r>
            <a:r>
              <a:rPr lang="en-US" sz="1200" dirty="0">
                <a:solidFill>
                  <a:srgbClr val="000000">
                    <a:lumMod val="75000"/>
                    <a:lumOff val="25000"/>
                  </a:srgbClr>
                </a:solidFill>
              </a:rPr>
              <a:t>, Finance, HR, Legal, Contracts, Compliance, Business Development (including B&amp;P), Corporate Strategy, Communications, Procurement, IR&amp;D (if applicable).  Disclosure statement defines what is included in G&amp;A vs OH, etc.</a:t>
            </a:r>
          </a:p>
          <a:p>
            <a:pPr lvl="2"/>
            <a:r>
              <a:rPr lang="en-US" sz="1200" dirty="0">
                <a:solidFill>
                  <a:srgbClr val="000000">
                    <a:lumMod val="75000"/>
                    <a:lumOff val="25000"/>
                  </a:srgbClr>
                </a:solidFill>
              </a:rPr>
              <a:t>Single or multi-pool approaches: </a:t>
            </a:r>
            <a:r>
              <a:rPr lang="en-US" sz="1200" b="1" u="sng" dirty="0">
                <a:solidFill>
                  <a:schemeClr val="tx2">
                    <a:lumMod val="75000"/>
                    <a:lumOff val="25000"/>
                  </a:schemeClr>
                </a:solidFill>
              </a:rPr>
              <a:t>Services vs Systems, High vs Low.</a:t>
            </a:r>
          </a:p>
          <a:p>
            <a:pPr lvl="2"/>
            <a:r>
              <a:rPr lang="en-US" sz="1200" dirty="0">
                <a:solidFill>
                  <a:srgbClr val="000000">
                    <a:lumMod val="75000"/>
                    <a:lumOff val="25000"/>
                  </a:srgbClr>
                </a:solidFill>
              </a:rPr>
              <a:t>Value Added Base (materials, </a:t>
            </a:r>
            <a:r>
              <a:rPr lang="en-US" sz="1200" dirty="0" err="1">
                <a:solidFill>
                  <a:srgbClr val="000000">
                    <a:lumMod val="75000"/>
                    <a:lumOff val="25000"/>
                  </a:srgbClr>
                </a:solidFill>
              </a:rPr>
              <a:t>subk</a:t>
            </a:r>
            <a:r>
              <a:rPr lang="en-US" sz="1200" dirty="0">
                <a:solidFill>
                  <a:srgbClr val="000000">
                    <a:lumMod val="75000"/>
                    <a:lumOff val="25000"/>
                  </a:srgbClr>
                </a:solidFill>
              </a:rPr>
              <a:t> get M&amp;H applied) vs Total Cost Input (All costs get G&amp;A applied including materials, </a:t>
            </a:r>
            <a:r>
              <a:rPr lang="en-US" sz="1200" dirty="0" err="1">
                <a:solidFill>
                  <a:srgbClr val="000000">
                    <a:lumMod val="75000"/>
                    <a:lumOff val="25000"/>
                  </a:srgbClr>
                </a:solidFill>
              </a:rPr>
              <a:t>subk</a:t>
            </a:r>
            <a:r>
              <a:rPr lang="en-US" sz="1200" dirty="0">
                <a:solidFill>
                  <a:srgbClr val="000000">
                    <a:lumMod val="75000"/>
                    <a:lumOff val="25000"/>
                  </a:srgbClr>
                </a:solidFill>
              </a:rPr>
              <a:t>)</a:t>
            </a:r>
            <a:endParaRPr lang="en-US" sz="1200" dirty="0"/>
          </a:p>
          <a:p>
            <a:pPr lvl="1">
              <a:spcAft>
                <a:spcPts val="1200"/>
              </a:spcAft>
              <a:buClr>
                <a:srgbClr val="EB8A2F"/>
              </a:buClr>
            </a:pPr>
            <a:r>
              <a:rPr lang="en-US" sz="1800" u="sng" dirty="0">
                <a:solidFill>
                  <a:srgbClr val="000000">
                    <a:lumMod val="75000"/>
                    <a:lumOff val="25000"/>
                  </a:srgbClr>
                </a:solidFill>
              </a:rPr>
              <a:t>Overhead (OH)</a:t>
            </a:r>
            <a:r>
              <a:rPr lang="en-US" sz="1800" dirty="0">
                <a:solidFill>
                  <a:srgbClr val="000000">
                    <a:lumMod val="75000"/>
                    <a:lumOff val="25000"/>
                  </a:srgbClr>
                </a:solidFill>
              </a:rPr>
              <a:t> </a:t>
            </a:r>
            <a:r>
              <a:rPr lang="en-US" sz="1800" dirty="0">
                <a:solidFill>
                  <a:schemeClr val="tx1"/>
                </a:solidFill>
              </a:rPr>
              <a:t>is the cost of management and administrative labor below the executive level not directly allocable to a single contract.  The indirect labor to run your lines of business (Department, BU, Division)</a:t>
            </a:r>
          </a:p>
          <a:p>
            <a:pPr lvl="2"/>
            <a:r>
              <a:rPr lang="en-US" sz="1200" dirty="0">
                <a:solidFill>
                  <a:srgbClr val="000000">
                    <a:lumMod val="75000"/>
                    <a:lumOff val="25000"/>
                  </a:srgbClr>
                </a:solidFill>
              </a:rPr>
              <a:t>Includes: BU leadership &amp; Administrative support, Project Control, HRBL’s, IT, Capture Mgt, early BD, Travel, Training, Discretionary Bonus, Facilities </a:t>
            </a:r>
          </a:p>
          <a:p>
            <a:pPr lvl="2"/>
            <a:r>
              <a:rPr lang="en-US" sz="1200" dirty="0">
                <a:solidFill>
                  <a:srgbClr val="000000">
                    <a:lumMod val="75000"/>
                    <a:lumOff val="25000"/>
                  </a:srgbClr>
                </a:solidFill>
              </a:rPr>
              <a:t>Likely broken into multiple OH pools:  </a:t>
            </a:r>
            <a:r>
              <a:rPr lang="en-US" sz="1200" b="1" u="sng" dirty="0">
                <a:solidFill>
                  <a:schemeClr val="tx2">
                    <a:lumMod val="75000"/>
                    <a:lumOff val="25000"/>
                  </a:schemeClr>
                </a:solidFill>
              </a:rPr>
              <a:t>Client Site, Company Site.  High, Medium, Low.  SW Dev./Engineering, Training/Range Support.</a:t>
            </a:r>
          </a:p>
          <a:p>
            <a:pPr lvl="1">
              <a:spcAft>
                <a:spcPts val="1200"/>
              </a:spcAft>
              <a:buClr>
                <a:srgbClr val="EB8A2F"/>
              </a:buClr>
            </a:pPr>
            <a:r>
              <a:rPr lang="en-US" sz="1800" u="sng" dirty="0">
                <a:solidFill>
                  <a:srgbClr val="000000">
                    <a:lumMod val="75000"/>
                    <a:lumOff val="25000"/>
                  </a:srgbClr>
                </a:solidFill>
              </a:rPr>
              <a:t>M&amp;H (SM&amp;H)</a:t>
            </a:r>
            <a:r>
              <a:rPr lang="en-US" sz="1800" dirty="0">
                <a:solidFill>
                  <a:srgbClr val="000000">
                    <a:lumMod val="75000"/>
                    <a:lumOff val="25000"/>
                  </a:srgbClr>
                </a:solidFill>
              </a:rPr>
              <a:t> is the cost associated with the procurement of goods and services for the business (vendor, subcontractor)</a:t>
            </a:r>
            <a:endParaRPr lang="en-US" sz="1800" u="sng" dirty="0">
              <a:solidFill>
                <a:srgbClr val="000000">
                  <a:lumMod val="75000"/>
                  <a:lumOff val="25000"/>
                </a:srgbClr>
              </a:solidFill>
            </a:endParaRPr>
          </a:p>
          <a:p>
            <a:pPr lvl="2"/>
            <a:r>
              <a:rPr lang="en-US" sz="1200" dirty="0">
                <a:solidFill>
                  <a:srgbClr val="000000">
                    <a:lumMod val="75000"/>
                    <a:lumOff val="25000"/>
                  </a:srgbClr>
                </a:solidFill>
              </a:rPr>
              <a:t>Includes: Procurement and Subcontracts labor, a portion of Accounts Payable labor, Shipping &amp; Receiving labor</a:t>
            </a:r>
          </a:p>
          <a:p>
            <a:pPr lvl="2"/>
            <a:r>
              <a:rPr lang="en-US" sz="1200" dirty="0">
                <a:solidFill>
                  <a:srgbClr val="000000">
                    <a:lumMod val="75000"/>
                    <a:lumOff val="25000"/>
                  </a:srgbClr>
                </a:solidFill>
              </a:rPr>
              <a:t>Likely a </a:t>
            </a:r>
            <a:r>
              <a:rPr lang="en-US" sz="1200" u="sng" dirty="0">
                <a:solidFill>
                  <a:srgbClr val="000000">
                    <a:lumMod val="75000"/>
                    <a:lumOff val="25000"/>
                  </a:srgbClr>
                </a:solidFill>
              </a:rPr>
              <a:t>single pool </a:t>
            </a:r>
            <a:r>
              <a:rPr lang="en-US" sz="1200" dirty="0">
                <a:solidFill>
                  <a:srgbClr val="000000">
                    <a:lumMod val="75000"/>
                    <a:lumOff val="25000"/>
                  </a:srgbClr>
                </a:solidFill>
              </a:rPr>
              <a:t>unless you have a contract specific pool</a:t>
            </a:r>
          </a:p>
          <a:p>
            <a:pPr lvl="1"/>
            <a:r>
              <a:rPr lang="en-US" sz="1800" dirty="0"/>
              <a:t>Joint Venture Considerations</a:t>
            </a:r>
          </a:p>
          <a:p>
            <a:pPr lvl="2"/>
            <a:r>
              <a:rPr lang="en-US" sz="1200" dirty="0"/>
              <a:t>Populated JV will create a unique indirect rate structure (even if some services come from the JV members)</a:t>
            </a:r>
          </a:p>
          <a:p>
            <a:pPr lvl="2"/>
            <a:r>
              <a:rPr lang="en-US" sz="1200" dirty="0"/>
              <a:t>Unpopulated will subcontract in the work in each company's respective existing indirect rate structure</a:t>
            </a:r>
            <a:r>
              <a:rPr lang="en-US" sz="1600" dirty="0"/>
              <a:t> </a:t>
            </a:r>
          </a:p>
          <a:p>
            <a:pPr lvl="2"/>
            <a:endParaRPr lang="en-US" sz="1100" dirty="0"/>
          </a:p>
          <a:p>
            <a:pPr marL="0" lvl="0" indent="0">
              <a:buNone/>
            </a:pPr>
            <a:endParaRPr lang="en-US" sz="1200" dirty="0"/>
          </a:p>
          <a:p>
            <a:pPr lvl="5">
              <a:spcAft>
                <a:spcPts val="1200"/>
              </a:spcAft>
              <a:buClr>
                <a:srgbClr val="EB8A2F"/>
              </a:buClr>
            </a:pPr>
            <a:endParaRPr lang="en-US" sz="1800"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14</a:t>
            </a:fld>
            <a:endParaRPr lang="en-US" dirty="0"/>
          </a:p>
        </p:txBody>
      </p:sp>
    </p:spTree>
    <p:extLst>
      <p:ext uri="{BB962C8B-B14F-4D97-AF65-F5344CB8AC3E}">
        <p14:creationId xmlns:p14="http://schemas.microsoft.com/office/powerpoint/2010/main" val="221717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Types of cost pools cont’d</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826265" y="1271930"/>
            <a:ext cx="10864404" cy="5282687"/>
          </a:xfrm>
        </p:spPr>
        <p:txBody>
          <a:bodyPr>
            <a:normAutofit/>
          </a:bodyPr>
          <a:lstStyle/>
          <a:p>
            <a:r>
              <a:rPr lang="en-US" b="1" u="sng" dirty="0"/>
              <a:t>Intermediate cost pools </a:t>
            </a:r>
            <a:r>
              <a:rPr lang="en-US" dirty="0"/>
              <a:t>and </a:t>
            </a:r>
            <a:r>
              <a:rPr lang="en-US" b="1" u="sng" dirty="0"/>
              <a:t>service centers </a:t>
            </a:r>
            <a:r>
              <a:rPr lang="en-US" dirty="0"/>
              <a:t>collect costs associated with more than one cost objective.</a:t>
            </a:r>
          </a:p>
          <a:p>
            <a:r>
              <a:rPr lang="en-US" dirty="0"/>
              <a:t>Any indirect costs that benefit more than one of the final cost pools or other intermediate pools goes to an intermediate objective.</a:t>
            </a:r>
          </a:p>
          <a:p>
            <a:pPr lvl="1"/>
            <a:r>
              <a:rPr lang="en-US" dirty="0"/>
              <a:t>For example, if an office building houses both G&amp;A and Overhead staff, use a facilities service center to allocate the building’s costs to those final cost pools.</a:t>
            </a:r>
          </a:p>
          <a:p>
            <a:pPr lvl="1"/>
            <a:r>
              <a:rPr lang="en-US" dirty="0"/>
              <a:t>For example, if you have a portion of your business that is International with specific costs to operate it at the G&amp;A level you can create an intermediate pool (or intermediate home office) to capture those costs and allocate them out to the International portion of the business only (International taxes, compliance, business licenses, </a:t>
            </a:r>
            <a:r>
              <a:rPr lang="en-US" dirty="0" err="1"/>
              <a:t>etc</a:t>
            </a:r>
            <a:r>
              <a:rPr lang="en-US" dirty="0"/>
              <a:t>)</a:t>
            </a:r>
          </a:p>
          <a:p>
            <a:r>
              <a:rPr lang="en-US" dirty="0"/>
              <a:t>Costs are allocated from intermediate pools to final objectives using reasonable allocation bases with </a:t>
            </a:r>
            <a:r>
              <a:rPr lang="en-US" u="sng" dirty="0"/>
              <a:t>causal/beneficial</a:t>
            </a:r>
            <a:r>
              <a:rPr lang="en-US" dirty="0"/>
              <a:t> relationships.</a:t>
            </a:r>
          </a:p>
          <a:p>
            <a:r>
              <a:rPr lang="en-US" dirty="0"/>
              <a:t>Common Intermediate Cost Pools &amp; Bases:</a:t>
            </a:r>
          </a:p>
          <a:p>
            <a:pPr lvl="1"/>
            <a:r>
              <a:rPr lang="en-US" dirty="0"/>
              <a:t>Facilities – square footage or headcount  </a:t>
            </a:r>
          </a:p>
          <a:p>
            <a:pPr lvl="1"/>
            <a:r>
              <a:rPr lang="en-US" dirty="0"/>
              <a:t>IT Service Center – devices or headcount</a:t>
            </a:r>
          </a:p>
          <a:p>
            <a:pPr lvl="1"/>
            <a:r>
              <a:rPr lang="en-US" dirty="0"/>
              <a:t>Payroll Service Center – paychecks or headcount</a:t>
            </a:r>
          </a:p>
          <a:p>
            <a:pPr lvl="1"/>
            <a:r>
              <a:rPr lang="en-US" dirty="0"/>
              <a:t>Human Resources – headcount </a:t>
            </a:r>
          </a:p>
          <a:p>
            <a:pPr lvl="2"/>
            <a:endParaRPr lang="en-US" sz="1100" dirty="0"/>
          </a:p>
          <a:p>
            <a:pPr marL="0" lvl="0" indent="0">
              <a:buNone/>
            </a:pPr>
            <a:endParaRPr lang="en-US" sz="1200" dirty="0"/>
          </a:p>
          <a:p>
            <a:pPr lvl="5">
              <a:spcAft>
                <a:spcPts val="1200"/>
              </a:spcAft>
              <a:buClr>
                <a:srgbClr val="EB8A2F"/>
              </a:buClr>
            </a:pPr>
            <a:endParaRPr lang="en-US" sz="1800"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15</a:t>
            </a:fld>
            <a:endParaRPr lang="en-US" dirty="0"/>
          </a:p>
        </p:txBody>
      </p:sp>
    </p:spTree>
    <p:extLst>
      <p:ext uri="{BB962C8B-B14F-4D97-AF65-F5344CB8AC3E}">
        <p14:creationId xmlns:p14="http://schemas.microsoft.com/office/powerpoint/2010/main" val="1148322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Types of cost pools cont’d</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556181" y="1271930"/>
            <a:ext cx="11134488" cy="1461843"/>
          </a:xfrm>
        </p:spPr>
        <p:txBody>
          <a:bodyPr>
            <a:normAutofit/>
          </a:bodyPr>
          <a:lstStyle/>
          <a:p>
            <a:r>
              <a:rPr lang="en-US" b="1" u="sng" dirty="0"/>
              <a:t>Two Tier vs Three Tier cost pool system</a:t>
            </a:r>
            <a:endParaRPr lang="en-US" dirty="0"/>
          </a:p>
          <a:p>
            <a:r>
              <a:rPr lang="en-US" dirty="0"/>
              <a:t>Two Tier – Fringe is an intermediate pool allocated out to sit within Overhead &amp; G&amp;A.  OH includes Fringe on DL</a:t>
            </a:r>
          </a:p>
          <a:p>
            <a:r>
              <a:rPr lang="en-US" dirty="0"/>
              <a:t>Three Tier – Fringe is a final indirect rate pool and applied to total labor before OH and G&amp;A.  OH applied to DL + Fringe</a:t>
            </a:r>
          </a:p>
          <a:p>
            <a:pPr lvl="2"/>
            <a:endParaRPr lang="en-US" sz="1100" dirty="0"/>
          </a:p>
          <a:p>
            <a:pPr marL="0" lvl="0" indent="0">
              <a:buNone/>
            </a:pPr>
            <a:endParaRPr lang="en-US" sz="1200" dirty="0"/>
          </a:p>
          <a:p>
            <a:pPr lvl="5">
              <a:spcAft>
                <a:spcPts val="1200"/>
              </a:spcAft>
              <a:buClr>
                <a:srgbClr val="EB8A2F"/>
              </a:buClr>
            </a:pPr>
            <a:endParaRPr lang="en-US" sz="1800"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16</a:t>
            </a:fld>
            <a:endParaRPr lang="en-US" dirty="0"/>
          </a:p>
        </p:txBody>
      </p:sp>
      <p:graphicFrame>
        <p:nvGraphicFramePr>
          <p:cNvPr id="7" name="Content Placeholder 8">
            <a:extLst>
              <a:ext uri="{FF2B5EF4-FFF2-40B4-BE49-F238E27FC236}">
                <a16:creationId xmlns:a16="http://schemas.microsoft.com/office/drawing/2014/main" id="{A4463AEE-722B-4AC7-AF85-9B13D7D748CC}"/>
              </a:ext>
            </a:extLst>
          </p:cNvPr>
          <p:cNvGraphicFramePr>
            <a:graphicFrameLocks/>
          </p:cNvGraphicFramePr>
          <p:nvPr>
            <p:extLst>
              <p:ext uri="{D42A27DB-BD31-4B8C-83A1-F6EECF244321}">
                <p14:modId xmlns:p14="http://schemas.microsoft.com/office/powerpoint/2010/main" val="680246158"/>
              </p:ext>
            </p:extLst>
          </p:nvPr>
        </p:nvGraphicFramePr>
        <p:xfrm>
          <a:off x="556181" y="3074758"/>
          <a:ext cx="4598570" cy="3339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a:extLst>
              <a:ext uri="{FF2B5EF4-FFF2-40B4-BE49-F238E27FC236}">
                <a16:creationId xmlns:a16="http://schemas.microsoft.com/office/drawing/2014/main" id="{B7B7D936-DF6B-4A36-9D43-B1EE699F2112}"/>
              </a:ext>
            </a:extLst>
          </p:cNvPr>
          <p:cNvGrpSpPr/>
          <p:nvPr/>
        </p:nvGrpSpPr>
        <p:grpSpPr>
          <a:xfrm>
            <a:off x="7271273" y="3038959"/>
            <a:ext cx="3343243" cy="1019689"/>
            <a:chOff x="907271" y="2010"/>
            <a:chExt cx="3343243" cy="1019689"/>
          </a:xfrm>
        </p:grpSpPr>
        <p:sp>
          <p:nvSpPr>
            <p:cNvPr id="12" name="Rectangle 11">
              <a:extLst>
                <a:ext uri="{FF2B5EF4-FFF2-40B4-BE49-F238E27FC236}">
                  <a16:creationId xmlns:a16="http://schemas.microsoft.com/office/drawing/2014/main" id="{23D656BE-AED5-4405-B2FD-D80DC5CD08A8}"/>
                </a:ext>
              </a:extLst>
            </p:cNvPr>
            <p:cNvSpPr/>
            <p:nvPr/>
          </p:nvSpPr>
          <p:spPr>
            <a:xfrm>
              <a:off x="907271" y="2010"/>
              <a:ext cx="3343243" cy="101968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13" name="TextBox 12">
              <a:extLst>
                <a:ext uri="{FF2B5EF4-FFF2-40B4-BE49-F238E27FC236}">
                  <a16:creationId xmlns:a16="http://schemas.microsoft.com/office/drawing/2014/main" id="{F4B547A8-AED7-48C1-AB67-37EDB01BAD1B}"/>
                </a:ext>
              </a:extLst>
            </p:cNvPr>
            <p:cNvSpPr txBox="1"/>
            <p:nvPr/>
          </p:nvSpPr>
          <p:spPr>
            <a:xfrm>
              <a:off x="907271" y="2010"/>
              <a:ext cx="3343243" cy="1019689"/>
            </a:xfrm>
            <a:prstGeom prst="rect">
              <a:avLst/>
            </a:prstGeom>
            <a:noFill/>
            <a:ln>
              <a:noFill/>
            </a:ln>
            <a:effectLst/>
          </p:spPr>
          <p:txBody>
            <a:bodyPr spcFirstLastPara="0" vert="horz" wrap="square" lIns="12065" tIns="12065" rIns="12065" bIns="12065"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sysClr val="window" lastClr="FFFFFF"/>
                  </a:solidFill>
                  <a:effectLst/>
                  <a:uLnTx/>
                  <a:uFillTx/>
                  <a:latin typeface="Calibri" panose="020F0502020204030204"/>
                  <a:ea typeface="+mn-ea"/>
                  <a:cs typeface="+mn-cs"/>
                </a:rPr>
                <a:t>Fringe</a:t>
              </a:r>
              <a:br>
                <a:rPr kumimoji="0" lang="en-US" sz="1900" b="0" i="0" u="none" strike="noStrike" kern="1200" cap="none" spc="0" normalizeH="0" baseline="0" noProof="0" dirty="0">
                  <a:ln>
                    <a:noFill/>
                  </a:ln>
                  <a:solidFill>
                    <a:sysClr val="window" lastClr="FFFFFF"/>
                  </a:solidFill>
                  <a:effectLst/>
                  <a:uLnTx/>
                  <a:uFillTx/>
                  <a:latin typeface="Calibri" panose="020F0502020204030204"/>
                  <a:ea typeface="+mn-ea"/>
                  <a:cs typeface="+mn-cs"/>
                </a:rPr>
              </a:br>
              <a:r>
                <a:rPr kumimoji="0" lang="en-US" sz="1900" b="0" i="0" u="none" strike="noStrike" kern="1200" cap="none" spc="0" normalizeH="0" baseline="0" noProof="0" dirty="0">
                  <a:ln>
                    <a:noFill/>
                  </a:ln>
                  <a:solidFill>
                    <a:sysClr val="window" lastClr="FFFFFF"/>
                  </a:solidFill>
                  <a:effectLst/>
                  <a:uLnTx/>
                  <a:uFillTx/>
                  <a:latin typeface="Calibri" panose="020F0502020204030204"/>
                  <a:ea typeface="+mn-ea"/>
                  <a:cs typeface="+mn-cs"/>
                </a:rPr>
                <a:t>Total Labor</a:t>
              </a:r>
            </a:p>
          </p:txBody>
        </p:sp>
      </p:grpSp>
      <p:grpSp>
        <p:nvGrpSpPr>
          <p:cNvPr id="14" name="Group 13">
            <a:extLst>
              <a:ext uri="{FF2B5EF4-FFF2-40B4-BE49-F238E27FC236}">
                <a16:creationId xmlns:a16="http://schemas.microsoft.com/office/drawing/2014/main" id="{CA43B6C4-A2FC-45FF-9651-4A29637EA9A2}"/>
              </a:ext>
            </a:extLst>
          </p:cNvPr>
          <p:cNvGrpSpPr/>
          <p:nvPr/>
        </p:nvGrpSpPr>
        <p:grpSpPr>
          <a:xfrm>
            <a:off x="7271272" y="4115772"/>
            <a:ext cx="3343243" cy="1019689"/>
            <a:chOff x="907271" y="1439605"/>
            <a:chExt cx="3343243" cy="1019689"/>
          </a:xfrm>
        </p:grpSpPr>
        <p:sp>
          <p:nvSpPr>
            <p:cNvPr id="15" name="Rectangle 14">
              <a:extLst>
                <a:ext uri="{FF2B5EF4-FFF2-40B4-BE49-F238E27FC236}">
                  <a16:creationId xmlns:a16="http://schemas.microsoft.com/office/drawing/2014/main" id="{E2B14CED-F3C8-4866-8DC6-4756855C0101}"/>
                </a:ext>
              </a:extLst>
            </p:cNvPr>
            <p:cNvSpPr/>
            <p:nvPr/>
          </p:nvSpPr>
          <p:spPr>
            <a:xfrm>
              <a:off x="907271" y="1439605"/>
              <a:ext cx="3343243" cy="101968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16" name="TextBox 15">
              <a:extLst>
                <a:ext uri="{FF2B5EF4-FFF2-40B4-BE49-F238E27FC236}">
                  <a16:creationId xmlns:a16="http://schemas.microsoft.com/office/drawing/2014/main" id="{5287A0D8-7187-4031-B6DC-4A0164C577D3}"/>
                </a:ext>
              </a:extLst>
            </p:cNvPr>
            <p:cNvSpPr txBox="1"/>
            <p:nvPr/>
          </p:nvSpPr>
          <p:spPr>
            <a:xfrm>
              <a:off x="907271" y="1439605"/>
              <a:ext cx="3343243" cy="1019689"/>
            </a:xfrm>
            <a:prstGeom prst="rect">
              <a:avLst/>
            </a:prstGeom>
            <a:noFill/>
            <a:ln>
              <a:noFill/>
            </a:ln>
            <a:effectLst/>
          </p:spPr>
          <p:txBody>
            <a:bodyPr spcFirstLastPara="0" vert="horz" wrap="square" lIns="12065" tIns="12065" rIns="12065" bIns="12065"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sysClr val="window" lastClr="FFFFFF"/>
                  </a:solidFill>
                  <a:effectLst/>
                  <a:uLnTx/>
                  <a:uFillTx/>
                  <a:latin typeface="Calibri" panose="020F0502020204030204"/>
                  <a:ea typeface="+mn-ea"/>
                  <a:cs typeface="+mn-cs"/>
                </a:rPr>
                <a:t>Overhead</a:t>
              </a:r>
              <a:r>
                <a:rPr kumimoji="0" lang="en-US" sz="1900" b="0" i="0" u="none" strike="noStrike" kern="1200" cap="none" spc="0" normalizeH="0" baseline="0" noProof="0" dirty="0">
                  <a:ln>
                    <a:noFill/>
                  </a:ln>
                  <a:solidFill>
                    <a:sysClr val="window" lastClr="FFFFFF"/>
                  </a:solidFill>
                  <a:effectLst/>
                  <a:uLnTx/>
                  <a:uFillTx/>
                  <a:latin typeface="Calibri" panose="020F0502020204030204"/>
                  <a:ea typeface="+mn-ea"/>
                  <a:cs typeface="+mn-cs"/>
                </a:rPr>
                <a:t> </a:t>
              </a:r>
              <a:br>
                <a:rPr kumimoji="0" lang="en-US" sz="1900" b="0" i="0" u="none" strike="noStrike" kern="1200" cap="none" spc="0" normalizeH="0" baseline="0" noProof="0" dirty="0">
                  <a:ln>
                    <a:noFill/>
                  </a:ln>
                  <a:solidFill>
                    <a:sysClr val="window" lastClr="FFFFFF"/>
                  </a:solidFill>
                  <a:effectLst/>
                  <a:uLnTx/>
                  <a:uFillTx/>
                  <a:latin typeface="Calibri" panose="020F0502020204030204"/>
                  <a:ea typeface="+mn-ea"/>
                  <a:cs typeface="+mn-cs"/>
                </a:rPr>
              </a:br>
              <a:r>
                <a:rPr kumimoji="0" lang="en-US" sz="1900" b="0" i="0" u="none" strike="noStrike" kern="1200" cap="none" spc="0" normalizeH="0" baseline="0" noProof="0" dirty="0">
                  <a:ln>
                    <a:noFill/>
                  </a:ln>
                  <a:solidFill>
                    <a:sysClr val="window" lastClr="FFFFFF"/>
                  </a:solidFill>
                  <a:effectLst/>
                  <a:uLnTx/>
                  <a:uFillTx/>
                  <a:latin typeface="Calibri" panose="020F0502020204030204"/>
                  <a:ea typeface="+mn-ea"/>
                  <a:cs typeface="+mn-cs"/>
                </a:rPr>
                <a:t>Direct Labor + </a:t>
              </a:r>
              <a:br>
                <a:rPr kumimoji="0" lang="en-US" sz="1900" b="0" i="0" u="none" strike="noStrike" kern="1200" cap="none" spc="0" normalizeH="0" baseline="0" noProof="0" dirty="0">
                  <a:ln>
                    <a:noFill/>
                  </a:ln>
                  <a:solidFill>
                    <a:sysClr val="window" lastClr="FFFFFF"/>
                  </a:solidFill>
                  <a:effectLst/>
                  <a:uLnTx/>
                  <a:uFillTx/>
                  <a:latin typeface="Calibri" panose="020F0502020204030204"/>
                  <a:ea typeface="+mn-ea"/>
                  <a:cs typeface="+mn-cs"/>
                </a:rPr>
              </a:br>
              <a:r>
                <a:rPr kumimoji="0" lang="en-US" sz="1900" b="0" i="0" u="none" strike="noStrike" kern="1200" cap="none" spc="0" normalizeH="0" baseline="0" noProof="0" dirty="0">
                  <a:ln>
                    <a:noFill/>
                  </a:ln>
                  <a:solidFill>
                    <a:sysClr val="window" lastClr="FFFFFF"/>
                  </a:solidFill>
                  <a:effectLst/>
                  <a:uLnTx/>
                  <a:uFillTx/>
                  <a:latin typeface="Calibri" panose="020F0502020204030204"/>
                  <a:ea typeface="+mn-ea"/>
                  <a:cs typeface="+mn-cs"/>
                </a:rPr>
                <a:t>Direct Labor Fringe</a:t>
              </a:r>
            </a:p>
          </p:txBody>
        </p:sp>
      </p:grpSp>
      <p:grpSp>
        <p:nvGrpSpPr>
          <p:cNvPr id="20" name="Group 19">
            <a:extLst>
              <a:ext uri="{FF2B5EF4-FFF2-40B4-BE49-F238E27FC236}">
                <a16:creationId xmlns:a16="http://schemas.microsoft.com/office/drawing/2014/main" id="{3E0CFAEC-3CF6-4606-A942-8D3E20442501}"/>
              </a:ext>
            </a:extLst>
          </p:cNvPr>
          <p:cNvGrpSpPr/>
          <p:nvPr/>
        </p:nvGrpSpPr>
        <p:grpSpPr>
          <a:xfrm>
            <a:off x="7271273" y="5192586"/>
            <a:ext cx="3343243" cy="1019689"/>
            <a:chOff x="1814543" y="2634462"/>
            <a:chExt cx="3343243" cy="1019689"/>
          </a:xfrm>
        </p:grpSpPr>
        <p:sp>
          <p:nvSpPr>
            <p:cNvPr id="21" name="Rectangle 20">
              <a:extLst>
                <a:ext uri="{FF2B5EF4-FFF2-40B4-BE49-F238E27FC236}">
                  <a16:creationId xmlns:a16="http://schemas.microsoft.com/office/drawing/2014/main" id="{EAF35C78-5E29-4B9F-A933-18200FBD613A}"/>
                </a:ext>
              </a:extLst>
            </p:cNvPr>
            <p:cNvSpPr/>
            <p:nvPr/>
          </p:nvSpPr>
          <p:spPr>
            <a:xfrm>
              <a:off x="1814543" y="2634462"/>
              <a:ext cx="3343243" cy="101968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22" name="TextBox 21">
              <a:extLst>
                <a:ext uri="{FF2B5EF4-FFF2-40B4-BE49-F238E27FC236}">
                  <a16:creationId xmlns:a16="http://schemas.microsoft.com/office/drawing/2014/main" id="{4F6FB67B-E9F9-489F-8126-6ABB11DC0F48}"/>
                </a:ext>
              </a:extLst>
            </p:cNvPr>
            <p:cNvSpPr txBox="1"/>
            <p:nvPr/>
          </p:nvSpPr>
          <p:spPr>
            <a:xfrm>
              <a:off x="1814543" y="2634462"/>
              <a:ext cx="3343243" cy="1019689"/>
            </a:xfrm>
            <a:prstGeom prst="rect">
              <a:avLst/>
            </a:prstGeom>
            <a:noFill/>
            <a:ln>
              <a:noFill/>
            </a:ln>
            <a:effectLst/>
          </p:spPr>
          <p:txBody>
            <a:bodyPr spcFirstLastPara="0" vert="horz" wrap="square" lIns="12065" tIns="12065" rIns="12065" bIns="12065"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dirty="0">
                  <a:ln>
                    <a:noFill/>
                  </a:ln>
                  <a:solidFill>
                    <a:sysClr val="window" lastClr="FFFFFF"/>
                  </a:solidFill>
                  <a:effectLst/>
                  <a:uLnTx/>
                  <a:uFillTx/>
                  <a:latin typeface="Calibri" panose="020F0502020204030204"/>
                  <a:ea typeface="+mn-ea"/>
                  <a:cs typeface="+mn-cs"/>
                </a:rPr>
                <a:t>G&amp;A</a:t>
              </a:r>
              <a:br>
                <a:rPr kumimoji="0" lang="en-US" sz="1900" b="1" i="0" u="none" strike="noStrike" kern="1200" cap="none" spc="0" normalizeH="0" baseline="0" noProof="0" dirty="0">
                  <a:ln>
                    <a:noFill/>
                  </a:ln>
                  <a:solidFill>
                    <a:sysClr val="window" lastClr="FFFFFF"/>
                  </a:solidFill>
                  <a:effectLst/>
                  <a:uLnTx/>
                  <a:uFillTx/>
                  <a:latin typeface="Calibri" panose="020F0502020204030204"/>
                  <a:ea typeface="+mn-ea"/>
                  <a:cs typeface="+mn-cs"/>
                </a:rPr>
              </a:br>
              <a:r>
                <a:rPr kumimoji="0" lang="en-US" sz="1900" b="0" i="0" u="none" strike="noStrike" kern="1200" cap="none" spc="0" normalizeH="0" baseline="0" noProof="0" dirty="0">
                  <a:ln>
                    <a:noFill/>
                  </a:ln>
                  <a:solidFill>
                    <a:sysClr val="window" lastClr="FFFFFF"/>
                  </a:solidFill>
                  <a:effectLst/>
                  <a:uLnTx/>
                  <a:uFillTx/>
                  <a:latin typeface="Calibri" panose="020F0502020204030204"/>
                  <a:ea typeface="+mn-ea"/>
                  <a:cs typeface="+mn-cs"/>
                </a:rPr>
                <a:t>Direct Labor + DL Fringe + Overhead + ODC’s +Subcontracts</a:t>
              </a:r>
            </a:p>
          </p:txBody>
        </p:sp>
      </p:grpSp>
      <p:sp>
        <p:nvSpPr>
          <p:cNvPr id="23" name="Text Placeholder 3">
            <a:extLst>
              <a:ext uri="{FF2B5EF4-FFF2-40B4-BE49-F238E27FC236}">
                <a16:creationId xmlns:a16="http://schemas.microsoft.com/office/drawing/2014/main" id="{FCC832B5-8AA4-4A04-B35E-5DB32450A649}"/>
              </a:ext>
            </a:extLst>
          </p:cNvPr>
          <p:cNvSpPr txBox="1">
            <a:spLocks/>
          </p:cNvSpPr>
          <p:nvPr/>
        </p:nvSpPr>
        <p:spPr>
          <a:xfrm>
            <a:off x="1263995" y="2698937"/>
            <a:ext cx="5157787" cy="37582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u="sng" dirty="0"/>
              <a:t>Two Tier</a:t>
            </a:r>
            <a:r>
              <a:rPr lang="en-US" dirty="0"/>
              <a:t> Indirect Rate Structure</a:t>
            </a:r>
          </a:p>
        </p:txBody>
      </p:sp>
      <p:sp>
        <p:nvSpPr>
          <p:cNvPr id="24" name="Text Placeholder 4">
            <a:extLst>
              <a:ext uri="{FF2B5EF4-FFF2-40B4-BE49-F238E27FC236}">
                <a16:creationId xmlns:a16="http://schemas.microsoft.com/office/drawing/2014/main" id="{0F01AC41-7BF0-4F8F-BAC3-BEAFD77A44BF}"/>
              </a:ext>
            </a:extLst>
          </p:cNvPr>
          <p:cNvSpPr txBox="1">
            <a:spLocks/>
          </p:cNvSpPr>
          <p:nvPr/>
        </p:nvSpPr>
        <p:spPr>
          <a:xfrm>
            <a:off x="7129596" y="2662802"/>
            <a:ext cx="5183188" cy="823912"/>
          </a:xfrm>
          <a:prstGeom prst="rect">
            <a:avLst/>
          </a:prstGeom>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u="sng"/>
              <a:t>Three Tier</a:t>
            </a:r>
            <a:r>
              <a:rPr lang="en-US"/>
              <a:t> Indirect Rate Structure</a:t>
            </a:r>
            <a:endParaRPr lang="en-US" dirty="0"/>
          </a:p>
        </p:txBody>
      </p:sp>
    </p:spTree>
    <p:extLst>
      <p:ext uri="{BB962C8B-B14F-4D97-AF65-F5344CB8AC3E}">
        <p14:creationId xmlns:p14="http://schemas.microsoft.com/office/powerpoint/2010/main" val="1169731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Direct Labor vs </a:t>
            </a:r>
            <a:r>
              <a:rPr lang="en-US" sz="3600" dirty="0" err="1"/>
              <a:t>Subk</a:t>
            </a:r>
            <a:r>
              <a:rPr lang="en-US" sz="3600" dirty="0"/>
              <a:t> in a VAB model</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771742" y="1230492"/>
            <a:ext cx="8542817" cy="1527831"/>
          </a:xfrm>
        </p:spPr>
        <p:txBody>
          <a:bodyPr>
            <a:normAutofit fontScale="92500" lnSpcReduction="10000"/>
          </a:bodyPr>
          <a:lstStyle/>
          <a:p>
            <a:r>
              <a:rPr lang="en-US" b="1" u="sng" dirty="0"/>
              <a:t>It’s important for a company to develop strong subcontractor relationships across their business</a:t>
            </a:r>
            <a:r>
              <a:rPr lang="en-US" dirty="0"/>
              <a:t>.</a:t>
            </a:r>
          </a:p>
          <a:p>
            <a:r>
              <a:rPr lang="en-US" dirty="0"/>
              <a:t>Scenarios to use subcontractors:</a:t>
            </a:r>
          </a:p>
          <a:p>
            <a:pPr lvl="1"/>
            <a:r>
              <a:rPr lang="en-US" dirty="0"/>
              <a:t>We don’t have the required skillset in house</a:t>
            </a:r>
          </a:p>
          <a:p>
            <a:pPr lvl="1"/>
            <a:r>
              <a:rPr lang="en-US" dirty="0"/>
              <a:t>Contract requirement (</a:t>
            </a:r>
            <a:r>
              <a:rPr lang="en-US" dirty="0" err="1"/>
              <a:t>ie</a:t>
            </a:r>
            <a:r>
              <a:rPr lang="en-US" dirty="0"/>
              <a:t> 25% Small Business)</a:t>
            </a:r>
          </a:p>
          <a:p>
            <a:pPr lvl="1"/>
            <a:r>
              <a:rPr lang="en-US" dirty="0"/>
              <a:t>Significant cost difference on a LPTA or cost sensitive bid</a:t>
            </a:r>
          </a:p>
          <a:p>
            <a:pPr lvl="5">
              <a:spcAft>
                <a:spcPts val="1200"/>
              </a:spcAft>
              <a:buClr>
                <a:srgbClr val="EB8A2F"/>
              </a:buClr>
            </a:pPr>
            <a:endParaRPr lang="en-US" sz="1800"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17</a:t>
            </a:fld>
            <a:endParaRPr lang="en-US" dirty="0"/>
          </a:p>
        </p:txBody>
      </p:sp>
      <p:pic>
        <p:nvPicPr>
          <p:cNvPr id="7" name="Picture 6">
            <a:extLst>
              <a:ext uri="{FF2B5EF4-FFF2-40B4-BE49-F238E27FC236}">
                <a16:creationId xmlns:a16="http://schemas.microsoft.com/office/drawing/2014/main" id="{0CFE1A1A-245D-4749-B7B0-B92A97F93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507" y="2083210"/>
            <a:ext cx="5015619" cy="3657600"/>
          </a:xfrm>
          <a:prstGeom prst="rect">
            <a:avLst/>
          </a:prstGeom>
        </p:spPr>
      </p:pic>
      <p:sp>
        <p:nvSpPr>
          <p:cNvPr id="10" name="TextBox 9">
            <a:extLst>
              <a:ext uri="{FF2B5EF4-FFF2-40B4-BE49-F238E27FC236}">
                <a16:creationId xmlns:a16="http://schemas.microsoft.com/office/drawing/2014/main" id="{9DC516DE-742A-40BB-A94B-71787B0C4BA9}"/>
              </a:ext>
            </a:extLst>
          </p:cNvPr>
          <p:cNvSpPr txBox="1"/>
          <p:nvPr/>
        </p:nvSpPr>
        <p:spPr>
          <a:xfrm>
            <a:off x="771742" y="2857014"/>
            <a:ext cx="4560749" cy="3539430"/>
          </a:xfrm>
          <a:prstGeom prst="rect">
            <a:avLst/>
          </a:prstGeom>
          <a:noFill/>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Replacing a Company employee with a subcontractor </a:t>
            </a:r>
            <a:r>
              <a:rPr lang="en-US" sz="1600" u="sng" dirty="0">
                <a:latin typeface="Tahoma" panose="020B0604030504040204" pitchFamily="34" charset="0"/>
                <a:ea typeface="Tahoma" panose="020B0604030504040204" pitchFamily="34" charset="0"/>
                <a:cs typeface="Tahoma" panose="020B0604030504040204" pitchFamily="34" charset="0"/>
              </a:rPr>
              <a:t>reduces the size of our employee base</a:t>
            </a:r>
            <a:r>
              <a:rPr lang="en-US" sz="1600" dirty="0">
                <a:latin typeface="Tahoma" panose="020B0604030504040204" pitchFamily="34" charset="0"/>
                <a:ea typeface="Tahoma" panose="020B0604030504040204" pitchFamily="34" charset="0"/>
                <a:cs typeface="Tahoma" panose="020B0604030504040204" pitchFamily="34" charset="0"/>
              </a:rPr>
              <a:t>, which means that Fringe, Overhead and G&amp;A are divided among fewer people</a:t>
            </a:r>
          </a:p>
          <a:p>
            <a:endParaRPr lang="en-US" sz="16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This causes rates to INCREASE which equates to lower profit and higher wrap rates (less competitive).  At the least you have to cut infrastructure or investment to align with your base and FPRP rates</a:t>
            </a:r>
          </a:p>
          <a:p>
            <a:endParaRPr lang="en-US" sz="1600" b="1" dirty="0">
              <a:latin typeface="Tahoma" panose="020B0604030504040204" pitchFamily="34" charset="0"/>
              <a:ea typeface="Tahoma" panose="020B0604030504040204" pitchFamily="34" charset="0"/>
              <a:cs typeface="Tahoma" panose="020B0604030504040204" pitchFamily="34" charset="0"/>
            </a:endParaRPr>
          </a:p>
          <a:p>
            <a:r>
              <a:rPr lang="en-US" sz="1600" b="1"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One of the biggest challenges for a CFO is driving ‘direct labor’ through all parts of the organization (PM’s, bid reviews, </a:t>
            </a:r>
            <a:r>
              <a:rPr lang="en-US" sz="1600" b="1"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etc</a:t>
            </a:r>
            <a:r>
              <a:rPr lang="en-US" sz="1600" b="1"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3" name="Speech Bubble: Oval 2">
            <a:extLst>
              <a:ext uri="{FF2B5EF4-FFF2-40B4-BE49-F238E27FC236}">
                <a16:creationId xmlns:a16="http://schemas.microsoft.com/office/drawing/2014/main" id="{F3972258-F050-4649-8380-0FBEDAEF3733}"/>
              </a:ext>
            </a:extLst>
          </p:cNvPr>
          <p:cNvSpPr/>
          <p:nvPr/>
        </p:nvSpPr>
        <p:spPr>
          <a:xfrm>
            <a:off x="5043150" y="5825333"/>
            <a:ext cx="1982339" cy="571111"/>
          </a:xfrm>
          <a:prstGeom prst="wedgeEllipseCallout">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Self performing is also a risk mitigator</a:t>
            </a:r>
          </a:p>
        </p:txBody>
      </p:sp>
    </p:spTree>
    <p:extLst>
      <p:ext uri="{BB962C8B-B14F-4D97-AF65-F5344CB8AC3E}">
        <p14:creationId xmlns:p14="http://schemas.microsoft.com/office/powerpoint/2010/main" val="4252792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09488" y="272938"/>
            <a:ext cx="10194981" cy="828418"/>
          </a:xfrm>
        </p:spPr>
        <p:txBody>
          <a:bodyPr/>
          <a:lstStyle/>
          <a:p>
            <a:r>
              <a:rPr lang="en-US" dirty="0"/>
              <a:t>Annual Indirect Planning:</a:t>
            </a:r>
            <a:endParaRPr lang="en-US" dirty="0">
              <a:solidFill>
                <a:srgbClr val="FF0000"/>
              </a:solidFill>
            </a:endParaRP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604112" y="1132387"/>
            <a:ext cx="11587888" cy="5647225"/>
          </a:xfrm>
        </p:spPr>
        <p:txBody>
          <a:bodyPr>
            <a:noAutofit/>
          </a:bodyPr>
          <a:lstStyle/>
          <a:p>
            <a:pPr marL="0" indent="0">
              <a:spcBef>
                <a:spcPts val="0"/>
              </a:spcBef>
              <a:spcAft>
                <a:spcPts val="600"/>
              </a:spcAft>
              <a:buNone/>
            </a:pPr>
            <a:r>
              <a:rPr lang="en-US" b="1" u="sng" dirty="0">
                <a:solidFill>
                  <a:schemeClr val="tx1"/>
                </a:solidFill>
                <a:cs typeface="Arial" panose="020B0604020202020204" pitchFamily="34" charset="0"/>
              </a:rPr>
              <a:t>Key Elements:</a:t>
            </a:r>
          </a:p>
          <a:p>
            <a:pPr marL="0" indent="0">
              <a:spcBef>
                <a:spcPts val="0"/>
              </a:spcBef>
              <a:spcAft>
                <a:spcPts val="600"/>
              </a:spcAft>
              <a:buNone/>
            </a:pPr>
            <a:r>
              <a:rPr lang="en-US" u="sng" dirty="0">
                <a:solidFill>
                  <a:schemeClr val="tx1"/>
                </a:solidFill>
                <a:cs typeface="Arial" panose="020B0604020202020204" pitchFamily="34" charset="0"/>
              </a:rPr>
              <a:t>Purpose:</a:t>
            </a:r>
            <a:r>
              <a:rPr lang="en-US" dirty="0">
                <a:solidFill>
                  <a:schemeClr val="tx1"/>
                </a:solidFill>
                <a:cs typeface="Arial" panose="020B0604020202020204" pitchFamily="34" charset="0"/>
              </a:rPr>
              <a:t>  To establish company strategy, annual budget and Forward Pricing rates</a:t>
            </a:r>
          </a:p>
          <a:p>
            <a:pPr marL="0" indent="0">
              <a:spcBef>
                <a:spcPts val="0"/>
              </a:spcBef>
              <a:spcAft>
                <a:spcPts val="600"/>
              </a:spcAft>
              <a:buNone/>
            </a:pPr>
            <a:r>
              <a:rPr lang="en-US" u="sng" dirty="0">
                <a:solidFill>
                  <a:schemeClr val="tx1"/>
                </a:solidFill>
                <a:cs typeface="Arial" panose="020B0604020202020204" pitchFamily="34" charset="0"/>
              </a:rPr>
              <a:t>Approach:</a:t>
            </a:r>
            <a:r>
              <a:rPr lang="en-US" dirty="0">
                <a:solidFill>
                  <a:schemeClr val="tx1"/>
                </a:solidFill>
                <a:cs typeface="Arial" panose="020B0604020202020204" pitchFamily="34" charset="0"/>
              </a:rPr>
              <a:t>  </a:t>
            </a:r>
          </a:p>
          <a:p>
            <a:pPr lvl="1">
              <a:spcBef>
                <a:spcPts val="0"/>
              </a:spcBef>
              <a:spcAft>
                <a:spcPts val="600"/>
              </a:spcAft>
            </a:pPr>
            <a:r>
              <a:rPr lang="en-US" dirty="0">
                <a:solidFill>
                  <a:schemeClr val="tx1"/>
                </a:solidFill>
                <a:cs typeface="Arial" panose="020B0604020202020204" pitchFamily="34" charset="0"/>
              </a:rPr>
              <a:t>‘Bottoms Up’ and detailed.  Actual or average headcount and direct labor rates. </a:t>
            </a:r>
          </a:p>
          <a:p>
            <a:pPr lvl="1">
              <a:spcBef>
                <a:spcPts val="0"/>
              </a:spcBef>
              <a:spcAft>
                <a:spcPts val="600"/>
              </a:spcAft>
            </a:pPr>
            <a:r>
              <a:rPr lang="en-US" dirty="0">
                <a:solidFill>
                  <a:schemeClr val="tx1"/>
                </a:solidFill>
                <a:cs typeface="Arial" panose="020B0604020202020204" pitchFamily="34" charset="0"/>
              </a:rPr>
              <a:t>‘FTE’s, </a:t>
            </a:r>
            <a:r>
              <a:rPr lang="en-US" dirty="0" err="1">
                <a:solidFill>
                  <a:schemeClr val="tx1"/>
                </a:solidFill>
                <a:cs typeface="Arial" panose="020B0604020202020204" pitchFamily="34" charset="0"/>
              </a:rPr>
              <a:t>Subk</a:t>
            </a:r>
            <a:r>
              <a:rPr lang="en-US" dirty="0">
                <a:solidFill>
                  <a:schemeClr val="tx1"/>
                </a:solidFill>
                <a:cs typeface="Arial" panose="020B0604020202020204" pitchFamily="34" charset="0"/>
              </a:rPr>
              <a:t> &amp; ODCs’, functional G&amp;A spend, OH </a:t>
            </a:r>
            <a:r>
              <a:rPr lang="en-US" dirty="0" err="1">
                <a:solidFill>
                  <a:schemeClr val="tx1"/>
                </a:solidFill>
                <a:cs typeface="Arial" panose="020B0604020202020204" pitchFamily="34" charset="0"/>
              </a:rPr>
              <a:t>Mgmt</a:t>
            </a:r>
            <a:r>
              <a:rPr lang="en-US" dirty="0">
                <a:solidFill>
                  <a:schemeClr val="tx1"/>
                </a:solidFill>
                <a:cs typeface="Arial" panose="020B0604020202020204" pitchFamily="34" charset="0"/>
              </a:rPr>
              <a:t> spend, Capture/BD/B&amp;P spend, </a:t>
            </a:r>
            <a:r>
              <a:rPr lang="en-US" b="1" dirty="0">
                <a:solidFill>
                  <a:schemeClr val="tx1"/>
                </a:solidFill>
                <a:cs typeface="Arial" panose="020B0604020202020204" pitchFamily="34" charset="0"/>
              </a:rPr>
              <a:t>and detailed </a:t>
            </a:r>
            <a:r>
              <a:rPr lang="en-US" b="1" u="sng" dirty="0">
                <a:solidFill>
                  <a:schemeClr val="tx1"/>
                </a:solidFill>
                <a:cs typeface="Arial" panose="020B0604020202020204" pitchFamily="34" charset="0"/>
              </a:rPr>
              <a:t>base</a:t>
            </a:r>
            <a:r>
              <a:rPr lang="en-US" b="1" dirty="0">
                <a:solidFill>
                  <a:schemeClr val="tx1"/>
                </a:solidFill>
                <a:cs typeface="Arial" panose="020B0604020202020204" pitchFamily="34" charset="0"/>
              </a:rPr>
              <a:t> development</a:t>
            </a:r>
          </a:p>
          <a:p>
            <a:pPr lvl="1">
              <a:spcBef>
                <a:spcPts val="0"/>
              </a:spcBef>
              <a:spcAft>
                <a:spcPts val="600"/>
              </a:spcAft>
            </a:pPr>
            <a:r>
              <a:rPr lang="en-US" b="1" dirty="0">
                <a:solidFill>
                  <a:schemeClr val="tx2">
                    <a:lumMod val="75000"/>
                    <a:lumOff val="25000"/>
                  </a:schemeClr>
                </a:solidFill>
                <a:cs typeface="Arial" panose="020B0604020202020204" pitchFamily="34" charset="0"/>
              </a:rPr>
              <a:t>Hedge your base build up against your revenue growth (</a:t>
            </a:r>
            <a:r>
              <a:rPr lang="en-US" b="1" dirty="0" err="1">
                <a:solidFill>
                  <a:schemeClr val="tx2">
                    <a:lumMod val="75000"/>
                    <a:lumOff val="25000"/>
                  </a:schemeClr>
                </a:solidFill>
                <a:cs typeface="Arial" panose="020B0604020202020204" pitchFamily="34" charset="0"/>
              </a:rPr>
              <a:t>ie</a:t>
            </a:r>
            <a:r>
              <a:rPr lang="en-US" b="1" dirty="0">
                <a:solidFill>
                  <a:schemeClr val="tx2">
                    <a:lumMod val="75000"/>
                    <a:lumOff val="25000"/>
                  </a:schemeClr>
                </a:solidFill>
                <a:cs typeface="Arial" panose="020B0604020202020204" pitchFamily="34" charset="0"/>
              </a:rPr>
              <a:t> rev growth 5%, direct labor growth 3%)</a:t>
            </a:r>
          </a:p>
          <a:p>
            <a:pPr marL="0" indent="-194310">
              <a:spcBef>
                <a:spcPts val="0"/>
              </a:spcBef>
              <a:spcAft>
                <a:spcPts val="600"/>
              </a:spcAft>
              <a:buNone/>
            </a:pPr>
            <a:r>
              <a:rPr lang="en-US" u="sng" dirty="0">
                <a:solidFill>
                  <a:schemeClr val="tx1"/>
                </a:solidFill>
                <a:cs typeface="Arial" panose="020B0604020202020204" pitchFamily="34" charset="0"/>
              </a:rPr>
              <a:t>Key Contributors to Indirect Rates</a:t>
            </a:r>
            <a:r>
              <a:rPr lang="en-US" dirty="0">
                <a:solidFill>
                  <a:schemeClr val="tx1"/>
                </a:solidFill>
                <a:cs typeface="Arial" panose="020B0604020202020204" pitchFamily="34" charset="0"/>
              </a:rPr>
              <a:t>:  </a:t>
            </a:r>
          </a:p>
          <a:p>
            <a:pPr lvl="1">
              <a:spcBef>
                <a:spcPts val="0"/>
              </a:spcBef>
              <a:spcAft>
                <a:spcPts val="600"/>
              </a:spcAft>
            </a:pPr>
            <a:r>
              <a:rPr lang="en-US" dirty="0">
                <a:solidFill>
                  <a:schemeClr val="tx1"/>
                </a:solidFill>
                <a:cs typeface="Arial" panose="020B0604020202020204" pitchFamily="34" charset="0"/>
              </a:rPr>
              <a:t>Typically led by the FP&amp;A organization</a:t>
            </a:r>
          </a:p>
          <a:p>
            <a:pPr lvl="1">
              <a:spcBef>
                <a:spcPts val="0"/>
              </a:spcBef>
              <a:spcAft>
                <a:spcPts val="600"/>
              </a:spcAft>
            </a:pPr>
            <a:r>
              <a:rPr lang="en-US" dirty="0">
                <a:solidFill>
                  <a:schemeClr val="tx1"/>
                </a:solidFill>
                <a:cs typeface="Arial" panose="020B0604020202020204" pitchFamily="34" charset="0"/>
              </a:rPr>
              <a:t>Executive Functional Leaders (CFO, HR, BD, Legal, </a:t>
            </a:r>
            <a:r>
              <a:rPr lang="en-US" dirty="0" err="1">
                <a:solidFill>
                  <a:schemeClr val="tx1"/>
                </a:solidFill>
                <a:cs typeface="Arial" panose="020B0604020202020204" pitchFamily="34" charset="0"/>
              </a:rPr>
              <a:t>etc</a:t>
            </a:r>
            <a:r>
              <a:rPr lang="en-US" dirty="0">
                <a:solidFill>
                  <a:schemeClr val="tx1"/>
                </a:solidFill>
                <a:cs typeface="Arial" panose="020B0604020202020204" pitchFamily="34" charset="0"/>
              </a:rPr>
              <a:t>),  Program Manager, Program Finance, Finance Directors, P&amp;L leads</a:t>
            </a:r>
          </a:p>
          <a:p>
            <a:pPr marL="0" indent="0">
              <a:spcBef>
                <a:spcPts val="0"/>
              </a:spcBef>
              <a:spcAft>
                <a:spcPts val="600"/>
              </a:spcAft>
              <a:buNone/>
            </a:pPr>
            <a:r>
              <a:rPr lang="en-US" u="sng" dirty="0">
                <a:solidFill>
                  <a:schemeClr val="tx1"/>
                </a:solidFill>
                <a:cs typeface="Arial" panose="020B0604020202020204" pitchFamily="34" charset="0"/>
              </a:rPr>
              <a:t>Deliverables for Indirect Rates:</a:t>
            </a:r>
            <a:r>
              <a:rPr lang="en-US" dirty="0">
                <a:solidFill>
                  <a:schemeClr val="tx1"/>
                </a:solidFill>
                <a:cs typeface="Arial" panose="020B0604020202020204" pitchFamily="34" charset="0"/>
              </a:rPr>
              <a:t> </a:t>
            </a:r>
          </a:p>
          <a:p>
            <a:pPr lvl="2">
              <a:spcBef>
                <a:spcPts val="0"/>
              </a:spcBef>
              <a:spcAft>
                <a:spcPts val="600"/>
              </a:spcAft>
            </a:pPr>
            <a:r>
              <a:rPr lang="en-US" sz="1600" dirty="0">
                <a:solidFill>
                  <a:schemeClr val="tx1"/>
                </a:solidFill>
                <a:cs typeface="Arial" panose="020B0604020202020204" pitchFamily="34" charset="0"/>
              </a:rPr>
              <a:t>Indirect rate model (Fringe, G&amp;A, OH, M&amp;H) including expense and base – compared to current year and prior FPRP</a:t>
            </a:r>
          </a:p>
          <a:p>
            <a:pPr lvl="2">
              <a:spcBef>
                <a:spcPts val="0"/>
              </a:spcBef>
              <a:spcAft>
                <a:spcPts val="600"/>
              </a:spcAft>
            </a:pPr>
            <a:r>
              <a:rPr lang="en-US" sz="1600" dirty="0">
                <a:solidFill>
                  <a:schemeClr val="tx1"/>
                </a:solidFill>
                <a:cs typeface="Arial" panose="020B0604020202020204" pitchFamily="34" charset="0"/>
              </a:rPr>
              <a:t>Y-O-Y spend analysis for all major functions and OH mgmt.  Review investments in new business and infrastructure</a:t>
            </a:r>
          </a:p>
          <a:p>
            <a:pPr lvl="2">
              <a:spcBef>
                <a:spcPts val="0"/>
              </a:spcBef>
              <a:spcAft>
                <a:spcPts val="600"/>
              </a:spcAft>
            </a:pPr>
            <a:r>
              <a:rPr lang="en-US" sz="1600" dirty="0">
                <a:solidFill>
                  <a:schemeClr val="tx1"/>
                </a:solidFill>
                <a:cs typeface="Arial" panose="020B0604020202020204" pitchFamily="34" charset="0"/>
              </a:rPr>
              <a:t>Revenue &amp; Profit generation driven by indirect rate build up</a:t>
            </a:r>
          </a:p>
          <a:p>
            <a:pPr lvl="2">
              <a:spcBef>
                <a:spcPts val="0"/>
              </a:spcBef>
              <a:spcAft>
                <a:spcPts val="600"/>
              </a:spcAft>
            </a:pPr>
            <a:r>
              <a:rPr lang="en-US" sz="1600" dirty="0">
                <a:solidFill>
                  <a:schemeClr val="tx1"/>
                </a:solidFill>
                <a:cs typeface="Arial" panose="020B0604020202020204" pitchFamily="34" charset="0"/>
              </a:rPr>
              <a:t>Indirect rate package submitted to DCAA in Dec., leads to FPRP, FPRR approval by DCMA/Contracting Officer</a:t>
            </a:r>
            <a:endParaRPr lang="en-US" sz="1600" u="sng" dirty="0">
              <a:solidFill>
                <a:schemeClr val="tx1"/>
              </a:solidFill>
              <a:cs typeface="Arial" panose="020B0604020202020204" pitchFamily="34" charset="0"/>
            </a:endParaRPr>
          </a:p>
          <a:p>
            <a:pPr>
              <a:spcBef>
                <a:spcPts val="0"/>
              </a:spcBef>
              <a:spcAft>
                <a:spcPts val="600"/>
              </a:spcAft>
            </a:pPr>
            <a:r>
              <a:rPr lang="en-US" u="sng" dirty="0">
                <a:solidFill>
                  <a:schemeClr val="tx1"/>
                </a:solidFill>
                <a:cs typeface="Arial" panose="020B0604020202020204" pitchFamily="34" charset="0"/>
              </a:rPr>
              <a:t>Timeline:</a:t>
            </a:r>
            <a:r>
              <a:rPr lang="en-US" dirty="0">
                <a:solidFill>
                  <a:schemeClr val="tx1"/>
                </a:solidFill>
                <a:cs typeface="Arial" panose="020B0604020202020204" pitchFamily="34" charset="0"/>
              </a:rPr>
              <a:t> </a:t>
            </a:r>
          </a:p>
          <a:p>
            <a:pPr algn="just">
              <a:spcBef>
                <a:spcPts val="0"/>
              </a:spcBef>
              <a:spcAft>
                <a:spcPts val="600"/>
              </a:spcAft>
            </a:pPr>
            <a:r>
              <a:rPr lang="en-US" dirty="0">
                <a:solidFill>
                  <a:schemeClr val="tx1"/>
                </a:solidFill>
                <a:cs typeface="Arial" panose="020B0604020202020204" pitchFamily="34" charset="0"/>
              </a:rPr>
              <a:t>August – December (FPRP rates/current year LBE, used in planning until new indirect rates developed in November timeframe)</a:t>
            </a:r>
          </a:p>
          <a:p>
            <a:pPr algn="just">
              <a:spcBef>
                <a:spcPts val="0"/>
              </a:spcBef>
              <a:spcAft>
                <a:spcPts val="600"/>
              </a:spcAft>
            </a:pPr>
            <a:r>
              <a:rPr lang="en-US" dirty="0">
                <a:solidFill>
                  <a:schemeClr val="tx1"/>
                </a:solidFill>
                <a:cs typeface="Arial" panose="020B0604020202020204" pitchFamily="34" charset="0"/>
              </a:rPr>
              <a:t>Review actuals vs budget monthly.  Mid-Year best estimate review (notify DCAA if necessary)</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18</a:t>
            </a:fld>
            <a:endParaRPr lang="en-US" dirty="0"/>
          </a:p>
        </p:txBody>
      </p:sp>
    </p:spTree>
    <p:extLst>
      <p:ext uri="{BB962C8B-B14F-4D97-AF65-F5344CB8AC3E}">
        <p14:creationId xmlns:p14="http://schemas.microsoft.com/office/powerpoint/2010/main" val="248961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Indirect OH Rate ‘Actual vs Forecast’ Snapshot</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19</a:t>
            </a:fld>
            <a:endParaRPr lang="en-US" dirty="0"/>
          </a:p>
        </p:txBody>
      </p:sp>
      <p:pic>
        <p:nvPicPr>
          <p:cNvPr id="9" name="Picture 2">
            <a:extLst>
              <a:ext uri="{FF2B5EF4-FFF2-40B4-BE49-F238E27FC236}">
                <a16:creationId xmlns:a16="http://schemas.microsoft.com/office/drawing/2014/main" id="{DFB3B8B9-1E2F-44C1-92E4-94E9DFCBC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1" y="1295271"/>
            <a:ext cx="9386153" cy="49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peech Bubble: Oval 5">
            <a:extLst>
              <a:ext uri="{FF2B5EF4-FFF2-40B4-BE49-F238E27FC236}">
                <a16:creationId xmlns:a16="http://schemas.microsoft.com/office/drawing/2014/main" id="{2325F9AA-6654-443A-A308-7CF57061E84B}"/>
              </a:ext>
            </a:extLst>
          </p:cNvPr>
          <p:cNvSpPr/>
          <p:nvPr/>
        </p:nvSpPr>
        <p:spPr>
          <a:xfrm>
            <a:off x="9928634" y="2227152"/>
            <a:ext cx="2263366" cy="1312753"/>
          </a:xfrm>
          <a:prstGeom prst="wedgeEllipseCallout">
            <a:avLst/>
          </a:prstGeom>
          <a:solidFill>
            <a:schemeClr val="accent6">
              <a:lumMod val="60000"/>
              <a:lumOff val="4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System Considerations</a:t>
            </a:r>
          </a:p>
        </p:txBody>
      </p:sp>
    </p:spTree>
    <p:extLst>
      <p:ext uri="{BB962C8B-B14F-4D97-AF65-F5344CB8AC3E}">
        <p14:creationId xmlns:p14="http://schemas.microsoft.com/office/powerpoint/2010/main" val="3023516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Back!</a:t>
            </a:r>
          </a:p>
        </p:txBody>
      </p:sp>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p:txBody>
          <a:bodyPr/>
          <a:lstStyle/>
          <a:p>
            <a:fld id="{B66A45A0-4AD1-4694-A07F-B3BA13B983E2}" type="slidenum">
              <a:rPr lang="en-US" smtClean="0"/>
              <a:t>2</a:t>
            </a:fld>
            <a:endParaRPr lang="en-US" dirty="0"/>
          </a:p>
        </p:txBody>
      </p:sp>
      <p:sp>
        <p:nvSpPr>
          <p:cNvPr id="11" name="Content Placeholder 10">
            <a:extLst>
              <a:ext uri="{FF2B5EF4-FFF2-40B4-BE49-F238E27FC236}">
                <a16:creationId xmlns:a16="http://schemas.microsoft.com/office/drawing/2014/main" id="{EB88CE1A-C0E7-EA47-8286-B02470D4DE4B}"/>
              </a:ext>
            </a:extLst>
          </p:cNvPr>
          <p:cNvSpPr>
            <a:spLocks noGrp="1"/>
          </p:cNvSpPr>
          <p:nvPr>
            <p:ph idx="1"/>
          </p:nvPr>
        </p:nvSpPr>
        <p:spPr>
          <a:xfrm>
            <a:off x="731520" y="1670445"/>
            <a:ext cx="11209468" cy="4071449"/>
          </a:xfrm>
        </p:spPr>
        <p:txBody>
          <a:bodyPr numCol="2">
            <a:noAutofit/>
          </a:bodyPr>
          <a:lstStyle/>
          <a:p>
            <a:pPr>
              <a:spcBef>
                <a:spcPts val="0"/>
              </a:spcBef>
              <a:spcAft>
                <a:spcPts val="0"/>
              </a:spcAft>
            </a:pPr>
            <a:r>
              <a:rPr lang="en-US" sz="1400" b="1" dirty="0">
                <a:solidFill>
                  <a:srgbClr val="F7931D"/>
                </a:solidFill>
                <a:latin typeface="Antonio" panose="02000503000000000000" pitchFamily="2" charset="77"/>
              </a:rPr>
              <a:t>SESSION 1</a:t>
            </a:r>
          </a:p>
          <a:p>
            <a:pPr>
              <a:spcBef>
                <a:spcPts val="0"/>
              </a:spcBef>
              <a:spcAft>
                <a:spcPts val="1200"/>
              </a:spcAft>
            </a:pPr>
            <a:r>
              <a:rPr lang="en-US" sz="2000" b="1" dirty="0">
                <a:solidFill>
                  <a:schemeClr val="tx2"/>
                </a:solidFill>
              </a:rPr>
              <a:t>Program Introduction</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2</a:t>
            </a:r>
          </a:p>
          <a:p>
            <a:pPr>
              <a:spcBef>
                <a:spcPts val="0"/>
              </a:spcBef>
              <a:spcAft>
                <a:spcPts val="1200"/>
              </a:spcAft>
            </a:pPr>
            <a:r>
              <a:rPr lang="en-US" sz="2000" b="1" spc="-40" dirty="0">
                <a:solidFill>
                  <a:schemeClr val="tx2"/>
                </a:solidFill>
              </a:rPr>
              <a:t>Budgeting, Forecasting &amp; Financial Reporting</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3</a:t>
            </a:r>
          </a:p>
          <a:p>
            <a:pPr>
              <a:spcBef>
                <a:spcPts val="0"/>
              </a:spcBef>
              <a:spcAft>
                <a:spcPts val="1200"/>
              </a:spcAft>
            </a:pPr>
            <a:r>
              <a:rPr lang="en-US" sz="2000" b="1" dirty="0">
                <a:solidFill>
                  <a:schemeClr val="tx2"/>
                </a:solidFill>
              </a:rPr>
              <a:t>What do we want from a CFO?</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4</a:t>
            </a:r>
          </a:p>
          <a:p>
            <a:pPr>
              <a:spcBef>
                <a:spcPts val="0"/>
              </a:spcBef>
              <a:spcAft>
                <a:spcPts val="1200"/>
              </a:spcAft>
            </a:pPr>
            <a:r>
              <a:rPr lang="en-US" sz="2000" b="1" dirty="0">
                <a:solidFill>
                  <a:schemeClr val="tx2"/>
                </a:solidFill>
              </a:rPr>
              <a:t>Capital Sources, Debt &amp; Equity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5</a:t>
            </a:r>
          </a:p>
          <a:p>
            <a:pPr>
              <a:spcBef>
                <a:spcPts val="0"/>
              </a:spcBef>
              <a:spcAft>
                <a:spcPts val="1200"/>
              </a:spcAft>
            </a:pPr>
            <a:r>
              <a:rPr lang="en-US" sz="2000" b="1" dirty="0">
                <a:solidFill>
                  <a:schemeClr val="tx2"/>
                </a:solidFill>
              </a:rPr>
              <a:t>Audit &amp; Tax</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6</a:t>
            </a:r>
          </a:p>
          <a:p>
            <a:pPr>
              <a:spcBef>
                <a:spcPts val="0"/>
              </a:spcBef>
              <a:spcAft>
                <a:spcPts val="1200"/>
              </a:spcAft>
            </a:pPr>
            <a:r>
              <a:rPr lang="en-US" sz="2000" b="1" dirty="0">
                <a:solidFill>
                  <a:schemeClr val="tx2"/>
                </a:solidFill>
              </a:rPr>
              <a:t>Executive Leadership</a:t>
            </a:r>
            <a:endParaRPr lang="en-US" sz="1400" b="1" dirty="0">
              <a:solidFill>
                <a:srgbClr val="F7931D"/>
              </a:solidFill>
              <a:latin typeface="Antonio" panose="02000503000000000000" pitchFamily="2" charset="77"/>
            </a:endParaRPr>
          </a:p>
          <a:p>
            <a:pPr lvl="0">
              <a:spcBef>
                <a:spcPts val="0"/>
              </a:spcBef>
              <a:spcAft>
                <a:spcPts val="0"/>
              </a:spcAft>
              <a:buClr>
                <a:srgbClr val="EB8A2F"/>
              </a:buClr>
            </a:pPr>
            <a:endParaRPr lang="en-US" sz="1400" b="1" dirty="0">
              <a:solidFill>
                <a:srgbClr val="F7931D"/>
              </a:solidFill>
              <a:latin typeface="Antonio" panose="02000503000000000000" pitchFamily="2" charset="77"/>
            </a:endParaRPr>
          </a:p>
          <a:p>
            <a:pPr marL="0" lvl="0" indent="0">
              <a:spcBef>
                <a:spcPts val="0"/>
              </a:spcBef>
              <a:spcAft>
                <a:spcPts val="0"/>
              </a:spcAft>
              <a:buClr>
                <a:srgbClr val="EB8A2F"/>
              </a:buClr>
              <a:buNone/>
            </a:pPr>
            <a:endParaRPr lang="en-US" sz="1400" b="1" dirty="0">
              <a:solidFill>
                <a:srgbClr val="F7931D"/>
              </a:solidFill>
              <a:latin typeface="Antonio" panose="02000503000000000000" pitchFamily="2" charset="77"/>
            </a:endParaRPr>
          </a:p>
          <a:p>
            <a:pPr marL="0" lvl="0" indent="0">
              <a:spcBef>
                <a:spcPts val="0"/>
              </a:spcBef>
              <a:spcAft>
                <a:spcPts val="0"/>
              </a:spcAft>
              <a:buClr>
                <a:srgbClr val="EB8A2F"/>
              </a:buClr>
              <a:buNone/>
            </a:pPr>
            <a:endParaRPr lang="en-US" sz="1400" b="1" dirty="0">
              <a:solidFill>
                <a:srgbClr val="F7931D"/>
              </a:solidFill>
              <a:latin typeface="Antonio" panose="02000503000000000000" pitchFamily="2" charset="77"/>
            </a:endParaRPr>
          </a:p>
          <a:p>
            <a:pPr lvl="0" indent="0">
              <a:spcBef>
                <a:spcPts val="0"/>
              </a:spcBef>
              <a:spcAft>
                <a:spcPts val="0"/>
              </a:spcAft>
              <a:buClr>
                <a:srgbClr val="EB8A2F"/>
              </a:buClr>
              <a:buNone/>
            </a:pPr>
            <a:r>
              <a:rPr lang="en-US" sz="1400" b="1" dirty="0">
                <a:solidFill>
                  <a:srgbClr val="F7931D"/>
                </a:solidFill>
                <a:latin typeface="Antonio" panose="02000503000000000000" pitchFamily="2" charset="77"/>
              </a:rPr>
              <a:t>SESSION 7</a:t>
            </a:r>
          </a:p>
          <a:p>
            <a:pPr>
              <a:spcBef>
                <a:spcPts val="0"/>
              </a:spcBef>
              <a:spcAft>
                <a:spcPts val="1200"/>
              </a:spcAft>
            </a:pPr>
            <a:r>
              <a:rPr lang="en-US" sz="2000" b="1" dirty="0">
                <a:solidFill>
                  <a:schemeClr val="tx2"/>
                </a:solidFill>
              </a:rPr>
              <a:t>Indirect Rates &amp; Pricing Strategy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8</a:t>
            </a:r>
          </a:p>
          <a:p>
            <a:pPr>
              <a:spcBef>
                <a:spcPts val="0"/>
              </a:spcBef>
              <a:spcAft>
                <a:spcPts val="1200"/>
              </a:spcAft>
            </a:pPr>
            <a:r>
              <a:rPr lang="en-US" sz="2000" b="1" dirty="0">
                <a:solidFill>
                  <a:schemeClr val="tx2"/>
                </a:solidFill>
              </a:rPr>
              <a:t>Buy &amp; Sell Side M&amp;A</a:t>
            </a:r>
            <a:endParaRPr lang="en-US" sz="1400" b="1" dirty="0">
              <a:solidFill>
                <a:srgbClr val="F7931D"/>
              </a:solidFill>
              <a:latin typeface="Antonio" panose="02000503000000000000" pitchFamily="2" charset="77"/>
            </a:endParaRPr>
          </a:p>
          <a:p>
            <a:pPr lvl="0">
              <a:spcBef>
                <a:spcPts val="0"/>
              </a:spcBef>
              <a:spcAft>
                <a:spcPts val="0"/>
              </a:spcAft>
              <a:buClr>
                <a:srgbClr val="EB8A2F"/>
              </a:buClr>
            </a:pPr>
            <a:r>
              <a:rPr lang="en-US" sz="1400" b="1" dirty="0">
                <a:solidFill>
                  <a:srgbClr val="F7931D"/>
                </a:solidFill>
                <a:latin typeface="Antonio" panose="02000503000000000000" pitchFamily="2" charset="77"/>
              </a:rPr>
              <a:t>SESSION 9</a:t>
            </a:r>
          </a:p>
          <a:p>
            <a:pPr>
              <a:spcBef>
                <a:spcPts val="0"/>
              </a:spcBef>
              <a:spcAft>
                <a:spcPts val="1200"/>
              </a:spcAft>
            </a:pPr>
            <a:r>
              <a:rPr lang="en-US" sz="2000" b="1" spc="-40" dirty="0">
                <a:solidFill>
                  <a:schemeClr val="tx2"/>
                </a:solidFill>
              </a:rPr>
              <a:t>Communication, Team Building &amp; Accountability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10</a:t>
            </a:r>
          </a:p>
          <a:p>
            <a:pPr>
              <a:spcBef>
                <a:spcPts val="0"/>
              </a:spcBef>
              <a:spcAft>
                <a:spcPts val="1200"/>
              </a:spcAft>
            </a:pPr>
            <a:r>
              <a:rPr lang="en-US" sz="2000" b="1" dirty="0">
                <a:solidFill>
                  <a:schemeClr val="tx2"/>
                </a:solidFill>
              </a:rPr>
              <a:t>CFO Oversight Areas &amp; Continuing Education</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11</a:t>
            </a:r>
          </a:p>
          <a:p>
            <a:pPr>
              <a:spcBef>
                <a:spcPts val="0"/>
              </a:spcBef>
              <a:spcAft>
                <a:spcPts val="1200"/>
              </a:spcAft>
            </a:pPr>
            <a:r>
              <a:rPr lang="en-US" sz="2000" b="1" dirty="0">
                <a:solidFill>
                  <a:schemeClr val="tx2"/>
                </a:solidFill>
              </a:rPr>
              <a:t>Strategy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12</a:t>
            </a:r>
          </a:p>
          <a:p>
            <a:pPr>
              <a:spcBef>
                <a:spcPts val="0"/>
              </a:spcBef>
              <a:spcAft>
                <a:spcPts val="1200"/>
              </a:spcAft>
            </a:pPr>
            <a:r>
              <a:rPr lang="en-US" sz="2000" b="1" dirty="0">
                <a:solidFill>
                  <a:schemeClr val="tx2"/>
                </a:solidFill>
              </a:rPr>
              <a:t>Program Recap-Capstone</a:t>
            </a:r>
          </a:p>
          <a:p>
            <a:endParaRPr lang="en-US" dirty="0"/>
          </a:p>
        </p:txBody>
      </p:sp>
      <p:sp>
        <p:nvSpPr>
          <p:cNvPr id="4" name="Rectangle 3">
            <a:extLst>
              <a:ext uri="{FF2B5EF4-FFF2-40B4-BE49-F238E27FC236}">
                <a16:creationId xmlns:a16="http://schemas.microsoft.com/office/drawing/2014/main" id="{97BF7CB3-1214-F141-9B4A-8F4BD1515AEB}"/>
              </a:ext>
            </a:extLst>
          </p:cNvPr>
          <p:cNvSpPr/>
          <p:nvPr/>
        </p:nvSpPr>
        <p:spPr>
          <a:xfrm>
            <a:off x="6241592" y="1676295"/>
            <a:ext cx="5816600" cy="668866"/>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82879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extBox 255">
            <a:extLst>
              <a:ext uri="{FF2B5EF4-FFF2-40B4-BE49-F238E27FC236}">
                <a16:creationId xmlns:a16="http://schemas.microsoft.com/office/drawing/2014/main" id="{6FC90A69-EE9A-4840-A550-D28AB066C2B6}"/>
              </a:ext>
            </a:extLst>
          </p:cNvPr>
          <p:cNvSpPr txBox="1">
            <a:spLocks/>
          </p:cNvSpPr>
          <p:nvPr/>
        </p:nvSpPr>
        <p:spPr>
          <a:xfrm>
            <a:off x="822251" y="2946912"/>
            <a:ext cx="3323791" cy="3076201"/>
          </a:xfrm>
          <a:prstGeom prst="roundRect">
            <a:avLst>
              <a:gd name="adj" fmla="val 2936"/>
            </a:avLst>
          </a:prstGeom>
          <a:solidFill>
            <a:schemeClr val="bg2"/>
          </a:solidFill>
          <a:effectLst>
            <a:outerShdw blurRad="88900" dist="88900" dir="2700000" algn="tl" rotWithShape="0">
              <a:prstClr val="black">
                <a:alpha val="37000"/>
              </a:prstClr>
            </a:outerShdw>
          </a:effectLst>
        </p:spPr>
        <p:txBody>
          <a:bodyPr wrap="square" anchor="t" anchorCtr="0">
            <a:noAutofit/>
          </a:bodyPr>
          <a:lstStyle/>
          <a:p>
            <a:endParaRPr lang="en-US" sz="1400" dirty="0">
              <a:latin typeface="Avenir Next" charset="0"/>
              <a:ea typeface="Avenir Next" charset="0"/>
              <a:cs typeface="Avenir Next" charset="0"/>
            </a:endParaRPr>
          </a:p>
          <a:p>
            <a:r>
              <a:rPr lang="en-US" b="1" dirty="0">
                <a:latin typeface="Avenir Next" charset="0"/>
                <a:ea typeface="Avenir Next" charset="0"/>
                <a:cs typeface="Avenir Next" charset="0"/>
              </a:rPr>
              <a:t>Defense</a:t>
            </a:r>
          </a:p>
          <a:p>
            <a:pPr marL="176213" indent="-176213">
              <a:spcBef>
                <a:spcPts val="600"/>
              </a:spcBef>
              <a:buClr>
                <a:schemeClr val="tx1"/>
              </a:buClr>
              <a:buFont typeface="Wingdings" charset="2"/>
              <a:buChar char="§"/>
            </a:pPr>
            <a:r>
              <a:rPr lang="en-US" sz="1400" dirty="0">
                <a:solidFill>
                  <a:schemeClr val="bg2">
                    <a:lumMod val="25000"/>
                  </a:schemeClr>
                </a:solidFill>
                <a:latin typeface="Avenir Next" charset="0"/>
                <a:ea typeface="Avenir Next" charset="0"/>
                <a:cs typeface="Avenir Next" charset="0"/>
              </a:rPr>
              <a:t>~$1.1B annual revenue</a:t>
            </a:r>
          </a:p>
          <a:p>
            <a:pPr marL="176213" indent="-176213">
              <a:spcBef>
                <a:spcPts val="600"/>
              </a:spcBef>
              <a:buClr>
                <a:schemeClr val="tx1"/>
              </a:buClr>
              <a:buFont typeface="Wingdings" charset="2"/>
              <a:buChar char="§"/>
            </a:pPr>
            <a:r>
              <a:rPr lang="en-US" sz="1400" dirty="0">
                <a:solidFill>
                  <a:schemeClr val="bg2">
                    <a:lumMod val="25000"/>
                  </a:schemeClr>
                </a:solidFill>
                <a:latin typeface="Avenir Next" charset="0"/>
                <a:ea typeface="Avenir Next" charset="0"/>
                <a:cs typeface="Avenir Next" charset="0"/>
              </a:rPr>
              <a:t>Full lifecycle support for all critical military assets – weapons systems, facilities, materials, and personnel</a:t>
            </a:r>
          </a:p>
          <a:p>
            <a:pPr marL="176213" indent="-176213">
              <a:spcBef>
                <a:spcPts val="600"/>
              </a:spcBef>
              <a:buClr>
                <a:schemeClr val="tx1"/>
              </a:buClr>
              <a:buFont typeface="Wingdings" charset="2"/>
              <a:buChar char="§"/>
            </a:pPr>
            <a:r>
              <a:rPr lang="en-US" sz="1400" dirty="0">
                <a:solidFill>
                  <a:schemeClr val="bg2">
                    <a:lumMod val="25000"/>
                  </a:schemeClr>
                </a:solidFill>
                <a:latin typeface="Avenir Next" charset="0"/>
                <a:ea typeface="Avenir Next" charset="0"/>
                <a:cs typeface="Avenir Next" charset="0"/>
              </a:rPr>
              <a:t>Advancing major transformation and sustainment initiatives</a:t>
            </a:r>
          </a:p>
          <a:p>
            <a:pPr marL="176213" indent="-176213">
              <a:spcBef>
                <a:spcPts val="600"/>
              </a:spcBef>
              <a:buClr>
                <a:schemeClr val="tx1"/>
              </a:buClr>
              <a:buFont typeface="Wingdings" charset="2"/>
              <a:buChar char="§"/>
            </a:pPr>
            <a:r>
              <a:rPr lang="en-US" sz="1400" dirty="0">
                <a:solidFill>
                  <a:schemeClr val="bg2">
                    <a:lumMod val="25000"/>
                  </a:schemeClr>
                </a:solidFill>
                <a:latin typeface="Avenir Next" charset="0"/>
                <a:ea typeface="Avenir Next" charset="0"/>
                <a:cs typeface="Avenir Next" charset="0"/>
              </a:rPr>
              <a:t>Hardware agnostic, agile engineering, leveraging advanced technology</a:t>
            </a:r>
          </a:p>
        </p:txBody>
      </p:sp>
      <p:sp>
        <p:nvSpPr>
          <p:cNvPr id="257" name="TextBox 256">
            <a:extLst>
              <a:ext uri="{FF2B5EF4-FFF2-40B4-BE49-F238E27FC236}">
                <a16:creationId xmlns:a16="http://schemas.microsoft.com/office/drawing/2014/main" id="{6FC90A69-EE9A-4840-A550-D28AB066C2B6}"/>
              </a:ext>
            </a:extLst>
          </p:cNvPr>
          <p:cNvSpPr txBox="1">
            <a:spLocks/>
          </p:cNvSpPr>
          <p:nvPr/>
        </p:nvSpPr>
        <p:spPr>
          <a:xfrm>
            <a:off x="4511054" y="2946912"/>
            <a:ext cx="3323791" cy="3076201"/>
          </a:xfrm>
          <a:prstGeom prst="roundRect">
            <a:avLst>
              <a:gd name="adj" fmla="val 2936"/>
            </a:avLst>
          </a:prstGeom>
          <a:solidFill>
            <a:schemeClr val="bg2"/>
          </a:solidFill>
          <a:effectLst>
            <a:outerShdw blurRad="88900" dist="88900" dir="2700000" algn="tl" rotWithShape="0">
              <a:prstClr val="black">
                <a:alpha val="37000"/>
              </a:prstClr>
            </a:outerShdw>
          </a:effectLst>
        </p:spPr>
        <p:txBody>
          <a:bodyPr wrap="square" anchor="t" anchorCtr="0">
            <a:noAutofit/>
          </a:bodyPr>
          <a:lstStyle/>
          <a:p>
            <a:endParaRPr lang="en-US" sz="1400" dirty="0">
              <a:latin typeface="Avenir Next" charset="0"/>
              <a:ea typeface="Avenir Next" charset="0"/>
              <a:cs typeface="Avenir Next" charset="0"/>
            </a:endParaRPr>
          </a:p>
          <a:p>
            <a:r>
              <a:rPr lang="en-US" b="1" dirty="0">
                <a:latin typeface="Avenir Next" charset="0"/>
                <a:ea typeface="Avenir Next" charset="0"/>
                <a:cs typeface="Avenir Next" charset="0"/>
              </a:rPr>
              <a:t>Citizen Services</a:t>
            </a:r>
          </a:p>
          <a:p>
            <a:pPr marL="176213" indent="-176213">
              <a:spcBef>
                <a:spcPts val="600"/>
              </a:spcBef>
              <a:spcAft>
                <a:spcPts val="600"/>
              </a:spcAft>
              <a:buClr>
                <a:schemeClr val="tx1"/>
              </a:buClr>
              <a:buFont typeface="Wingdings" charset="2"/>
              <a:buChar char="§"/>
            </a:pPr>
            <a:r>
              <a:rPr lang="en-US" sz="1400" dirty="0">
                <a:solidFill>
                  <a:schemeClr val="bg2">
                    <a:lumMod val="25000"/>
                  </a:schemeClr>
                </a:solidFill>
                <a:latin typeface="Avenir Next" charset="0"/>
                <a:ea typeface="Avenir Next" charset="0"/>
                <a:cs typeface="Avenir Next" charset="0"/>
              </a:rPr>
              <a:t>~$500M annual revenue</a:t>
            </a:r>
          </a:p>
          <a:p>
            <a:pPr marL="176213" indent="-176213">
              <a:spcBef>
                <a:spcPts val="600"/>
              </a:spcBef>
              <a:spcAft>
                <a:spcPts val="600"/>
              </a:spcAft>
              <a:buClr>
                <a:schemeClr val="tx1"/>
              </a:buClr>
              <a:buFont typeface="Wingdings" charset="2"/>
              <a:buChar char="§"/>
            </a:pPr>
            <a:r>
              <a:rPr lang="en-US" sz="1400" dirty="0">
                <a:solidFill>
                  <a:schemeClr val="bg2">
                    <a:lumMod val="25000"/>
                  </a:schemeClr>
                </a:solidFill>
                <a:latin typeface="Avenir Next" charset="0"/>
                <a:ea typeface="Avenir Next" charset="0"/>
                <a:cs typeface="Avenir Next" charset="0"/>
              </a:rPr>
              <a:t>Setting a new standard of excellence for large-scale programs delivering vital government services and benefits</a:t>
            </a:r>
          </a:p>
          <a:p>
            <a:pPr marL="176213" indent="-176213">
              <a:spcBef>
                <a:spcPts val="600"/>
              </a:spcBef>
              <a:spcAft>
                <a:spcPts val="600"/>
              </a:spcAft>
              <a:buClr>
                <a:schemeClr val="tx1"/>
              </a:buClr>
              <a:buFont typeface="Wingdings" charset="2"/>
              <a:buChar char="§"/>
            </a:pPr>
            <a:r>
              <a:rPr lang="en-US" sz="1400" dirty="0">
                <a:solidFill>
                  <a:schemeClr val="bg2">
                    <a:lumMod val="25000"/>
                  </a:schemeClr>
                </a:solidFill>
                <a:latin typeface="Avenir Next" charset="0"/>
                <a:ea typeface="Avenir Next" charset="0"/>
                <a:cs typeface="Avenir Next" charset="0"/>
              </a:rPr>
              <a:t>Rapid response support for wide range of natural disaster and health emergencies</a:t>
            </a:r>
          </a:p>
          <a:p>
            <a:pPr marL="176213" indent="-176213">
              <a:spcBef>
                <a:spcPts val="600"/>
              </a:spcBef>
              <a:spcAft>
                <a:spcPts val="600"/>
              </a:spcAft>
              <a:buClr>
                <a:schemeClr val="tx1"/>
              </a:buClr>
              <a:buFont typeface="Wingdings" charset="2"/>
              <a:buChar char="§"/>
            </a:pPr>
            <a:r>
              <a:rPr lang="en-US" sz="1400" dirty="0">
                <a:solidFill>
                  <a:schemeClr val="bg2">
                    <a:lumMod val="25000"/>
                  </a:schemeClr>
                </a:solidFill>
                <a:latin typeface="Avenir Next" charset="0"/>
                <a:ea typeface="Avenir Next" charset="0"/>
                <a:cs typeface="Avenir Next" charset="0"/>
              </a:rPr>
              <a:t>Technology-enabled approach to optimizing facilities</a:t>
            </a:r>
          </a:p>
        </p:txBody>
      </p:sp>
      <p:sp>
        <p:nvSpPr>
          <p:cNvPr id="258" name="TextBox 257">
            <a:extLst>
              <a:ext uri="{FF2B5EF4-FFF2-40B4-BE49-F238E27FC236}">
                <a16:creationId xmlns:a16="http://schemas.microsoft.com/office/drawing/2014/main" id="{6FC90A69-EE9A-4840-A550-D28AB066C2B6}"/>
              </a:ext>
            </a:extLst>
          </p:cNvPr>
          <p:cNvSpPr txBox="1">
            <a:spLocks/>
          </p:cNvSpPr>
          <p:nvPr/>
        </p:nvSpPr>
        <p:spPr>
          <a:xfrm>
            <a:off x="8212797" y="2946912"/>
            <a:ext cx="3323791" cy="3076201"/>
          </a:xfrm>
          <a:prstGeom prst="roundRect">
            <a:avLst>
              <a:gd name="adj" fmla="val 2936"/>
            </a:avLst>
          </a:prstGeom>
          <a:solidFill>
            <a:schemeClr val="bg2"/>
          </a:solidFill>
          <a:effectLst>
            <a:outerShdw blurRad="88900" dist="88900" dir="2700000" algn="tl" rotWithShape="0">
              <a:prstClr val="black">
                <a:alpha val="37000"/>
              </a:prstClr>
            </a:outerShdw>
          </a:effectLst>
        </p:spPr>
        <p:txBody>
          <a:bodyPr wrap="square" anchor="t" anchorCtr="0">
            <a:noAutofit/>
          </a:bodyPr>
          <a:lstStyle/>
          <a:p>
            <a:endParaRPr lang="en-US" sz="1400" dirty="0">
              <a:latin typeface="Avenir Next" charset="0"/>
              <a:ea typeface="Avenir Next" charset="0"/>
              <a:cs typeface="Avenir Next" charset="0"/>
            </a:endParaRPr>
          </a:p>
          <a:p>
            <a:r>
              <a:rPr lang="en-US" b="1" dirty="0">
                <a:latin typeface="Avenir Next" charset="0"/>
                <a:ea typeface="Avenir Next" charset="0"/>
                <a:cs typeface="Avenir Next" charset="0"/>
              </a:rPr>
              <a:t>Transportation</a:t>
            </a:r>
          </a:p>
          <a:p>
            <a:pPr marL="176213" indent="-176213">
              <a:spcBef>
                <a:spcPts val="600"/>
              </a:spcBef>
              <a:buClr>
                <a:schemeClr val="tx1"/>
              </a:buClr>
              <a:buFont typeface="Wingdings" charset="2"/>
              <a:buChar char="§"/>
              <a:tabLst>
                <a:tab pos="168275" algn="l"/>
              </a:tabLst>
            </a:pPr>
            <a:r>
              <a:rPr lang="en-US" sz="1400" dirty="0">
                <a:solidFill>
                  <a:schemeClr val="bg2">
                    <a:lumMod val="25000"/>
                  </a:schemeClr>
                </a:solidFill>
                <a:latin typeface="Avenir Next" charset="0"/>
                <a:ea typeface="Avenir Next" charset="0"/>
                <a:cs typeface="Avenir Next" charset="0"/>
              </a:rPr>
              <a:t>~$100M annual revenue</a:t>
            </a:r>
          </a:p>
          <a:p>
            <a:pPr marL="176213" indent="-176213">
              <a:spcBef>
                <a:spcPts val="600"/>
              </a:spcBef>
              <a:buClr>
                <a:schemeClr val="tx1"/>
              </a:buClr>
              <a:buFont typeface="Wingdings" charset="2"/>
              <a:buChar char="§"/>
              <a:tabLst>
                <a:tab pos="168275" algn="l"/>
              </a:tabLst>
            </a:pPr>
            <a:r>
              <a:rPr lang="en-US" sz="1400" dirty="0">
                <a:solidFill>
                  <a:schemeClr val="bg2">
                    <a:lumMod val="25000"/>
                  </a:schemeClr>
                </a:solidFill>
                <a:latin typeface="Avenir Next" charset="0"/>
                <a:ea typeface="Avenir Next" charset="0"/>
                <a:cs typeface="Avenir Next" charset="0"/>
              </a:rPr>
              <a:t>Keep critical transportation systems operating safely and efficiently</a:t>
            </a:r>
          </a:p>
          <a:p>
            <a:pPr marL="176213" indent="-176213">
              <a:spcBef>
                <a:spcPts val="600"/>
              </a:spcBef>
              <a:buClr>
                <a:schemeClr val="tx1"/>
              </a:buClr>
              <a:buFont typeface="Wingdings" charset="2"/>
              <a:buChar char="§"/>
              <a:tabLst>
                <a:tab pos="168275" algn="l"/>
              </a:tabLst>
            </a:pPr>
            <a:r>
              <a:rPr lang="en-US" sz="1400" dirty="0">
                <a:solidFill>
                  <a:schemeClr val="bg2">
                    <a:lumMod val="25000"/>
                  </a:schemeClr>
                </a:solidFill>
                <a:latin typeface="Avenir Next" charset="0"/>
                <a:ea typeface="Avenir Next" charset="0"/>
                <a:cs typeface="Avenir Next" charset="0"/>
              </a:rPr>
              <a:t>Integrate latest technology with experience running some of the most advanced transportation systems in the world</a:t>
            </a:r>
          </a:p>
        </p:txBody>
      </p:sp>
      <p:sp>
        <p:nvSpPr>
          <p:cNvPr id="2" name="Title 1">
            <a:extLst>
              <a:ext uri="{FF2B5EF4-FFF2-40B4-BE49-F238E27FC236}">
                <a16:creationId xmlns:a16="http://schemas.microsoft.com/office/drawing/2014/main" id="{7D0616BF-EC9E-114E-B5B1-83BDC609D729}"/>
              </a:ext>
            </a:extLst>
          </p:cNvPr>
          <p:cNvSpPr>
            <a:spLocks noGrp="1"/>
          </p:cNvSpPr>
          <p:nvPr>
            <p:ph type="title"/>
          </p:nvPr>
        </p:nvSpPr>
        <p:spPr>
          <a:xfrm>
            <a:off x="440674" y="188331"/>
            <a:ext cx="11657774" cy="828418"/>
          </a:xfrm>
        </p:spPr>
        <p:txBody>
          <a:bodyPr>
            <a:normAutofit fontScale="90000"/>
          </a:bodyPr>
          <a:lstStyle/>
          <a:p>
            <a:r>
              <a:rPr lang="en-US" dirty="0">
                <a:solidFill>
                  <a:schemeClr val="accent3"/>
                </a:solidFill>
              </a:rPr>
              <a:t>Serco Inc Market Sectors – Indirect Rate Considerations</a:t>
            </a:r>
          </a:p>
        </p:txBody>
      </p:sp>
      <p:sp>
        <p:nvSpPr>
          <p:cNvPr id="4" name="Snip and Round Single Corner Rectangle 3"/>
          <p:cNvSpPr/>
          <p:nvPr/>
        </p:nvSpPr>
        <p:spPr>
          <a:xfrm>
            <a:off x="609600" y="1273656"/>
            <a:ext cx="3057410" cy="1778684"/>
          </a:xfrm>
          <a:prstGeom prst="snipRoundRect">
            <a:avLst>
              <a:gd name="adj1" fmla="val 4620"/>
              <a:gd name="adj2" fmla="val 29918"/>
            </a:avLst>
          </a:prstGeom>
          <a:blipFill>
            <a:blip r:embed="rId2"/>
            <a:stretch>
              <a:fillRect/>
            </a:stretch>
          </a:blipFill>
          <a:ln>
            <a:noFill/>
          </a:ln>
          <a:effectLst>
            <a:outerShdw blurRad="88900" dist="889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nip and Round Single Corner Rectangle 12"/>
          <p:cNvSpPr/>
          <p:nvPr/>
        </p:nvSpPr>
        <p:spPr>
          <a:xfrm>
            <a:off x="4305044" y="1273656"/>
            <a:ext cx="3057410" cy="1778684"/>
          </a:xfrm>
          <a:prstGeom prst="snipRoundRect">
            <a:avLst>
              <a:gd name="adj1" fmla="val 4620"/>
              <a:gd name="adj2" fmla="val 29918"/>
            </a:avLst>
          </a:prstGeom>
          <a:blipFill>
            <a:blip r:embed="rId3"/>
            <a:stretch>
              <a:fillRect/>
            </a:stretch>
          </a:blipFill>
          <a:ln>
            <a:noFill/>
          </a:ln>
          <a:effectLst>
            <a:outerShdw blurRad="88900" dist="889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nip and Round Single Corner Rectangle 13"/>
          <p:cNvSpPr/>
          <p:nvPr/>
        </p:nvSpPr>
        <p:spPr>
          <a:xfrm>
            <a:off x="8006787" y="1273656"/>
            <a:ext cx="3057410" cy="1778684"/>
          </a:xfrm>
          <a:prstGeom prst="snipRoundRect">
            <a:avLst>
              <a:gd name="adj1" fmla="val 4620"/>
              <a:gd name="adj2" fmla="val 29918"/>
            </a:avLst>
          </a:prstGeom>
          <a:blipFill>
            <a:blip r:embed="rId4"/>
            <a:stretch>
              <a:fillRect/>
            </a:stretch>
          </a:blipFill>
          <a:ln>
            <a:noFill/>
          </a:ln>
          <a:effectLst>
            <a:outerShdw blurRad="88900" dist="889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98A022EC-DBA8-4886-9186-865DAB471045}"/>
              </a:ext>
            </a:extLst>
          </p:cNvPr>
          <p:cNvSpPr txBox="1">
            <a:spLocks/>
          </p:cNvSpPr>
          <p:nvPr/>
        </p:nvSpPr>
        <p:spPr>
          <a:xfrm>
            <a:off x="1222871" y="6084248"/>
            <a:ext cx="9841326" cy="691125"/>
          </a:xfrm>
          <a:prstGeom prst="rect">
            <a:avLst/>
          </a:prstGeom>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t>Diverse Lines of Business (8+ LOB’s), Blue &amp; White collar, Long-Term focused, stability in base, simplistic but flexible, price competitive, maximize 55% FP/T&amp;M mix, maximize financial goals (profit, cash)</a:t>
            </a:r>
          </a:p>
          <a:p>
            <a:pPr lvl="2"/>
            <a:endParaRPr lang="en-US" sz="1100" dirty="0"/>
          </a:p>
          <a:p>
            <a:pPr marL="0" indent="0">
              <a:buFont typeface="Calibri" panose="020F0502020204030204" pitchFamily="34" charset="0"/>
              <a:buNone/>
            </a:pPr>
            <a:endParaRPr lang="en-US" sz="1200" dirty="0"/>
          </a:p>
          <a:p>
            <a:pPr lvl="5">
              <a:spcAft>
                <a:spcPts val="1200"/>
              </a:spcAft>
              <a:buClr>
                <a:srgbClr val="EB8A2F"/>
              </a:buClr>
            </a:pPr>
            <a:endParaRPr lang="en-US" sz="1800" dirty="0">
              <a:solidFill>
                <a:srgbClr val="000000">
                  <a:lumMod val="75000"/>
                  <a:lumOff val="25000"/>
                </a:srgbClr>
              </a:solidFill>
            </a:endParaRPr>
          </a:p>
        </p:txBody>
      </p:sp>
    </p:spTree>
    <p:extLst>
      <p:ext uri="{BB962C8B-B14F-4D97-AF65-F5344CB8AC3E}">
        <p14:creationId xmlns:p14="http://schemas.microsoft.com/office/powerpoint/2010/main" val="837735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09487" y="303383"/>
            <a:ext cx="10792122" cy="828418"/>
          </a:xfrm>
        </p:spPr>
        <p:txBody>
          <a:bodyPr>
            <a:normAutofit/>
          </a:bodyPr>
          <a:lstStyle/>
          <a:p>
            <a:r>
              <a:rPr lang="en-US" sz="3600" dirty="0"/>
              <a:t>Serco Acquisition Roadmap – Indirect Rate strategy</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21</a:t>
            </a:fld>
            <a:endParaRPr lang="en-US" dirty="0"/>
          </a:p>
        </p:txBody>
      </p:sp>
      <p:sp>
        <p:nvSpPr>
          <p:cNvPr id="7" name="TextBox 6">
            <a:extLst>
              <a:ext uri="{FF2B5EF4-FFF2-40B4-BE49-F238E27FC236}">
                <a16:creationId xmlns:a16="http://schemas.microsoft.com/office/drawing/2014/main" id="{CEFA199E-8E51-459C-BC06-B99FEA104578}"/>
              </a:ext>
            </a:extLst>
          </p:cNvPr>
          <p:cNvSpPr txBox="1">
            <a:spLocks noChangeArrowheads="1"/>
          </p:cNvSpPr>
          <p:nvPr/>
        </p:nvSpPr>
        <p:spPr bwMode="auto">
          <a:xfrm>
            <a:off x="731521" y="1411153"/>
            <a:ext cx="10061485" cy="1492716"/>
          </a:xfrm>
          <a:prstGeom prst="rect">
            <a:avLst/>
          </a:prstGeom>
          <a:noFill/>
          <a:ln w="9525">
            <a:noFill/>
            <a:miter lim="800000"/>
            <a:headEnd/>
            <a:tailEnd/>
          </a:ln>
        </p:spPr>
        <p:txBody>
          <a:bodyPr wrap="square">
            <a:prstTxWarp prst="textNoShape">
              <a:avLst/>
            </a:prstTxWarp>
            <a:spAutoFit/>
          </a:bodyPr>
          <a:lstStyle/>
          <a:p>
            <a:r>
              <a:rPr lang="en-US" sz="1600" dirty="0">
                <a:solidFill>
                  <a:srgbClr val="0070C0"/>
                </a:solidFill>
                <a:latin typeface="Tahoma" pitchFamily="-111" charset="0"/>
                <a:ea typeface="Tahoma" pitchFamily="-111" charset="0"/>
                <a:cs typeface="Tahoma" pitchFamily="-111" charset="0"/>
              </a:rPr>
              <a:t>BTP Systems, January 2018 (Ludlow, MA) ~$20M/Rev, ~60 FTE’s</a:t>
            </a:r>
          </a:p>
          <a:p>
            <a:pPr>
              <a:spcBef>
                <a:spcPts val="600"/>
              </a:spcBef>
            </a:pPr>
            <a:r>
              <a:rPr lang="en-US" sz="1400" dirty="0">
                <a:solidFill>
                  <a:schemeClr val="tx1">
                    <a:lumMod val="50000"/>
                  </a:schemeClr>
                </a:solidFill>
                <a:latin typeface="Tahoma" pitchFamily="-111" charset="0"/>
                <a:ea typeface="Tahoma" pitchFamily="-111" charset="0"/>
                <a:cs typeface="Tahoma" pitchFamily="-111" charset="0"/>
              </a:rPr>
              <a:t>This acquisition supports Serco’s strategic growth plan in the defense sector by enhancing its portfolio of Command, Control, Communications, Computers, Combat Systems, Intelligence, Surveillance and Reconnaissance (C5ISR) service offerings and broadening its Federal government client base.  BPT provides satellite communications, radar modernization, operations and maintenance and sustainment services that enable customers to extend the lives existing systems and achieve phased upgrades with new technology to enhance operational capability.  Merged into an existing Business Unit </a:t>
            </a:r>
          </a:p>
        </p:txBody>
      </p:sp>
      <p:sp>
        <p:nvSpPr>
          <p:cNvPr id="10" name="TextBox 6">
            <a:extLst>
              <a:ext uri="{FF2B5EF4-FFF2-40B4-BE49-F238E27FC236}">
                <a16:creationId xmlns:a16="http://schemas.microsoft.com/office/drawing/2014/main" id="{91E7E09F-5F53-4DA9-81AB-F2AB4B040F7C}"/>
              </a:ext>
            </a:extLst>
          </p:cNvPr>
          <p:cNvSpPr txBox="1">
            <a:spLocks noChangeArrowheads="1"/>
          </p:cNvSpPr>
          <p:nvPr/>
        </p:nvSpPr>
        <p:spPr bwMode="auto">
          <a:xfrm>
            <a:off x="731521" y="3219170"/>
            <a:ext cx="9934734" cy="1277273"/>
          </a:xfrm>
          <a:prstGeom prst="rect">
            <a:avLst/>
          </a:prstGeom>
          <a:noFill/>
          <a:ln w="9525">
            <a:noFill/>
            <a:miter lim="800000"/>
            <a:headEnd/>
            <a:tailEnd/>
          </a:ln>
        </p:spPr>
        <p:txBody>
          <a:bodyPr wrap="square">
            <a:prstTxWarp prst="textNoShape">
              <a:avLst/>
            </a:prstTxWarp>
            <a:spAutoFit/>
          </a:bodyPr>
          <a:lstStyle/>
          <a:p>
            <a:r>
              <a:rPr lang="en-US" sz="1600" dirty="0">
                <a:solidFill>
                  <a:srgbClr val="0070C0"/>
                </a:solidFill>
                <a:latin typeface="Tahoma" pitchFamily="-111" charset="0"/>
                <a:ea typeface="Tahoma" pitchFamily="-111" charset="0"/>
                <a:cs typeface="Tahoma" pitchFamily="-111" charset="0"/>
              </a:rPr>
              <a:t>Navy Systems (carve out from </a:t>
            </a:r>
            <a:r>
              <a:rPr lang="en-US" sz="1600" dirty="0" err="1">
                <a:solidFill>
                  <a:srgbClr val="0070C0"/>
                </a:solidFill>
                <a:latin typeface="Tahoma" pitchFamily="-111" charset="0"/>
                <a:ea typeface="Tahoma" pitchFamily="-111" charset="0"/>
                <a:cs typeface="Tahoma" pitchFamily="-111" charset="0"/>
              </a:rPr>
              <a:t>Alion</a:t>
            </a:r>
            <a:r>
              <a:rPr lang="en-US" sz="1600" dirty="0">
                <a:solidFill>
                  <a:srgbClr val="0070C0"/>
                </a:solidFill>
                <a:latin typeface="Tahoma" pitchFamily="-111" charset="0"/>
                <a:ea typeface="Tahoma" pitchFamily="-111" charset="0"/>
                <a:cs typeface="Tahoma" pitchFamily="-111" charset="0"/>
              </a:rPr>
              <a:t>), August 2019 (D.C. Metro)  &gt;$300M/Rev, ~1,000 EE’s</a:t>
            </a:r>
          </a:p>
          <a:p>
            <a:pPr>
              <a:spcBef>
                <a:spcPts val="600"/>
              </a:spcBef>
              <a:spcAft>
                <a:spcPts val="600"/>
              </a:spcAft>
            </a:pPr>
            <a:r>
              <a:rPr lang="en-US" sz="1400" dirty="0">
                <a:solidFill>
                  <a:schemeClr val="tx1">
                    <a:lumMod val="50000"/>
                  </a:schemeClr>
                </a:solidFill>
                <a:latin typeface="Tahoma" pitchFamily="-111" charset="0"/>
                <a:ea typeface="Tahoma" pitchFamily="-111" charset="0"/>
                <a:cs typeface="Tahoma" pitchFamily="-111" charset="0"/>
              </a:rPr>
              <a:t>Strategy to expand defense portfolio by nearly doubling the size of our Navy customer annual sales.  Serco will become a stronger end-to-end, full cycle, integrated maritime solutions (Design-Integrate-Support) provider for the US Navy and the Royal Canadian Navy.  The acquisition offers Serco new customers, new capabilities and new international reach.  This was a “carve out” asset acquisition with an associated “transition services agreement” (TSA).  </a:t>
            </a:r>
          </a:p>
        </p:txBody>
      </p:sp>
      <p:sp>
        <p:nvSpPr>
          <p:cNvPr id="11" name="TextBox 6">
            <a:extLst>
              <a:ext uri="{FF2B5EF4-FFF2-40B4-BE49-F238E27FC236}">
                <a16:creationId xmlns:a16="http://schemas.microsoft.com/office/drawing/2014/main" id="{01CD2436-0305-4590-8B9B-44068DE60177}"/>
              </a:ext>
            </a:extLst>
          </p:cNvPr>
          <p:cNvSpPr txBox="1">
            <a:spLocks noChangeArrowheads="1"/>
          </p:cNvSpPr>
          <p:nvPr/>
        </p:nvSpPr>
        <p:spPr bwMode="auto">
          <a:xfrm>
            <a:off x="731521" y="4973740"/>
            <a:ext cx="10194981" cy="1061829"/>
          </a:xfrm>
          <a:prstGeom prst="rect">
            <a:avLst/>
          </a:prstGeom>
          <a:noFill/>
          <a:ln w="9525">
            <a:noFill/>
            <a:miter lim="800000"/>
            <a:headEnd/>
            <a:tailEnd/>
          </a:ln>
        </p:spPr>
        <p:txBody>
          <a:bodyPr wrap="square">
            <a:prstTxWarp prst="textNoShape">
              <a:avLst/>
            </a:prstTxWarp>
            <a:spAutoFit/>
          </a:bodyPr>
          <a:lstStyle/>
          <a:p>
            <a:r>
              <a:rPr lang="en-US" sz="1600" dirty="0">
                <a:solidFill>
                  <a:srgbClr val="0070C0"/>
                </a:solidFill>
                <a:latin typeface="Tahoma" pitchFamily="-111" charset="0"/>
                <a:ea typeface="Tahoma" pitchFamily="-111" charset="0"/>
                <a:cs typeface="Tahoma" pitchFamily="-111" charset="0"/>
              </a:rPr>
              <a:t>Whitney, Bradley, Brown (WBB) April 2021 (Reston, VA) &gt;$200M/Rev, ~1,000 EE’s </a:t>
            </a:r>
            <a:endParaRPr lang="en-US" sz="1600" b="1" i="1" u="sng" dirty="0">
              <a:solidFill>
                <a:srgbClr val="0070C0"/>
              </a:solidFill>
              <a:latin typeface="Tahoma" pitchFamily="-111" charset="0"/>
              <a:ea typeface="Tahoma" pitchFamily="-111" charset="0"/>
              <a:cs typeface="Tahoma" pitchFamily="-111" charset="0"/>
            </a:endParaRPr>
          </a:p>
          <a:p>
            <a:pPr>
              <a:spcBef>
                <a:spcPts val="600"/>
              </a:spcBef>
              <a:spcAft>
                <a:spcPts val="600"/>
              </a:spcAft>
            </a:pPr>
            <a:r>
              <a:rPr lang="en-US" sz="1400" dirty="0">
                <a:solidFill>
                  <a:schemeClr val="tx1">
                    <a:lumMod val="50000"/>
                  </a:schemeClr>
                </a:solidFill>
                <a:latin typeface="Tahoma" pitchFamily="-111" charset="0"/>
                <a:ea typeface="Tahoma" pitchFamily="-111" charset="0"/>
                <a:cs typeface="Tahoma" pitchFamily="-111" charset="0"/>
              </a:rPr>
              <a:t>Strategy to enhance our capabilities and expand our Defense portfolio with a premier services provider.  WBB provides advisory, engineering and technical services to the U.S. Military and Civilian customers.  New capabilities, new customer access, new vehicle access and deeper breadth in existing customer space.  Creates Defense portfolio of ~$1.1B.</a:t>
            </a:r>
          </a:p>
        </p:txBody>
      </p:sp>
      <p:cxnSp>
        <p:nvCxnSpPr>
          <p:cNvPr id="12" name="Straight Connector 11">
            <a:extLst>
              <a:ext uri="{FF2B5EF4-FFF2-40B4-BE49-F238E27FC236}">
                <a16:creationId xmlns:a16="http://schemas.microsoft.com/office/drawing/2014/main" id="{D33697AB-726A-415C-9F44-E2F0A10B3F2A}"/>
              </a:ext>
            </a:extLst>
          </p:cNvPr>
          <p:cNvCxnSpPr>
            <a:cxnSpLocks/>
          </p:cNvCxnSpPr>
          <p:nvPr/>
        </p:nvCxnSpPr>
        <p:spPr>
          <a:xfrm>
            <a:off x="812201" y="4849039"/>
            <a:ext cx="100433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CEA770-F011-44BD-BC55-48C73E0B62BC}"/>
              </a:ext>
            </a:extLst>
          </p:cNvPr>
          <p:cNvCxnSpPr>
            <a:cxnSpLocks/>
          </p:cNvCxnSpPr>
          <p:nvPr/>
        </p:nvCxnSpPr>
        <p:spPr>
          <a:xfrm>
            <a:off x="794095" y="3054075"/>
            <a:ext cx="9934734" cy="2800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827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03829" cy="828418"/>
          </a:xfrm>
        </p:spPr>
        <p:txBody>
          <a:bodyPr>
            <a:normAutofit/>
          </a:bodyPr>
          <a:lstStyle/>
          <a:p>
            <a:r>
              <a:rPr lang="en-US" sz="3600" dirty="0"/>
              <a:t>Indirect Rate Strategy Scenarios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22</a:t>
            </a:fld>
            <a:endParaRPr lang="en-US" dirty="0"/>
          </a:p>
        </p:txBody>
      </p:sp>
      <p:sp>
        <p:nvSpPr>
          <p:cNvPr id="7" name="TextBox 6">
            <a:extLst>
              <a:ext uri="{FF2B5EF4-FFF2-40B4-BE49-F238E27FC236}">
                <a16:creationId xmlns:a16="http://schemas.microsoft.com/office/drawing/2014/main" id="{CEFA199E-8E51-459C-BC06-B99FEA104578}"/>
              </a:ext>
            </a:extLst>
          </p:cNvPr>
          <p:cNvSpPr txBox="1">
            <a:spLocks noChangeArrowheads="1"/>
          </p:cNvSpPr>
          <p:nvPr/>
        </p:nvSpPr>
        <p:spPr bwMode="auto">
          <a:xfrm>
            <a:off x="730719" y="1110345"/>
            <a:ext cx="10061485" cy="1892826"/>
          </a:xfrm>
          <a:prstGeom prst="rect">
            <a:avLst/>
          </a:prstGeom>
          <a:noFill/>
          <a:ln w="9525">
            <a:noFill/>
            <a:miter lim="800000"/>
            <a:headEnd/>
            <a:tailEnd/>
          </a:ln>
        </p:spPr>
        <p:txBody>
          <a:bodyPr wrap="square">
            <a:prstTxWarp prst="textNoShape">
              <a:avLst/>
            </a:prstTxWarp>
            <a:spAutoFit/>
          </a:bodyPr>
          <a:lstStyle/>
          <a:p>
            <a:pPr>
              <a:spcBef>
                <a:spcPts val="200"/>
              </a:spcBef>
            </a:pPr>
            <a:r>
              <a:rPr lang="en-US" sz="1600" dirty="0">
                <a:solidFill>
                  <a:srgbClr val="0070C0"/>
                </a:solidFill>
                <a:latin typeface="Tahoma" pitchFamily="-111" charset="0"/>
                <a:ea typeface="Tahoma" pitchFamily="-111" charset="0"/>
                <a:cs typeface="Tahoma" pitchFamily="-111" charset="0"/>
              </a:rPr>
              <a:t>Scenario 1</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$800M Federal Contractor – 80% Defense, 20% Intel, no SCA/Union, 20% </a:t>
            </a:r>
            <a:r>
              <a:rPr lang="en-US" sz="1600" dirty="0" err="1">
                <a:solidFill>
                  <a:schemeClr val="tx1">
                    <a:lumMod val="50000"/>
                  </a:schemeClr>
                </a:solidFill>
                <a:latin typeface="Tahoma" pitchFamily="-111" charset="0"/>
                <a:ea typeface="Tahoma" pitchFamily="-111" charset="0"/>
                <a:cs typeface="Tahoma" pitchFamily="-111" charset="0"/>
              </a:rPr>
              <a:t>subk</a:t>
            </a:r>
            <a:endParaRPr lang="en-US" sz="1600" dirty="0">
              <a:solidFill>
                <a:schemeClr val="tx1">
                  <a:lumMod val="50000"/>
                </a:schemeClr>
              </a:solidFill>
              <a:latin typeface="Tahoma" pitchFamily="-111" charset="0"/>
              <a:ea typeface="Tahoma" pitchFamily="-111" charset="0"/>
              <a:cs typeface="Tahoma" pitchFamily="-111" charset="0"/>
            </a:endParaRP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Corporate Strategy – grow Intel business over 5-year plan to be &gt;50% of the business</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Fringe – Standard pool, Part-Time pool</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G&amp;A – Single VAB pool</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OH – Client and Contractor site pools</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M&amp;H – single pool   </a:t>
            </a:r>
          </a:p>
        </p:txBody>
      </p:sp>
      <p:sp>
        <p:nvSpPr>
          <p:cNvPr id="10" name="TextBox 6">
            <a:extLst>
              <a:ext uri="{FF2B5EF4-FFF2-40B4-BE49-F238E27FC236}">
                <a16:creationId xmlns:a16="http://schemas.microsoft.com/office/drawing/2014/main" id="{91E7E09F-5F53-4DA9-81AB-F2AB4B040F7C}"/>
              </a:ext>
            </a:extLst>
          </p:cNvPr>
          <p:cNvSpPr txBox="1">
            <a:spLocks noChangeArrowheads="1"/>
          </p:cNvSpPr>
          <p:nvPr/>
        </p:nvSpPr>
        <p:spPr bwMode="auto">
          <a:xfrm>
            <a:off x="730719" y="2991071"/>
            <a:ext cx="10251134" cy="1880002"/>
          </a:xfrm>
          <a:prstGeom prst="rect">
            <a:avLst/>
          </a:prstGeom>
          <a:noFill/>
          <a:ln w="9525">
            <a:noFill/>
            <a:miter lim="800000"/>
            <a:headEnd/>
            <a:tailEnd/>
          </a:ln>
        </p:spPr>
        <p:txBody>
          <a:bodyPr wrap="square">
            <a:prstTxWarp prst="textNoShape">
              <a:avLst/>
            </a:prstTxWarp>
            <a:spAutoFit/>
          </a:bodyPr>
          <a:lstStyle/>
          <a:p>
            <a:r>
              <a:rPr lang="en-US" sz="1600" dirty="0">
                <a:solidFill>
                  <a:srgbClr val="0070C0"/>
                </a:solidFill>
                <a:latin typeface="Tahoma" pitchFamily="-111" charset="0"/>
                <a:ea typeface="Tahoma" pitchFamily="-111" charset="0"/>
                <a:cs typeface="Tahoma" pitchFamily="-111" charset="0"/>
              </a:rPr>
              <a:t>Scenario 2</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$100M Federal Contractor – 60% Defense, 40% </a:t>
            </a:r>
            <a:r>
              <a:rPr lang="en-US" sz="1600" dirty="0" err="1">
                <a:solidFill>
                  <a:schemeClr val="tx1">
                    <a:lumMod val="50000"/>
                  </a:schemeClr>
                </a:solidFill>
                <a:latin typeface="Tahoma" pitchFamily="-111" charset="0"/>
                <a:ea typeface="Tahoma" pitchFamily="-111" charset="0"/>
                <a:cs typeface="Tahoma" pitchFamily="-111" charset="0"/>
              </a:rPr>
              <a:t>FedCiv</a:t>
            </a:r>
            <a:r>
              <a:rPr lang="en-US" sz="1600" dirty="0">
                <a:solidFill>
                  <a:schemeClr val="tx1">
                    <a:lumMod val="50000"/>
                  </a:schemeClr>
                </a:solidFill>
                <a:latin typeface="Tahoma" pitchFamily="-111" charset="0"/>
                <a:ea typeface="Tahoma" pitchFamily="-111" charset="0"/>
                <a:cs typeface="Tahoma" pitchFamily="-111" charset="0"/>
              </a:rPr>
              <a:t>, 70% SB, 60% subcontract content, one small SCA/Union program (&lt;$5M/year), Defense is technology/solutions based and </a:t>
            </a:r>
            <a:r>
              <a:rPr lang="en-US" sz="1600" dirty="0" err="1">
                <a:solidFill>
                  <a:schemeClr val="tx1">
                    <a:lumMod val="50000"/>
                  </a:schemeClr>
                </a:solidFill>
                <a:latin typeface="Tahoma" pitchFamily="-111" charset="0"/>
                <a:ea typeface="Tahoma" pitchFamily="-111" charset="0"/>
                <a:cs typeface="Tahoma" pitchFamily="-111" charset="0"/>
              </a:rPr>
              <a:t>FedCiv</a:t>
            </a:r>
            <a:r>
              <a:rPr lang="en-US" sz="1600" dirty="0">
                <a:solidFill>
                  <a:schemeClr val="tx1">
                    <a:lumMod val="50000"/>
                  </a:schemeClr>
                </a:solidFill>
                <a:latin typeface="Tahoma" pitchFamily="-111" charset="0"/>
                <a:ea typeface="Tahoma" pitchFamily="-111" charset="0"/>
                <a:cs typeface="Tahoma" pitchFamily="-111" charset="0"/>
              </a:rPr>
              <a:t> is call center work</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Corporate Strategy – grow both businesses, reduce subcontractor content from 60% today to &lt;40% by 2024</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Fringe – Standard pool, Part-Time pool</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G&amp;A – Single TCI pool</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OH – Client and Contractor site pools for both Defense and </a:t>
            </a:r>
            <a:r>
              <a:rPr lang="en-US" sz="1600" dirty="0" err="1">
                <a:solidFill>
                  <a:schemeClr val="tx1">
                    <a:lumMod val="50000"/>
                  </a:schemeClr>
                </a:solidFill>
                <a:latin typeface="Tahoma" pitchFamily="-111" charset="0"/>
                <a:ea typeface="Tahoma" pitchFamily="-111" charset="0"/>
                <a:cs typeface="Tahoma" pitchFamily="-111" charset="0"/>
              </a:rPr>
              <a:t>FedCiv</a:t>
            </a:r>
            <a:endParaRPr lang="en-US" sz="1600" dirty="0">
              <a:solidFill>
                <a:schemeClr val="tx1">
                  <a:lumMod val="50000"/>
                </a:schemeClr>
              </a:solidFill>
              <a:latin typeface="Tahoma" pitchFamily="-111" charset="0"/>
              <a:ea typeface="Tahoma" pitchFamily="-111" charset="0"/>
              <a:cs typeface="Tahoma" pitchFamily="-111" charset="0"/>
            </a:endParaRPr>
          </a:p>
        </p:txBody>
      </p:sp>
      <p:cxnSp>
        <p:nvCxnSpPr>
          <p:cNvPr id="12" name="Straight Connector 11">
            <a:extLst>
              <a:ext uri="{FF2B5EF4-FFF2-40B4-BE49-F238E27FC236}">
                <a16:creationId xmlns:a16="http://schemas.microsoft.com/office/drawing/2014/main" id="{D33697AB-726A-415C-9F44-E2F0A10B3F2A}"/>
              </a:ext>
            </a:extLst>
          </p:cNvPr>
          <p:cNvCxnSpPr>
            <a:cxnSpLocks/>
          </p:cNvCxnSpPr>
          <p:nvPr/>
        </p:nvCxnSpPr>
        <p:spPr>
          <a:xfrm>
            <a:off x="812201" y="4871073"/>
            <a:ext cx="104857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CEA770-F011-44BD-BC55-48C73E0B62BC}"/>
              </a:ext>
            </a:extLst>
          </p:cNvPr>
          <p:cNvCxnSpPr>
            <a:cxnSpLocks/>
          </p:cNvCxnSpPr>
          <p:nvPr/>
        </p:nvCxnSpPr>
        <p:spPr>
          <a:xfrm>
            <a:off x="794095" y="2987973"/>
            <a:ext cx="10503829" cy="2800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6">
            <a:extLst>
              <a:ext uri="{FF2B5EF4-FFF2-40B4-BE49-F238E27FC236}">
                <a16:creationId xmlns:a16="http://schemas.microsoft.com/office/drawing/2014/main" id="{E965D41E-227A-45D6-9F3F-C0FFD0AE02F7}"/>
              </a:ext>
            </a:extLst>
          </p:cNvPr>
          <p:cNvSpPr txBox="1">
            <a:spLocks noChangeArrowheads="1"/>
          </p:cNvSpPr>
          <p:nvPr/>
        </p:nvSpPr>
        <p:spPr bwMode="auto">
          <a:xfrm>
            <a:off x="730719" y="4896700"/>
            <a:ext cx="10870043" cy="1892826"/>
          </a:xfrm>
          <a:prstGeom prst="rect">
            <a:avLst/>
          </a:prstGeom>
          <a:noFill/>
          <a:ln w="9525">
            <a:noFill/>
            <a:miter lim="800000"/>
            <a:headEnd/>
            <a:tailEnd/>
          </a:ln>
        </p:spPr>
        <p:txBody>
          <a:bodyPr wrap="square">
            <a:prstTxWarp prst="textNoShape">
              <a:avLst/>
            </a:prstTxWarp>
            <a:spAutoFit/>
          </a:bodyPr>
          <a:lstStyle/>
          <a:p>
            <a:r>
              <a:rPr lang="en-US" sz="1600" dirty="0">
                <a:solidFill>
                  <a:srgbClr val="0070C0"/>
                </a:solidFill>
                <a:latin typeface="Tahoma" pitchFamily="-111" charset="0"/>
                <a:ea typeface="Tahoma" pitchFamily="-111" charset="0"/>
                <a:cs typeface="Tahoma" pitchFamily="-111" charset="0"/>
              </a:rPr>
              <a:t>Scenario 3</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$3B Federal Contractor – 50% </a:t>
            </a:r>
            <a:r>
              <a:rPr lang="en-US" sz="1600" dirty="0" err="1">
                <a:solidFill>
                  <a:schemeClr val="tx1">
                    <a:lumMod val="50000"/>
                  </a:schemeClr>
                </a:solidFill>
                <a:latin typeface="Tahoma" pitchFamily="-111" charset="0"/>
                <a:ea typeface="Tahoma" pitchFamily="-111" charset="0"/>
                <a:cs typeface="Tahoma" pitchFamily="-111" charset="0"/>
              </a:rPr>
              <a:t>FedCiv</a:t>
            </a:r>
            <a:r>
              <a:rPr lang="en-US" sz="1600" dirty="0">
                <a:solidFill>
                  <a:schemeClr val="tx1">
                    <a:lumMod val="50000"/>
                  </a:schemeClr>
                </a:solidFill>
                <a:latin typeface="Tahoma" pitchFamily="-111" charset="0"/>
                <a:ea typeface="Tahoma" pitchFamily="-111" charset="0"/>
                <a:cs typeface="Tahoma" pitchFamily="-111" charset="0"/>
              </a:rPr>
              <a:t>, 50% International – DoD, DoS, significant SCA/Union (US), 15% </a:t>
            </a:r>
            <a:r>
              <a:rPr lang="en-US" sz="1600" dirty="0" err="1">
                <a:solidFill>
                  <a:schemeClr val="tx1">
                    <a:lumMod val="50000"/>
                  </a:schemeClr>
                </a:solidFill>
                <a:latin typeface="Tahoma" pitchFamily="-111" charset="0"/>
                <a:ea typeface="Tahoma" pitchFamily="-111" charset="0"/>
                <a:cs typeface="Tahoma" pitchFamily="-111" charset="0"/>
              </a:rPr>
              <a:t>subk</a:t>
            </a:r>
            <a:r>
              <a:rPr lang="en-US" sz="1600" dirty="0">
                <a:solidFill>
                  <a:schemeClr val="tx1">
                    <a:lumMod val="50000"/>
                  </a:schemeClr>
                </a:solidFill>
                <a:latin typeface="Tahoma" pitchFamily="-111" charset="0"/>
                <a:ea typeface="Tahoma" pitchFamily="-111" charset="0"/>
                <a:cs typeface="Tahoma" pitchFamily="-111" charset="0"/>
              </a:rPr>
              <a:t> content</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Corporate Strategy – grow both </a:t>
            </a:r>
            <a:r>
              <a:rPr lang="en-US" sz="1600" dirty="0" err="1">
                <a:solidFill>
                  <a:schemeClr val="tx1">
                    <a:lumMod val="50000"/>
                  </a:schemeClr>
                </a:solidFill>
                <a:latin typeface="Tahoma" pitchFamily="-111" charset="0"/>
                <a:ea typeface="Tahoma" pitchFamily="-111" charset="0"/>
                <a:cs typeface="Tahoma" pitchFamily="-111" charset="0"/>
              </a:rPr>
              <a:t>FedCiv</a:t>
            </a:r>
            <a:r>
              <a:rPr lang="en-US" sz="1600" dirty="0">
                <a:solidFill>
                  <a:schemeClr val="tx1">
                    <a:lumMod val="50000"/>
                  </a:schemeClr>
                </a:solidFill>
                <a:latin typeface="Tahoma" pitchFamily="-111" charset="0"/>
                <a:ea typeface="Tahoma" pitchFamily="-111" charset="0"/>
                <a:cs typeface="Tahoma" pitchFamily="-111" charset="0"/>
              </a:rPr>
              <a:t> and International business </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Fringe – Standard US pool, Standard Int’l pool, Part-Time pool, SCA high, medium &amp; low pools</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G&amp;A – Single VAB pool; develop intermediate pool for International G&amp;A costs (compliance, business license, tax, </a:t>
            </a:r>
            <a:r>
              <a:rPr lang="en-US" sz="1600" dirty="0" err="1">
                <a:solidFill>
                  <a:schemeClr val="tx1">
                    <a:lumMod val="50000"/>
                  </a:schemeClr>
                </a:solidFill>
                <a:latin typeface="Tahoma" pitchFamily="-111" charset="0"/>
                <a:ea typeface="Tahoma" pitchFamily="-111" charset="0"/>
                <a:cs typeface="Tahoma" pitchFamily="-111" charset="0"/>
              </a:rPr>
              <a:t>etc</a:t>
            </a:r>
            <a:r>
              <a:rPr lang="en-US" sz="1600" dirty="0">
                <a:solidFill>
                  <a:schemeClr val="tx1">
                    <a:lumMod val="50000"/>
                  </a:schemeClr>
                </a:solidFill>
                <a:latin typeface="Tahoma" pitchFamily="-111" charset="0"/>
                <a:ea typeface="Tahoma" pitchFamily="-111" charset="0"/>
                <a:cs typeface="Tahoma" pitchFamily="-111" charset="0"/>
              </a:rPr>
              <a:t>)</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OH – Client and Contractor site pools for </a:t>
            </a:r>
            <a:r>
              <a:rPr lang="en-US" sz="1600" dirty="0" err="1">
                <a:solidFill>
                  <a:schemeClr val="tx1">
                    <a:lumMod val="50000"/>
                  </a:schemeClr>
                </a:solidFill>
                <a:latin typeface="Tahoma" pitchFamily="-111" charset="0"/>
                <a:ea typeface="Tahoma" pitchFamily="-111" charset="0"/>
                <a:cs typeface="Tahoma" pitchFamily="-111" charset="0"/>
              </a:rPr>
              <a:t>FedCiv</a:t>
            </a:r>
            <a:r>
              <a:rPr lang="en-US" sz="1600" dirty="0">
                <a:solidFill>
                  <a:schemeClr val="tx1">
                    <a:lumMod val="50000"/>
                  </a:schemeClr>
                </a:solidFill>
                <a:latin typeface="Tahoma" pitchFamily="-111" charset="0"/>
                <a:ea typeface="Tahoma" pitchFamily="-111" charset="0"/>
                <a:cs typeface="Tahoma" pitchFamily="-111" charset="0"/>
              </a:rPr>
              <a:t> and single OH pool for International </a:t>
            </a:r>
          </a:p>
          <a:p>
            <a:pPr>
              <a:spcBef>
                <a:spcPts val="100"/>
              </a:spcBef>
            </a:pPr>
            <a:r>
              <a:rPr lang="en-US" sz="1600" dirty="0">
                <a:solidFill>
                  <a:schemeClr val="tx1">
                    <a:lumMod val="50000"/>
                  </a:schemeClr>
                </a:solidFill>
                <a:latin typeface="Tahoma" pitchFamily="-111" charset="0"/>
                <a:ea typeface="Tahoma" pitchFamily="-111" charset="0"/>
                <a:cs typeface="Tahoma" pitchFamily="-111" charset="0"/>
              </a:rPr>
              <a:t>M&amp;H – single pool  </a:t>
            </a:r>
            <a:endParaRPr lang="en-US" sz="1600" dirty="0">
              <a:solidFill>
                <a:srgbClr val="0070C0"/>
              </a:solidFill>
              <a:latin typeface="Tahoma" pitchFamily="-111" charset="0"/>
              <a:ea typeface="Tahoma" pitchFamily="-111" charset="0"/>
              <a:cs typeface="Tahoma" pitchFamily="-111" charset="0"/>
            </a:endParaRPr>
          </a:p>
        </p:txBody>
      </p:sp>
    </p:spTree>
    <p:extLst>
      <p:ext uri="{BB962C8B-B14F-4D97-AF65-F5344CB8AC3E}">
        <p14:creationId xmlns:p14="http://schemas.microsoft.com/office/powerpoint/2010/main" val="3427391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1" y="1520921"/>
            <a:ext cx="3419365"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a:xfrm>
            <a:off x="1190341" y="1520921"/>
            <a:ext cx="10058400" cy="1143000"/>
          </a:xfrm>
        </p:spPr>
        <p:txBody>
          <a:bodyPr/>
          <a:lstStyle/>
          <a:p>
            <a:r>
              <a:rPr lang="en-US" dirty="0"/>
              <a:t>Pricing &amp; Pricing Strategy</a:t>
            </a:r>
          </a:p>
        </p:txBody>
      </p:sp>
      <p:sp>
        <p:nvSpPr>
          <p:cNvPr id="4" name="Title 7">
            <a:extLst>
              <a:ext uri="{FF2B5EF4-FFF2-40B4-BE49-F238E27FC236}">
                <a16:creationId xmlns:a16="http://schemas.microsoft.com/office/drawing/2014/main" id="{890DAB82-0122-0041-8464-BD4AB7BE4030}"/>
              </a:ext>
            </a:extLst>
          </p:cNvPr>
          <p:cNvSpPr>
            <a:spLocks noGrp="1"/>
          </p:cNvSpPr>
          <p:nvPr>
            <p:ph type="ctrTitle"/>
          </p:nvPr>
        </p:nvSpPr>
        <p:spPr>
          <a:xfrm>
            <a:off x="1093068" y="2338085"/>
            <a:ext cx="9057929" cy="2158189"/>
          </a:xfrm>
        </p:spPr>
        <p:txBody>
          <a:bodyPr>
            <a:normAutofit fontScale="90000"/>
          </a:bodyPr>
          <a:lstStyle/>
          <a:p>
            <a:r>
              <a:rPr lang="en-US" dirty="0"/>
              <a:t>‘Balance of winning and risk (making money in execution)’</a:t>
            </a:r>
            <a:br>
              <a:rPr lang="en-US" dirty="0"/>
            </a:br>
            <a:br>
              <a:rPr lang="en-US" dirty="0"/>
            </a:br>
            <a:endParaRPr lang="en-US" dirty="0"/>
          </a:p>
        </p:txBody>
      </p:sp>
    </p:spTree>
    <p:extLst>
      <p:ext uri="{BB962C8B-B14F-4D97-AF65-F5344CB8AC3E}">
        <p14:creationId xmlns:p14="http://schemas.microsoft.com/office/powerpoint/2010/main" val="429587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Government Contracting Environment</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24</a:t>
            </a:fld>
            <a:endParaRPr lang="en-US" dirty="0"/>
          </a:p>
        </p:txBody>
      </p:sp>
      <p:sp>
        <p:nvSpPr>
          <p:cNvPr id="9" name="Content Placeholder 1">
            <a:extLst>
              <a:ext uri="{FF2B5EF4-FFF2-40B4-BE49-F238E27FC236}">
                <a16:creationId xmlns:a16="http://schemas.microsoft.com/office/drawing/2014/main" id="{F5007930-8257-46D2-A5E5-299DD54AC61A}"/>
              </a:ext>
            </a:extLst>
          </p:cNvPr>
          <p:cNvSpPr>
            <a:spLocks noGrp="1" noChangeArrowheads="1"/>
          </p:cNvSpPr>
          <p:nvPr>
            <p:ph idx="1"/>
          </p:nvPr>
        </p:nvSpPr>
        <p:spPr>
          <a:xfrm>
            <a:off x="544235" y="3759207"/>
            <a:ext cx="5364479" cy="2655281"/>
          </a:xfrm>
        </p:spPr>
        <p:txBody>
          <a:bodyPr>
            <a:normAutofit fontScale="92500" lnSpcReduction="20000"/>
          </a:bodyPr>
          <a:lstStyle/>
          <a:p>
            <a:r>
              <a:rPr lang="en-US" altLang="en-US" sz="1800" dirty="0">
                <a:solidFill>
                  <a:schemeClr val="tx1"/>
                </a:solidFill>
                <a:ea typeface="ＭＳ Ｐゴシック" panose="020B0600070205080204" pitchFamily="34" charset="-128"/>
              </a:rPr>
              <a:t>Complex environment that needs proper controls, policies and procedures</a:t>
            </a:r>
          </a:p>
          <a:p>
            <a:r>
              <a:rPr lang="en-US" altLang="en-US" sz="1800" dirty="0">
                <a:solidFill>
                  <a:schemeClr val="tx1"/>
                </a:solidFill>
                <a:ea typeface="ＭＳ Ｐゴシック" panose="020B0600070205080204" pitchFamily="34" charset="-128"/>
              </a:rPr>
              <a:t>Most risky time for defective pricing is between proposal submission and award (TINA)</a:t>
            </a:r>
          </a:p>
          <a:p>
            <a:r>
              <a:rPr lang="en-US" altLang="en-US" sz="1800" dirty="0">
                <a:solidFill>
                  <a:schemeClr val="tx1"/>
                </a:solidFill>
                <a:ea typeface="ＭＳ Ｐゴシック" panose="020B0600070205080204" pitchFamily="34" charset="-128"/>
              </a:rPr>
              <a:t>Stakeholders:</a:t>
            </a:r>
          </a:p>
          <a:p>
            <a:pPr lvl="1"/>
            <a:r>
              <a:rPr lang="en-US" altLang="en-US" sz="1800" dirty="0">
                <a:solidFill>
                  <a:schemeClr val="tx1"/>
                </a:solidFill>
                <a:ea typeface="ＭＳ Ｐゴシック" panose="020B0600070205080204" pitchFamily="34" charset="-128"/>
              </a:rPr>
              <a:t>Operations/P&amp;L organization</a:t>
            </a:r>
          </a:p>
          <a:p>
            <a:pPr lvl="1"/>
            <a:r>
              <a:rPr lang="en-US" altLang="en-US" sz="1800" dirty="0">
                <a:solidFill>
                  <a:schemeClr val="tx1"/>
                </a:solidFill>
                <a:ea typeface="ＭＳ Ｐゴシック" panose="020B0600070205080204" pitchFamily="34" charset="-128"/>
              </a:rPr>
              <a:t>Capture, Business development</a:t>
            </a:r>
          </a:p>
          <a:p>
            <a:pPr lvl="1"/>
            <a:r>
              <a:rPr lang="en-US" altLang="en-US" sz="1800" dirty="0">
                <a:solidFill>
                  <a:schemeClr val="tx1"/>
                </a:solidFill>
                <a:ea typeface="ＭＳ Ｐゴシック" panose="020B0600070205080204" pitchFamily="34" charset="-128"/>
              </a:rPr>
              <a:t>Contracts, HR &amp; Talent Management</a:t>
            </a:r>
          </a:p>
          <a:p>
            <a:pPr lvl="1"/>
            <a:r>
              <a:rPr lang="en-US" altLang="en-US" sz="1800" dirty="0">
                <a:solidFill>
                  <a:schemeClr val="tx1"/>
                </a:solidFill>
                <a:ea typeface="ＭＳ Ｐゴシック" panose="020B0600070205080204" pitchFamily="34" charset="-128"/>
              </a:rPr>
              <a:t>Pricing &amp; Finance</a:t>
            </a:r>
          </a:p>
        </p:txBody>
      </p:sp>
      <p:sp>
        <p:nvSpPr>
          <p:cNvPr id="10" name="Hexagon 9">
            <a:extLst>
              <a:ext uri="{FF2B5EF4-FFF2-40B4-BE49-F238E27FC236}">
                <a16:creationId xmlns:a16="http://schemas.microsoft.com/office/drawing/2014/main" id="{449BE555-DA60-46CA-86D3-DD1A2FB16077}"/>
              </a:ext>
            </a:extLst>
          </p:cNvPr>
          <p:cNvSpPr/>
          <p:nvPr/>
        </p:nvSpPr>
        <p:spPr>
          <a:xfrm rot="5400000">
            <a:off x="849546" y="1311389"/>
            <a:ext cx="1719792" cy="1955842"/>
          </a:xfrm>
          <a:prstGeom prst="hexagon">
            <a:avLst/>
          </a:prstGeom>
          <a:solidFill>
            <a:srgbClr val="B8228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093243A-B4DD-4C21-AE72-9BA0053DDCAE}"/>
              </a:ext>
            </a:extLst>
          </p:cNvPr>
          <p:cNvSpPr txBox="1"/>
          <p:nvPr/>
        </p:nvSpPr>
        <p:spPr>
          <a:xfrm>
            <a:off x="867667" y="1768509"/>
            <a:ext cx="1683549" cy="830997"/>
          </a:xfrm>
          <a:prstGeom prst="rect">
            <a:avLst/>
          </a:prstGeom>
          <a:noFill/>
        </p:spPr>
        <p:txBody>
          <a:bodyPr wrap="square" rtlCol="0">
            <a:spAutoFit/>
          </a:bodyPr>
          <a:lstStyle/>
          <a:p>
            <a:pPr algn="ctr"/>
            <a:r>
              <a:rPr lang="en-US" sz="2400" b="1" dirty="0">
                <a:solidFill>
                  <a:schemeClr val="bg1"/>
                </a:solidFill>
              </a:rPr>
              <a:t>CAS Compliance </a:t>
            </a:r>
          </a:p>
        </p:txBody>
      </p:sp>
      <p:sp>
        <p:nvSpPr>
          <p:cNvPr id="12" name="Hexagon 11">
            <a:extLst>
              <a:ext uri="{FF2B5EF4-FFF2-40B4-BE49-F238E27FC236}">
                <a16:creationId xmlns:a16="http://schemas.microsoft.com/office/drawing/2014/main" id="{9CC1BAC2-320D-4977-9991-49A886B7DC30}"/>
              </a:ext>
            </a:extLst>
          </p:cNvPr>
          <p:cNvSpPr/>
          <p:nvPr/>
        </p:nvSpPr>
        <p:spPr>
          <a:xfrm rot="5400000">
            <a:off x="3139807" y="1308763"/>
            <a:ext cx="1719792" cy="1955842"/>
          </a:xfrm>
          <a:prstGeom prst="hexagon">
            <a:avLst/>
          </a:prstGeom>
          <a:solidFill>
            <a:srgbClr val="8C24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4B1A200-C6D6-4C23-9E86-FFAC567C3256}"/>
              </a:ext>
            </a:extLst>
          </p:cNvPr>
          <p:cNvSpPr txBox="1"/>
          <p:nvPr/>
        </p:nvSpPr>
        <p:spPr>
          <a:xfrm>
            <a:off x="3139718" y="1794171"/>
            <a:ext cx="1719970" cy="830997"/>
          </a:xfrm>
          <a:prstGeom prst="rect">
            <a:avLst/>
          </a:prstGeom>
          <a:noFill/>
        </p:spPr>
        <p:txBody>
          <a:bodyPr wrap="square" rtlCol="0">
            <a:spAutoFit/>
          </a:bodyPr>
          <a:lstStyle/>
          <a:p>
            <a:pPr algn="ctr"/>
            <a:r>
              <a:rPr lang="en-US" sz="2400" b="1" dirty="0">
                <a:solidFill>
                  <a:schemeClr val="bg1"/>
                </a:solidFill>
              </a:rPr>
              <a:t>FAR Compliance</a:t>
            </a:r>
          </a:p>
        </p:txBody>
      </p:sp>
      <p:sp>
        <p:nvSpPr>
          <p:cNvPr id="14" name="Hexagon 13">
            <a:extLst>
              <a:ext uri="{FF2B5EF4-FFF2-40B4-BE49-F238E27FC236}">
                <a16:creationId xmlns:a16="http://schemas.microsoft.com/office/drawing/2014/main" id="{4F400FEB-21AD-49B1-9E8A-DD8E82F38671}"/>
              </a:ext>
            </a:extLst>
          </p:cNvPr>
          <p:cNvSpPr/>
          <p:nvPr/>
        </p:nvSpPr>
        <p:spPr>
          <a:xfrm rot="5400000">
            <a:off x="5376561" y="1308763"/>
            <a:ext cx="1719792" cy="1955842"/>
          </a:xfrm>
          <a:prstGeom prst="hexagon">
            <a:avLst/>
          </a:prstGeom>
          <a:solidFill>
            <a:srgbClr val="B2166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C121478-52DC-4E30-B5F5-21F453989972}"/>
              </a:ext>
            </a:extLst>
          </p:cNvPr>
          <p:cNvSpPr txBox="1"/>
          <p:nvPr/>
        </p:nvSpPr>
        <p:spPr>
          <a:xfrm>
            <a:off x="5258536" y="1851358"/>
            <a:ext cx="2046209" cy="800219"/>
          </a:xfrm>
          <a:prstGeom prst="rect">
            <a:avLst/>
          </a:prstGeom>
          <a:noFill/>
        </p:spPr>
        <p:txBody>
          <a:bodyPr wrap="square" rtlCol="0">
            <a:spAutoFit/>
          </a:bodyPr>
          <a:lstStyle/>
          <a:p>
            <a:pPr algn="ctr"/>
            <a:r>
              <a:rPr lang="en-US" sz="2300" b="1" dirty="0">
                <a:solidFill>
                  <a:schemeClr val="bg1"/>
                </a:solidFill>
              </a:rPr>
              <a:t>Truthful cost and pricing</a:t>
            </a:r>
          </a:p>
        </p:txBody>
      </p:sp>
      <p:sp>
        <p:nvSpPr>
          <p:cNvPr id="17" name="Hexagon 16">
            <a:extLst>
              <a:ext uri="{FF2B5EF4-FFF2-40B4-BE49-F238E27FC236}">
                <a16:creationId xmlns:a16="http://schemas.microsoft.com/office/drawing/2014/main" id="{FAFE9C03-FF69-40E5-823E-200DF781845E}"/>
              </a:ext>
            </a:extLst>
          </p:cNvPr>
          <p:cNvSpPr/>
          <p:nvPr/>
        </p:nvSpPr>
        <p:spPr>
          <a:xfrm rot="5400000">
            <a:off x="7599263" y="1308763"/>
            <a:ext cx="1719792" cy="1955842"/>
          </a:xfrm>
          <a:prstGeom prst="hexagon">
            <a:avLst/>
          </a:prstGeom>
          <a:solidFill>
            <a:srgbClr val="9339A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347FDC4C-A7FA-48FA-BE75-05718E3B1B0E}"/>
              </a:ext>
            </a:extLst>
          </p:cNvPr>
          <p:cNvSpPr/>
          <p:nvPr/>
        </p:nvSpPr>
        <p:spPr>
          <a:xfrm rot="5400000">
            <a:off x="9875256" y="1293476"/>
            <a:ext cx="1719792" cy="1955842"/>
          </a:xfrm>
          <a:prstGeom prst="hexagon">
            <a:avLst/>
          </a:prstGeom>
          <a:solidFill>
            <a:srgbClr val="8859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2410577D-4201-4568-BC88-07D31A6AFC8C}"/>
              </a:ext>
            </a:extLst>
          </p:cNvPr>
          <p:cNvSpPr txBox="1"/>
          <p:nvPr/>
        </p:nvSpPr>
        <p:spPr>
          <a:xfrm>
            <a:off x="7481238" y="1932327"/>
            <a:ext cx="2046209" cy="800219"/>
          </a:xfrm>
          <a:prstGeom prst="rect">
            <a:avLst/>
          </a:prstGeom>
          <a:noFill/>
        </p:spPr>
        <p:txBody>
          <a:bodyPr wrap="square" rtlCol="0">
            <a:spAutoFit/>
          </a:bodyPr>
          <a:lstStyle/>
          <a:p>
            <a:pPr algn="ctr"/>
            <a:r>
              <a:rPr lang="en-US" sz="2300" b="1" dirty="0">
                <a:solidFill>
                  <a:schemeClr val="bg1"/>
                </a:solidFill>
              </a:rPr>
              <a:t>DCAA, DCMA, ACO</a:t>
            </a:r>
          </a:p>
        </p:txBody>
      </p:sp>
      <p:sp>
        <p:nvSpPr>
          <p:cNvPr id="20" name="TextBox 19">
            <a:extLst>
              <a:ext uri="{FF2B5EF4-FFF2-40B4-BE49-F238E27FC236}">
                <a16:creationId xmlns:a16="http://schemas.microsoft.com/office/drawing/2014/main" id="{9BF47880-F762-4937-8CC6-4669C8920FAB}"/>
              </a:ext>
            </a:extLst>
          </p:cNvPr>
          <p:cNvSpPr txBox="1"/>
          <p:nvPr/>
        </p:nvSpPr>
        <p:spPr>
          <a:xfrm>
            <a:off x="9757231" y="1824949"/>
            <a:ext cx="2046209" cy="800219"/>
          </a:xfrm>
          <a:prstGeom prst="rect">
            <a:avLst/>
          </a:prstGeom>
          <a:noFill/>
        </p:spPr>
        <p:txBody>
          <a:bodyPr wrap="square" rtlCol="0">
            <a:spAutoFit/>
          </a:bodyPr>
          <a:lstStyle/>
          <a:p>
            <a:pPr algn="ctr"/>
            <a:r>
              <a:rPr lang="en-US" sz="2300" b="1" dirty="0">
                <a:solidFill>
                  <a:schemeClr val="bg1"/>
                </a:solidFill>
              </a:rPr>
              <a:t>Incurred Cost Submissions</a:t>
            </a:r>
          </a:p>
        </p:txBody>
      </p:sp>
      <p:graphicFrame>
        <p:nvGraphicFramePr>
          <p:cNvPr id="24" name="Diagram 23">
            <a:extLst>
              <a:ext uri="{FF2B5EF4-FFF2-40B4-BE49-F238E27FC236}">
                <a16:creationId xmlns:a16="http://schemas.microsoft.com/office/drawing/2014/main" id="{B9E53E84-1E61-4FB1-9649-255FF960DAC8}"/>
              </a:ext>
            </a:extLst>
          </p:cNvPr>
          <p:cNvGraphicFramePr/>
          <p:nvPr>
            <p:extLst>
              <p:ext uri="{D42A27DB-BD31-4B8C-83A1-F6EECF244321}">
                <p14:modId xmlns:p14="http://schemas.microsoft.com/office/powerpoint/2010/main" val="2979008111"/>
              </p:ext>
            </p:extLst>
          </p:nvPr>
        </p:nvGraphicFramePr>
        <p:xfrm>
          <a:off x="6236457" y="3322857"/>
          <a:ext cx="4321616" cy="289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5" name="Diagram group">
            <a:extLst>
              <a:ext uri="{FF2B5EF4-FFF2-40B4-BE49-F238E27FC236}">
                <a16:creationId xmlns:a16="http://schemas.microsoft.com/office/drawing/2014/main" id="{45FCDBAE-EA0E-4CA0-ACE9-7ECF0C26BCD0}"/>
              </a:ext>
            </a:extLst>
          </p:cNvPr>
          <p:cNvGrpSpPr/>
          <p:nvPr/>
        </p:nvGrpSpPr>
        <p:grpSpPr>
          <a:xfrm>
            <a:off x="9437080" y="3544741"/>
            <a:ext cx="1658449" cy="1077991"/>
            <a:chOff x="2078740" y="924"/>
            <a:chExt cx="1658449" cy="1077991"/>
          </a:xfrm>
          <a:scene3d>
            <a:camera prst="isometricOffAxis2Left" zoom="95000"/>
            <a:lightRig rig="flat" dir="t"/>
          </a:scene3d>
        </p:grpSpPr>
        <p:grpSp>
          <p:nvGrpSpPr>
            <p:cNvPr id="26" name="Group 25">
              <a:extLst>
                <a:ext uri="{FF2B5EF4-FFF2-40B4-BE49-F238E27FC236}">
                  <a16:creationId xmlns:a16="http://schemas.microsoft.com/office/drawing/2014/main" id="{F3F009ED-28BF-4776-9F8D-1B9697C85AC9}"/>
                </a:ext>
              </a:extLst>
            </p:cNvPr>
            <p:cNvGrpSpPr/>
            <p:nvPr/>
          </p:nvGrpSpPr>
          <p:grpSpPr>
            <a:xfrm>
              <a:off x="2078740" y="924"/>
              <a:ext cx="1658449" cy="1077991"/>
              <a:chOff x="2078740" y="924"/>
              <a:chExt cx="1658449" cy="1077991"/>
            </a:xfrm>
          </p:grpSpPr>
          <p:sp>
            <p:nvSpPr>
              <p:cNvPr id="27" name="Rectangle: Rounded Corners 26">
                <a:extLst>
                  <a:ext uri="{FF2B5EF4-FFF2-40B4-BE49-F238E27FC236}">
                    <a16:creationId xmlns:a16="http://schemas.microsoft.com/office/drawing/2014/main" id="{72431032-4E81-4975-A255-D77374A3A449}"/>
                  </a:ext>
                </a:extLst>
              </p:cNvPr>
              <p:cNvSpPr/>
              <p:nvPr/>
            </p:nvSpPr>
            <p:spPr>
              <a:xfrm>
                <a:off x="2078740" y="924"/>
                <a:ext cx="1658449" cy="1077991"/>
              </a:xfrm>
              <a:prstGeom prst="roundRect">
                <a:avLst/>
              </a:prstGeom>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2B628220-B4DF-4746-A38B-852E327A9741}"/>
                  </a:ext>
                </a:extLst>
              </p:cNvPr>
              <p:cNvSpPr txBox="1"/>
              <p:nvPr/>
            </p:nvSpPr>
            <p:spPr>
              <a:xfrm>
                <a:off x="2131363" y="53547"/>
                <a:ext cx="1553203" cy="9727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Healthy Stakehold</a:t>
                </a:r>
                <a:r>
                  <a:rPr lang="en-US" sz="1500" dirty="0"/>
                  <a:t>er Tension</a:t>
                </a:r>
                <a:endParaRPr lang="en-US" sz="1500" kern="1200" dirty="0"/>
              </a:p>
            </p:txBody>
          </p:sp>
        </p:grpSp>
      </p:grpSp>
    </p:spTree>
    <p:extLst>
      <p:ext uri="{BB962C8B-B14F-4D97-AF65-F5344CB8AC3E}">
        <p14:creationId xmlns:p14="http://schemas.microsoft.com/office/powerpoint/2010/main" val="315568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Business Development Gate Review Process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25</a:t>
            </a:fld>
            <a:endParaRPr lang="en-US" dirty="0"/>
          </a:p>
        </p:txBody>
      </p:sp>
      <p:pic>
        <p:nvPicPr>
          <p:cNvPr id="7" name="Picture 4">
            <a:extLst>
              <a:ext uri="{FF2B5EF4-FFF2-40B4-BE49-F238E27FC236}">
                <a16:creationId xmlns:a16="http://schemas.microsoft.com/office/drawing/2014/main" id="{7689F1CA-BCBC-4C64-8693-D2FA817E3C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045" y="1131801"/>
            <a:ext cx="9258300" cy="554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631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CFO priorities through the Gate cycle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26</a:t>
            </a:fld>
            <a:endParaRPr lang="en-US" dirty="0"/>
          </a:p>
        </p:txBody>
      </p:sp>
      <p:graphicFrame>
        <p:nvGraphicFramePr>
          <p:cNvPr id="5" name="Diagram 4">
            <a:extLst>
              <a:ext uri="{FF2B5EF4-FFF2-40B4-BE49-F238E27FC236}">
                <a16:creationId xmlns:a16="http://schemas.microsoft.com/office/drawing/2014/main" id="{39A181A5-0989-4BD6-84C6-7A83457F46E8}"/>
              </a:ext>
            </a:extLst>
          </p:cNvPr>
          <p:cNvGraphicFramePr/>
          <p:nvPr>
            <p:extLst>
              <p:ext uri="{D42A27DB-BD31-4B8C-83A1-F6EECF244321}">
                <p14:modId xmlns:p14="http://schemas.microsoft.com/office/powerpoint/2010/main" val="85654925"/>
              </p:ext>
            </p:extLst>
          </p:nvPr>
        </p:nvGraphicFramePr>
        <p:xfrm>
          <a:off x="1069731" y="1374531"/>
          <a:ext cx="10128738" cy="4587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6813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Keys to Consider for Pricing</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27</a:t>
            </a:fld>
            <a:endParaRPr lang="en-US" dirty="0"/>
          </a:p>
        </p:txBody>
      </p:sp>
      <p:sp>
        <p:nvSpPr>
          <p:cNvPr id="7" name="Content Placeholder 2">
            <a:extLst>
              <a:ext uri="{FF2B5EF4-FFF2-40B4-BE49-F238E27FC236}">
                <a16:creationId xmlns:a16="http://schemas.microsoft.com/office/drawing/2014/main" id="{5341387A-4A0D-408A-B1AB-00AD13EDD7B5}"/>
              </a:ext>
            </a:extLst>
          </p:cNvPr>
          <p:cNvSpPr txBox="1">
            <a:spLocks/>
          </p:cNvSpPr>
          <p:nvPr/>
        </p:nvSpPr>
        <p:spPr>
          <a:xfrm>
            <a:off x="731521" y="1359734"/>
            <a:ext cx="10701969" cy="532072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defRPr/>
            </a:pPr>
            <a:r>
              <a:rPr lang="en-US" sz="2000" dirty="0">
                <a:solidFill>
                  <a:schemeClr val="tx1"/>
                </a:solidFill>
                <a:ea typeface="ＭＳ Ｐゴシック" pitchFamily="34" charset="-128"/>
              </a:rPr>
              <a:t>Procurement Type</a:t>
            </a:r>
          </a:p>
          <a:p>
            <a:pPr lvl="1">
              <a:defRPr/>
            </a:pPr>
            <a:r>
              <a:rPr lang="en-US" sz="2000" dirty="0">
                <a:solidFill>
                  <a:schemeClr val="tx1"/>
                </a:solidFill>
                <a:ea typeface="ＭＳ Ｐゴシック" pitchFamily="34" charset="-128"/>
              </a:rPr>
              <a:t>Section L &amp; M requirements </a:t>
            </a:r>
          </a:p>
          <a:p>
            <a:pPr>
              <a:buFont typeface="Arial" panose="020B0604020202020204" pitchFamily="34" charset="0"/>
              <a:buChar char="•"/>
              <a:defRPr/>
            </a:pPr>
            <a:r>
              <a:rPr lang="en-US" sz="2000" dirty="0">
                <a:solidFill>
                  <a:schemeClr val="tx1"/>
                </a:solidFill>
                <a:ea typeface="ＭＳ Ｐゴシック" pitchFamily="34" charset="-128"/>
              </a:rPr>
              <a:t>Contract Type – more hybrid, do you have the right resources internally to handle</a:t>
            </a:r>
          </a:p>
          <a:p>
            <a:pPr>
              <a:buFont typeface="Arial" panose="020B0604020202020204" pitchFamily="34" charset="0"/>
              <a:buChar char="•"/>
              <a:defRPr/>
            </a:pPr>
            <a:r>
              <a:rPr lang="en-US" sz="2000" dirty="0">
                <a:solidFill>
                  <a:schemeClr val="tx1"/>
                </a:solidFill>
                <a:ea typeface="ＭＳ Ｐゴシック" pitchFamily="34" charset="-128"/>
              </a:rPr>
              <a:t>Technical estimates – prepared by technical or program team</a:t>
            </a:r>
          </a:p>
          <a:p>
            <a:pPr>
              <a:buFont typeface="Arial" panose="020B0604020202020204" pitchFamily="34" charset="0"/>
              <a:buChar char="•"/>
              <a:defRPr/>
            </a:pPr>
            <a:r>
              <a:rPr lang="en-US" sz="2000" dirty="0">
                <a:solidFill>
                  <a:schemeClr val="tx1"/>
                </a:solidFill>
                <a:ea typeface="ＭＳ Ｐゴシック" pitchFamily="34" charset="-128"/>
              </a:rPr>
              <a:t>Basis of Estimate – establishes the estimating methodology for the technical solution or effort in the SOO, SOW.  Can be WBS and CLIN based</a:t>
            </a:r>
          </a:p>
          <a:p>
            <a:pPr>
              <a:buFont typeface="Arial" panose="020B0604020202020204" pitchFamily="34" charset="0"/>
              <a:buChar char="•"/>
              <a:defRPr/>
            </a:pPr>
            <a:r>
              <a:rPr lang="en-US" sz="2000" dirty="0">
                <a:solidFill>
                  <a:schemeClr val="tx1"/>
                </a:solidFill>
                <a:ea typeface="ＭＳ Ｐゴシック" pitchFamily="34" charset="-128"/>
              </a:rPr>
              <a:t>Basis of Materials (BOM) – do you have all quotes from vendors &amp; suppliers </a:t>
            </a:r>
          </a:p>
          <a:p>
            <a:pPr>
              <a:buFont typeface="Arial" panose="020B0604020202020204" pitchFamily="34" charset="0"/>
              <a:buChar char="•"/>
              <a:defRPr/>
            </a:pPr>
            <a:r>
              <a:rPr lang="en-US" sz="2000" dirty="0">
                <a:solidFill>
                  <a:schemeClr val="tx1"/>
                </a:solidFill>
                <a:ea typeface="ＭＳ Ｐゴシック" pitchFamily="34" charset="-128"/>
              </a:rPr>
              <a:t>Subcontractors – strategy and quotes, contract type (approved accounting system?)</a:t>
            </a:r>
          </a:p>
          <a:p>
            <a:pPr>
              <a:buFont typeface="Arial" panose="020B0604020202020204" pitchFamily="34" charset="0"/>
              <a:buChar char="•"/>
              <a:defRPr/>
            </a:pPr>
            <a:r>
              <a:rPr lang="en-US" sz="2000" dirty="0">
                <a:solidFill>
                  <a:schemeClr val="tx1"/>
                </a:solidFill>
                <a:ea typeface="ＭＳ Ｐゴシック" pitchFamily="34" charset="-128"/>
              </a:rPr>
              <a:t>Cost Volume Requirements</a:t>
            </a:r>
          </a:p>
          <a:p>
            <a:pPr lvl="1">
              <a:defRPr/>
            </a:pPr>
            <a:r>
              <a:rPr lang="en-US" sz="2000" dirty="0">
                <a:solidFill>
                  <a:schemeClr val="tx1"/>
                </a:solidFill>
                <a:ea typeface="ＭＳ Ｐゴシック" pitchFamily="34" charset="-128"/>
              </a:rPr>
              <a:t>Cost Narrative</a:t>
            </a:r>
          </a:p>
          <a:p>
            <a:pPr lvl="2">
              <a:defRPr/>
            </a:pPr>
            <a:r>
              <a:rPr lang="en-US" sz="1800" kern="0" dirty="0">
                <a:solidFill>
                  <a:schemeClr val="tx1"/>
                </a:solidFill>
                <a:latin typeface="roboto" panose="02000000000000000000" pitchFamily="2" charset="0"/>
                <a:ea typeface="roboto" panose="02000000000000000000" pitchFamily="2" charset="0"/>
                <a:cs typeface="ＭＳ Ｐゴシック"/>
              </a:rPr>
              <a:t>Describes Indirect cost rate pools utilized, cost composition and allocation bases</a:t>
            </a:r>
          </a:p>
          <a:p>
            <a:pPr lvl="2">
              <a:defRPr/>
            </a:pPr>
            <a:r>
              <a:rPr lang="en-US" sz="1800" dirty="0">
                <a:solidFill>
                  <a:schemeClr val="tx1"/>
                </a:solidFill>
                <a:ea typeface="ＭＳ Ｐゴシック" pitchFamily="34" charset="-128"/>
              </a:rPr>
              <a:t>Uncompensated Overtime</a:t>
            </a:r>
          </a:p>
          <a:p>
            <a:pPr lvl="2">
              <a:defRPr/>
            </a:pPr>
            <a:endParaRPr lang="en-US" dirty="0">
              <a:solidFill>
                <a:schemeClr val="tx1"/>
              </a:solidFill>
              <a:ea typeface="ＭＳ Ｐゴシック" pitchFamily="34" charset="-128"/>
            </a:endParaRPr>
          </a:p>
          <a:p>
            <a:pPr lvl="1">
              <a:defRPr/>
            </a:pPr>
            <a:endParaRPr lang="en-US" dirty="0">
              <a:solidFill>
                <a:schemeClr val="tx1"/>
              </a:solidFill>
              <a:ea typeface="ＭＳ Ｐゴシック" pitchFamily="34" charset="-128"/>
            </a:endParaRPr>
          </a:p>
          <a:p>
            <a:pPr lvl="1">
              <a:defRPr/>
            </a:pPr>
            <a:endParaRPr lang="en-US" dirty="0">
              <a:solidFill>
                <a:schemeClr val="tx1"/>
              </a:solidFill>
              <a:ea typeface="ＭＳ Ｐゴシック" pitchFamily="34" charset="-128"/>
            </a:endParaRPr>
          </a:p>
          <a:p>
            <a:pPr marL="0" indent="0">
              <a:buNone/>
              <a:defRPr/>
            </a:pPr>
            <a:endParaRPr lang="en-US" dirty="0">
              <a:solidFill>
                <a:schemeClr val="tx1"/>
              </a:solidFill>
              <a:ea typeface="ＭＳ Ｐゴシック" pitchFamily="34" charset="-128"/>
            </a:endParaRPr>
          </a:p>
          <a:p>
            <a:pPr lvl="1">
              <a:defRPr/>
            </a:pPr>
            <a:endParaRPr lang="en-US" dirty="0">
              <a:ea typeface="ＭＳ Ｐゴシック" pitchFamily="34" charset="-128"/>
            </a:endParaRPr>
          </a:p>
          <a:p>
            <a:pPr marL="337864" indent="-337864">
              <a:defRPr/>
            </a:pPr>
            <a:endParaRPr lang="en-US" dirty="0">
              <a:ea typeface="ＭＳ Ｐゴシック" pitchFamily="34" charset="-128"/>
            </a:endParaRPr>
          </a:p>
        </p:txBody>
      </p:sp>
    </p:spTree>
    <p:extLst>
      <p:ext uri="{BB962C8B-B14F-4D97-AF65-F5344CB8AC3E}">
        <p14:creationId xmlns:p14="http://schemas.microsoft.com/office/powerpoint/2010/main" val="2411060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Keys to Consider for Pricing Strategy</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28</a:t>
            </a:fld>
            <a:endParaRPr lang="en-US" dirty="0"/>
          </a:p>
        </p:txBody>
      </p:sp>
      <p:sp>
        <p:nvSpPr>
          <p:cNvPr id="7" name="Content Placeholder 2">
            <a:extLst>
              <a:ext uri="{FF2B5EF4-FFF2-40B4-BE49-F238E27FC236}">
                <a16:creationId xmlns:a16="http://schemas.microsoft.com/office/drawing/2014/main" id="{5341387A-4A0D-408A-B1AB-00AD13EDD7B5}"/>
              </a:ext>
            </a:extLst>
          </p:cNvPr>
          <p:cNvSpPr txBox="1">
            <a:spLocks/>
          </p:cNvSpPr>
          <p:nvPr/>
        </p:nvSpPr>
        <p:spPr>
          <a:xfrm>
            <a:off x="808639" y="1550988"/>
            <a:ext cx="9421147" cy="451802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defRPr/>
            </a:pPr>
            <a:r>
              <a:rPr lang="en-US" sz="2300" dirty="0">
                <a:solidFill>
                  <a:schemeClr val="tx1"/>
                </a:solidFill>
                <a:ea typeface="ＭＳ Ｐゴシック" pitchFamily="34" charset="-128"/>
              </a:rPr>
              <a:t> Direct Labor </a:t>
            </a:r>
          </a:p>
          <a:p>
            <a:pPr lvl="1">
              <a:defRPr/>
            </a:pPr>
            <a:r>
              <a:rPr lang="en-US" sz="2300" dirty="0">
                <a:solidFill>
                  <a:schemeClr val="tx1"/>
                </a:solidFill>
                <a:ea typeface="ＭＳ Ｐゴシック" pitchFamily="34" charset="-128"/>
              </a:rPr>
              <a:t>RFP Labor Mapping to company categories and bid rates</a:t>
            </a:r>
          </a:p>
          <a:p>
            <a:pPr lvl="1">
              <a:defRPr/>
            </a:pPr>
            <a:r>
              <a:rPr lang="en-US" sz="2300" dirty="0">
                <a:solidFill>
                  <a:schemeClr val="tx1"/>
                </a:solidFill>
                <a:ea typeface="ＭＳ Ｐゴシック" pitchFamily="34" charset="-128"/>
              </a:rPr>
              <a:t>SCLS Wage Determination</a:t>
            </a:r>
          </a:p>
          <a:p>
            <a:pPr>
              <a:buFont typeface="Arial" panose="020B0604020202020204" pitchFamily="34" charset="0"/>
              <a:buChar char="•"/>
              <a:defRPr/>
            </a:pPr>
            <a:r>
              <a:rPr lang="en-US" sz="2300" dirty="0">
                <a:solidFill>
                  <a:schemeClr val="tx1"/>
                </a:solidFill>
                <a:ea typeface="ＭＳ Ｐゴシック" pitchFamily="34" charset="-128"/>
              </a:rPr>
              <a:t> Labor Category mapping compliance</a:t>
            </a:r>
          </a:p>
          <a:p>
            <a:pPr>
              <a:buFont typeface="Arial" panose="020B0604020202020204" pitchFamily="34" charset="0"/>
              <a:buChar char="•"/>
              <a:defRPr/>
            </a:pPr>
            <a:r>
              <a:rPr lang="en-US" sz="2300" dirty="0">
                <a:solidFill>
                  <a:schemeClr val="tx1"/>
                </a:solidFill>
                <a:ea typeface="ＭＳ Ｐゴシック" pitchFamily="34" charset="-128"/>
              </a:rPr>
              <a:t> Escalation</a:t>
            </a:r>
          </a:p>
          <a:p>
            <a:pPr>
              <a:buFont typeface="Arial" panose="020B0604020202020204" pitchFamily="34" charset="0"/>
              <a:buChar char="•"/>
              <a:defRPr/>
            </a:pPr>
            <a:r>
              <a:rPr lang="en-US" sz="2300" dirty="0">
                <a:solidFill>
                  <a:schemeClr val="tx1"/>
                </a:solidFill>
                <a:ea typeface="ＭＳ Ｐゴシック" pitchFamily="34" charset="-128"/>
              </a:rPr>
              <a:t> Total Time Accounting</a:t>
            </a:r>
          </a:p>
          <a:p>
            <a:pPr>
              <a:buFont typeface="Arial" panose="020B0604020202020204" pitchFamily="34" charset="0"/>
              <a:buChar char="•"/>
              <a:defRPr/>
            </a:pPr>
            <a:r>
              <a:rPr lang="en-US" sz="2300" dirty="0">
                <a:solidFill>
                  <a:schemeClr val="tx1"/>
                </a:solidFill>
                <a:ea typeface="ＭＳ Ｐゴシック" pitchFamily="34" charset="-128"/>
              </a:rPr>
              <a:t> Travel &amp; Other Direct Costs</a:t>
            </a:r>
          </a:p>
          <a:p>
            <a:pPr>
              <a:buFont typeface="Arial" panose="020B0604020202020204" pitchFamily="34" charset="0"/>
              <a:buChar char="•"/>
              <a:defRPr/>
            </a:pPr>
            <a:r>
              <a:rPr lang="en-US" sz="2300" dirty="0">
                <a:solidFill>
                  <a:schemeClr val="tx1"/>
                </a:solidFill>
                <a:ea typeface="ＭＳ Ｐゴシック" pitchFamily="34" charset="-128"/>
              </a:rPr>
              <a:t> Indirect Rate Application</a:t>
            </a:r>
          </a:p>
          <a:p>
            <a:pPr>
              <a:buFont typeface="Arial" panose="020B0604020202020204" pitchFamily="34" charset="0"/>
              <a:buChar char="•"/>
              <a:defRPr/>
            </a:pPr>
            <a:r>
              <a:rPr lang="en-US" sz="2300" dirty="0">
                <a:solidFill>
                  <a:schemeClr val="tx1"/>
                </a:solidFill>
                <a:ea typeface="ＭＳ Ｐゴシック" pitchFamily="34" charset="-128"/>
              </a:rPr>
              <a:t> Fee</a:t>
            </a:r>
          </a:p>
          <a:p>
            <a:pPr>
              <a:buFont typeface="Arial" panose="020B0604020202020204" pitchFamily="34" charset="0"/>
              <a:buChar char="•"/>
              <a:defRPr/>
            </a:pPr>
            <a:endParaRPr lang="en-US" dirty="0">
              <a:solidFill>
                <a:schemeClr val="tx1"/>
              </a:solidFill>
              <a:ea typeface="ＭＳ Ｐゴシック" pitchFamily="34" charset="-128"/>
            </a:endParaRPr>
          </a:p>
          <a:p>
            <a:pPr lvl="1">
              <a:defRPr/>
            </a:pPr>
            <a:endParaRPr lang="en-US" dirty="0">
              <a:ea typeface="ＭＳ Ｐゴシック" pitchFamily="34" charset="-128"/>
            </a:endParaRPr>
          </a:p>
          <a:p>
            <a:pPr marL="337864" indent="-337864">
              <a:defRPr/>
            </a:pPr>
            <a:endParaRPr lang="en-US" dirty="0">
              <a:ea typeface="ＭＳ Ｐゴシック" pitchFamily="34" charset="-128"/>
            </a:endParaRPr>
          </a:p>
        </p:txBody>
      </p:sp>
    </p:spTree>
    <p:extLst>
      <p:ext uri="{BB962C8B-B14F-4D97-AF65-F5344CB8AC3E}">
        <p14:creationId xmlns:p14="http://schemas.microsoft.com/office/powerpoint/2010/main" val="234131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Cost Estimating System (CES)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29</a:t>
            </a:fld>
            <a:endParaRPr lang="en-US" dirty="0"/>
          </a:p>
        </p:txBody>
      </p:sp>
      <p:sp>
        <p:nvSpPr>
          <p:cNvPr id="7" name="Content Placeholder 2">
            <a:extLst>
              <a:ext uri="{FF2B5EF4-FFF2-40B4-BE49-F238E27FC236}">
                <a16:creationId xmlns:a16="http://schemas.microsoft.com/office/drawing/2014/main" id="{5341387A-4A0D-408A-B1AB-00AD13EDD7B5}"/>
              </a:ext>
            </a:extLst>
          </p:cNvPr>
          <p:cNvSpPr txBox="1">
            <a:spLocks/>
          </p:cNvSpPr>
          <p:nvPr/>
        </p:nvSpPr>
        <p:spPr>
          <a:xfrm>
            <a:off x="381000" y="1550988"/>
            <a:ext cx="9771668" cy="451802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37864" indent="-337864">
              <a:defRPr/>
            </a:pPr>
            <a:r>
              <a:rPr lang="en-US" sz="2300" dirty="0">
                <a:solidFill>
                  <a:schemeClr val="tx1"/>
                </a:solidFill>
                <a:ea typeface="ＭＳ Ｐゴシック" pitchFamily="34" charset="-128"/>
              </a:rPr>
              <a:t>Cost Estimating System (CES) – Requirement DFAR/FAR</a:t>
            </a:r>
          </a:p>
          <a:p>
            <a:pPr marL="684737" lvl="1" indent="-177191">
              <a:defRPr/>
            </a:pPr>
            <a:r>
              <a:rPr lang="en-US" sz="2100" dirty="0">
                <a:ea typeface="ＭＳ Ｐゴシック" pitchFamily="34" charset="-128"/>
              </a:rPr>
              <a:t>Applies to Contractors with $50+ million in DoD contracts</a:t>
            </a:r>
          </a:p>
          <a:p>
            <a:pPr marL="684737" lvl="1" indent="-177191">
              <a:buFont typeface="Arial" panose="020B0604020202020204" pitchFamily="34" charset="0"/>
              <a:buNone/>
              <a:defRPr/>
            </a:pPr>
            <a:endParaRPr lang="en-US" sz="2100" dirty="0">
              <a:ea typeface="ＭＳ Ｐゴシック" pitchFamily="34" charset="-128"/>
            </a:endParaRPr>
          </a:p>
          <a:p>
            <a:pPr marL="684737" lvl="1" indent="-177191">
              <a:buFont typeface="Arial" panose="020B0604020202020204" pitchFamily="34" charset="0"/>
              <a:buNone/>
              <a:defRPr/>
            </a:pPr>
            <a:endParaRPr lang="en-US" sz="2100" dirty="0">
              <a:ea typeface="ＭＳ Ｐゴシック" pitchFamily="34" charset="-128"/>
            </a:endParaRPr>
          </a:p>
          <a:p>
            <a:pPr marL="337864" indent="-337864" algn="ctr">
              <a:defRPr/>
            </a:pPr>
            <a:r>
              <a:rPr lang="en-US" sz="2300" i="1" dirty="0">
                <a:solidFill>
                  <a:schemeClr val="bg2">
                    <a:lumMod val="50000"/>
                  </a:schemeClr>
                </a:solidFill>
              </a:rPr>
              <a:t>“An acceptable system should provide for the use of appropriate source data, utilize sound estimating techniques and good judgment, maintain a consistent approach, and adhere to established policies and procedures.”</a:t>
            </a:r>
            <a:endParaRPr lang="en-US" sz="2300" i="1" dirty="0">
              <a:solidFill>
                <a:schemeClr val="bg2">
                  <a:lumMod val="50000"/>
                </a:schemeClr>
              </a:solidFill>
              <a:ea typeface="ＭＳ Ｐゴシック" pitchFamily="34" charset="-128"/>
            </a:endParaRPr>
          </a:p>
          <a:p>
            <a:pPr marL="337864" indent="-337864">
              <a:buFont typeface="Wingdings" panose="05000000000000000000" pitchFamily="2" charset="2"/>
              <a:buNone/>
              <a:defRPr/>
            </a:pPr>
            <a:r>
              <a:rPr lang="en-US" sz="2300" dirty="0">
                <a:ea typeface="ＭＳ Ｐゴシック" pitchFamily="34" charset="-128"/>
              </a:rPr>
              <a:t>							-DFAR 215.407-5</a:t>
            </a:r>
          </a:p>
          <a:p>
            <a:pPr marL="337864" indent="-337864">
              <a:defRPr/>
            </a:pPr>
            <a:endParaRPr lang="en-US" dirty="0">
              <a:ea typeface="ＭＳ Ｐゴシック" pitchFamily="34" charset="-128"/>
            </a:endParaRPr>
          </a:p>
          <a:p>
            <a:pPr marL="337864" indent="-337864">
              <a:defRPr/>
            </a:pPr>
            <a:endParaRPr lang="en-US" dirty="0">
              <a:ea typeface="ＭＳ Ｐゴシック" pitchFamily="34" charset="-128"/>
            </a:endParaRPr>
          </a:p>
        </p:txBody>
      </p:sp>
    </p:spTree>
    <p:extLst>
      <p:ext uri="{BB962C8B-B14F-4D97-AF65-F5344CB8AC3E}">
        <p14:creationId xmlns:p14="http://schemas.microsoft.com/office/powerpoint/2010/main" val="3960735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577" y="690732"/>
            <a:ext cx="6803495" cy="828418"/>
          </a:xfrm>
        </p:spPr>
        <p:txBody>
          <a:bodyPr>
            <a:normAutofit fontScale="90000"/>
          </a:bodyPr>
          <a:lstStyle/>
          <a:p>
            <a:r>
              <a:rPr lang="en-US" dirty="0"/>
              <a:t>Session 7 – December 15, 2021</a:t>
            </a:r>
          </a:p>
        </p:txBody>
      </p:sp>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p:txBody>
          <a:bodyPr/>
          <a:lstStyle/>
          <a:p>
            <a:fld id="{B66A45A0-4AD1-4694-A07F-B3BA13B983E2}" type="slidenum">
              <a:rPr lang="en-US" smtClean="0"/>
              <a:t>3</a:t>
            </a:fld>
            <a:endParaRPr lang="en-US" dirty="0"/>
          </a:p>
        </p:txBody>
      </p:sp>
      <p:pic>
        <p:nvPicPr>
          <p:cNvPr id="15" name="Picture 14">
            <a:extLst>
              <a:ext uri="{FF2B5EF4-FFF2-40B4-BE49-F238E27FC236}">
                <a16:creationId xmlns:a16="http://schemas.microsoft.com/office/drawing/2014/main" id="{0A73BF86-9D46-2944-9672-8983A16826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4857" y="1338133"/>
            <a:ext cx="1772675" cy="2094979"/>
          </a:xfrm>
          <a:prstGeom prst="rect">
            <a:avLst/>
          </a:prstGeom>
        </p:spPr>
      </p:pic>
      <p:sp>
        <p:nvSpPr>
          <p:cNvPr id="4" name="Left Arrow 3">
            <a:extLst>
              <a:ext uri="{FF2B5EF4-FFF2-40B4-BE49-F238E27FC236}">
                <a16:creationId xmlns:a16="http://schemas.microsoft.com/office/drawing/2014/main" id="{E403A967-371A-3B41-AC75-8ED8EF78CCFE}"/>
              </a:ext>
            </a:extLst>
          </p:cNvPr>
          <p:cNvSpPr/>
          <p:nvPr/>
        </p:nvSpPr>
        <p:spPr>
          <a:xfrm>
            <a:off x="9574072" y="2266046"/>
            <a:ext cx="1320800" cy="602824"/>
          </a:xfrm>
          <a:prstGeom prst="leftArrow">
            <a:avLst>
              <a:gd name="adj1" fmla="val 50000"/>
              <a:gd name="adj2" fmla="val 7387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36EF3673-78D3-B44A-A685-10275D311DA8}"/>
              </a:ext>
            </a:extLst>
          </p:cNvPr>
          <p:cNvSpPr txBox="1">
            <a:spLocks/>
          </p:cNvSpPr>
          <p:nvPr/>
        </p:nvSpPr>
        <p:spPr>
          <a:xfrm>
            <a:off x="687471" y="4461388"/>
            <a:ext cx="7334553" cy="235300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3"/>
            <a:r>
              <a:rPr lang="en-US" sz="2400" dirty="0"/>
              <a:t>Gordon Foster</a:t>
            </a:r>
          </a:p>
          <a:p>
            <a:pPr lvl="4"/>
            <a:r>
              <a:rPr lang="en-US" sz="1600" dirty="0"/>
              <a:t>CFO, Serco Inc.</a:t>
            </a:r>
          </a:p>
          <a:p>
            <a:r>
              <a:rPr lang="en-US" sz="2000" b="1" dirty="0">
                <a:solidFill>
                  <a:srgbClr val="074356"/>
                </a:solidFill>
              </a:rPr>
              <a:t>Topic: Indirect Rates &amp; Pricing Strategy</a:t>
            </a:r>
          </a:p>
        </p:txBody>
      </p:sp>
      <p:sp>
        <p:nvSpPr>
          <p:cNvPr id="18" name="Title 1">
            <a:extLst>
              <a:ext uri="{FF2B5EF4-FFF2-40B4-BE49-F238E27FC236}">
                <a16:creationId xmlns:a16="http://schemas.microsoft.com/office/drawing/2014/main" id="{81F89E87-C0B3-FE45-8112-3C1FF34299FB}"/>
              </a:ext>
            </a:extLst>
          </p:cNvPr>
          <p:cNvSpPr txBox="1">
            <a:spLocks/>
          </p:cNvSpPr>
          <p:nvPr/>
        </p:nvSpPr>
        <p:spPr>
          <a:xfrm>
            <a:off x="687471" y="3533533"/>
            <a:ext cx="4665175" cy="828418"/>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a:lstStyle>
          <a:p>
            <a:r>
              <a:rPr lang="en-US" dirty="0"/>
              <a:t>Tonight’s Presenter</a:t>
            </a:r>
          </a:p>
        </p:txBody>
      </p:sp>
      <p:graphicFrame>
        <p:nvGraphicFramePr>
          <p:cNvPr id="13" name="Content Placeholder 3">
            <a:extLst>
              <a:ext uri="{FF2B5EF4-FFF2-40B4-BE49-F238E27FC236}">
                <a16:creationId xmlns:a16="http://schemas.microsoft.com/office/drawing/2014/main" id="{C8EFB39E-5DB8-437B-8141-645B26AC929A}"/>
              </a:ext>
            </a:extLst>
          </p:cNvPr>
          <p:cNvGraphicFramePr>
            <a:graphicFrameLocks/>
          </p:cNvGraphicFramePr>
          <p:nvPr>
            <p:extLst>
              <p:ext uri="{D42A27DB-BD31-4B8C-83A1-F6EECF244321}">
                <p14:modId xmlns:p14="http://schemas.microsoft.com/office/powerpoint/2010/main" val="2092954467"/>
              </p:ext>
            </p:extLst>
          </p:nvPr>
        </p:nvGraphicFramePr>
        <p:xfrm>
          <a:off x="2694250" y="1526592"/>
          <a:ext cx="6803495" cy="1493076"/>
        </p:xfrm>
        <a:graphic>
          <a:graphicData uri="http://schemas.openxmlformats.org/drawingml/2006/table">
            <a:tbl>
              <a:tblPr firstRow="1" firstCol="1" bandRow="1">
                <a:tableStyleId>{C4B1156A-380E-4F78-BDF5-A606A8083BF9}</a:tableStyleId>
              </a:tblPr>
              <a:tblGrid>
                <a:gridCol w="3163169">
                  <a:extLst>
                    <a:ext uri="{9D8B030D-6E8A-4147-A177-3AD203B41FA5}">
                      <a16:colId xmlns:a16="http://schemas.microsoft.com/office/drawing/2014/main" val="20000"/>
                    </a:ext>
                  </a:extLst>
                </a:gridCol>
                <a:gridCol w="3640326">
                  <a:extLst>
                    <a:ext uri="{9D8B030D-6E8A-4147-A177-3AD203B41FA5}">
                      <a16:colId xmlns:a16="http://schemas.microsoft.com/office/drawing/2014/main" val="20001"/>
                    </a:ext>
                  </a:extLst>
                </a:gridCol>
              </a:tblGrid>
              <a:tr h="539577">
                <a:tc>
                  <a:txBody>
                    <a:bodyPr/>
                    <a:lstStyle/>
                    <a:p>
                      <a:pPr marL="0" marR="0" algn="ctr">
                        <a:lnSpc>
                          <a:spcPct val="150000"/>
                        </a:lnSpc>
                        <a:spcBef>
                          <a:spcPts val="0"/>
                        </a:spcBef>
                        <a:spcAft>
                          <a:spcPts val="0"/>
                        </a:spcAft>
                      </a:pPr>
                      <a:r>
                        <a:rPr lang="en-US" sz="2400" b="1" i="0" dirty="0">
                          <a:solidFill>
                            <a:schemeClr val="bg1"/>
                          </a:solidFill>
                          <a:effectLst/>
                          <a:latin typeface="Antonio" panose="02000503000000000000" pitchFamily="2" charset="77"/>
                          <a:ea typeface="Roboto" panose="02000000000000000000" pitchFamily="2" charset="0"/>
                          <a:cs typeface="Times New Roman"/>
                        </a:rPr>
                        <a:t>Event</a:t>
                      </a:r>
                    </a:p>
                  </a:txBody>
                  <a:tcPr marR="45720" anchor="ctr">
                    <a:solidFill>
                      <a:schemeClr val="accent1"/>
                    </a:solidFill>
                  </a:tcPr>
                </a:tc>
                <a:tc>
                  <a:txBody>
                    <a:bodyPr/>
                    <a:lstStyle/>
                    <a:p>
                      <a:pPr marL="0" marR="0" algn="ctr">
                        <a:lnSpc>
                          <a:spcPct val="150000"/>
                        </a:lnSpc>
                        <a:spcBef>
                          <a:spcPts val="0"/>
                        </a:spcBef>
                        <a:spcAft>
                          <a:spcPts val="0"/>
                        </a:spcAft>
                      </a:pPr>
                      <a:r>
                        <a:rPr lang="en-US" sz="2400" b="1" i="0" dirty="0">
                          <a:solidFill>
                            <a:schemeClr val="bg1"/>
                          </a:solidFill>
                          <a:effectLst/>
                          <a:latin typeface="Antonio" panose="02000503000000000000" pitchFamily="2" charset="77"/>
                          <a:ea typeface="Roboto" panose="02000000000000000000" pitchFamily="2" charset="0"/>
                          <a:cs typeface="Times New Roman"/>
                        </a:rPr>
                        <a:t>Schedule</a:t>
                      </a:r>
                    </a:p>
                  </a:txBody>
                  <a:tcPr marR="45720" anchor="ctr">
                    <a:solidFill>
                      <a:schemeClr val="accent1"/>
                    </a:solidFill>
                  </a:tcPr>
                </a:tc>
                <a:extLst>
                  <a:ext uri="{0D108BD9-81ED-4DB2-BD59-A6C34878D82A}">
                    <a16:rowId xmlns:a16="http://schemas.microsoft.com/office/drawing/2014/main" val="10000"/>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Arrival &amp; Networking</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5:30PM – 6:00PM</a:t>
                      </a:r>
                    </a:p>
                  </a:txBody>
                  <a:tcPr marR="0" marT="0" marB="0" anchor="ctr"/>
                </a:tc>
                <a:extLst>
                  <a:ext uri="{0D108BD9-81ED-4DB2-BD59-A6C34878D82A}">
                    <a16:rowId xmlns:a16="http://schemas.microsoft.com/office/drawing/2014/main" val="10002"/>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Main Presentation</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6:30PM – 8:00PM</a:t>
                      </a:r>
                    </a:p>
                  </a:txBody>
                  <a:tcPr marR="0" marT="0" marB="0" anchor="ctr"/>
                </a:tc>
                <a:extLst>
                  <a:ext uri="{0D108BD9-81ED-4DB2-BD59-A6C34878D82A}">
                    <a16:rowId xmlns:a16="http://schemas.microsoft.com/office/drawing/2014/main" val="10003"/>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Wrap-Up &amp; Continuation</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8:00PM + </a:t>
                      </a:r>
                    </a:p>
                  </a:txBody>
                  <a:tcPr marR="0" marT="0" marB="0" anchor="ctr"/>
                </a:tc>
                <a:extLst>
                  <a:ext uri="{0D108BD9-81ED-4DB2-BD59-A6C34878D82A}">
                    <a16:rowId xmlns:a16="http://schemas.microsoft.com/office/drawing/2014/main" val="10005"/>
                  </a:ext>
                </a:extLst>
              </a:tr>
            </a:tbl>
          </a:graphicData>
        </a:graphic>
      </p:graphicFrame>
      <p:sp>
        <p:nvSpPr>
          <p:cNvPr id="10" name="Speech Bubble: Rectangle with Corners Rounded 9">
            <a:extLst>
              <a:ext uri="{FF2B5EF4-FFF2-40B4-BE49-F238E27FC236}">
                <a16:creationId xmlns:a16="http://schemas.microsoft.com/office/drawing/2014/main" id="{5AA20D06-681A-417F-82AB-E3B8E9DBC824}"/>
              </a:ext>
            </a:extLst>
          </p:cNvPr>
          <p:cNvSpPr/>
          <p:nvPr/>
        </p:nvSpPr>
        <p:spPr>
          <a:xfrm>
            <a:off x="9853422" y="3706277"/>
            <a:ext cx="2082900" cy="1118011"/>
          </a:xfrm>
          <a:prstGeom prst="wedgeRoundRectCallout">
            <a:avLst>
              <a:gd name="adj1" fmla="val -66199"/>
              <a:gd name="adj2" fmla="val -3371"/>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“Do you have Miller Lite on the menu?”</a:t>
            </a:r>
          </a:p>
        </p:txBody>
      </p:sp>
      <p:pic>
        <p:nvPicPr>
          <p:cNvPr id="6" name="Picture 5" descr="A person in a suit and tie&#10;&#10;Description automatically generated with medium confidence">
            <a:extLst>
              <a:ext uri="{FF2B5EF4-FFF2-40B4-BE49-F238E27FC236}">
                <a16:creationId xmlns:a16="http://schemas.microsoft.com/office/drawing/2014/main" id="{BF2D1BB6-CEF0-4B42-B4C7-63441262B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468" y="3243940"/>
            <a:ext cx="2180277" cy="2824450"/>
          </a:xfrm>
          <a:prstGeom prst="rect">
            <a:avLst/>
          </a:prstGeom>
        </p:spPr>
      </p:pic>
    </p:spTree>
    <p:extLst>
      <p:ext uri="{BB962C8B-B14F-4D97-AF65-F5344CB8AC3E}">
        <p14:creationId xmlns:p14="http://schemas.microsoft.com/office/powerpoint/2010/main" val="3836662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Cost Estimating System – what?</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30</a:t>
            </a:fld>
            <a:endParaRPr lang="en-US" dirty="0"/>
          </a:p>
        </p:txBody>
      </p:sp>
      <p:sp>
        <p:nvSpPr>
          <p:cNvPr id="7" name="Content Placeholder 2">
            <a:extLst>
              <a:ext uri="{FF2B5EF4-FFF2-40B4-BE49-F238E27FC236}">
                <a16:creationId xmlns:a16="http://schemas.microsoft.com/office/drawing/2014/main" id="{35BCC6EC-0D41-4D39-BC6B-6D6943382ACA}"/>
              </a:ext>
            </a:extLst>
          </p:cNvPr>
          <p:cNvSpPr>
            <a:spLocks noGrp="1" noChangeArrowheads="1"/>
          </p:cNvSpPr>
          <p:nvPr>
            <p:ph idx="1"/>
          </p:nvPr>
        </p:nvSpPr>
        <p:spPr>
          <a:xfrm>
            <a:off x="731521" y="1408364"/>
            <a:ext cx="10063899" cy="5006124"/>
          </a:xfrm>
        </p:spPr>
        <p:txBody>
          <a:bodyPr/>
          <a:lstStyle/>
          <a:p>
            <a:r>
              <a:rPr lang="en-US" altLang="en-US" sz="2300" dirty="0">
                <a:solidFill>
                  <a:schemeClr val="tx1"/>
                </a:solidFill>
                <a:ea typeface="ＭＳ Ｐゴシック" panose="020B0600070205080204" pitchFamily="34" charset="-128"/>
              </a:rPr>
              <a:t>Policies and procedures for all Government cost proposals</a:t>
            </a:r>
          </a:p>
          <a:p>
            <a:pPr lvl="1"/>
            <a:r>
              <a:rPr lang="en-US" altLang="en-US" sz="2100" dirty="0">
                <a:ea typeface="ＭＳ Ｐゴシック" panose="020B0600070205080204" pitchFamily="34" charset="-128"/>
              </a:rPr>
              <a:t>Produces bids that form a basis for negotiating fair and reasonable prices</a:t>
            </a:r>
          </a:p>
          <a:p>
            <a:pPr lvl="1"/>
            <a:r>
              <a:rPr lang="en-US" altLang="en-US" sz="2100" dirty="0">
                <a:ea typeface="ＭＳ Ｐゴシック" panose="020B0600070205080204" pitchFamily="34" charset="-128"/>
              </a:rPr>
              <a:t>Integrates with Systems – HR/Comp, Accounting, FP&amp;A, Procurement</a:t>
            </a:r>
          </a:p>
          <a:p>
            <a:pPr lvl="1"/>
            <a:r>
              <a:rPr lang="en-US" altLang="en-US" sz="2100" dirty="0">
                <a:ea typeface="ＭＳ Ｐゴシック" panose="020B0600070205080204" pitchFamily="34" charset="-128"/>
              </a:rPr>
              <a:t>Consistent, documented application across company</a:t>
            </a:r>
          </a:p>
          <a:p>
            <a:pPr lvl="1"/>
            <a:r>
              <a:rPr lang="en-US" altLang="en-US" sz="2100" dirty="0">
                <a:ea typeface="ＭＳ Ｐゴシック" panose="020B0600070205080204" pitchFamily="34" charset="-128"/>
              </a:rPr>
              <a:t>Documents source of cost estimates</a:t>
            </a:r>
          </a:p>
          <a:p>
            <a:pPr lvl="1"/>
            <a:r>
              <a:rPr lang="en-US" altLang="en-US" sz="2100" dirty="0">
                <a:ea typeface="ＭＳ Ｐゴシック" panose="020B0600070205080204" pitchFamily="34" charset="-128"/>
              </a:rPr>
              <a:t>Documents approval of price proposal</a:t>
            </a:r>
          </a:p>
          <a:p>
            <a:pPr lvl="1"/>
            <a:r>
              <a:rPr lang="en-US" altLang="en-US" sz="2100" dirty="0">
                <a:ea typeface="ＭＳ Ｐゴシック" panose="020B0600070205080204" pitchFamily="34" charset="-128"/>
              </a:rPr>
              <a:t>Produces verifiable cost estimates</a:t>
            </a:r>
          </a:p>
          <a:p>
            <a:pPr lvl="1"/>
            <a:r>
              <a:rPr lang="en-US" altLang="en-US" sz="2100" dirty="0">
                <a:ea typeface="ＭＳ Ｐゴシック" panose="020B0600070205080204" pitchFamily="34" charset="-128"/>
              </a:rPr>
              <a:t>Prescribes CES Training and Internal Audit Procedures (if applicable)</a:t>
            </a:r>
          </a:p>
          <a:p>
            <a:endParaRPr lang="en-US" altLang="en-US" sz="2300"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013020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Cost Estimating System – who?</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31</a:t>
            </a:fld>
            <a:endParaRPr lang="en-US" dirty="0"/>
          </a:p>
        </p:txBody>
      </p:sp>
      <p:sp>
        <p:nvSpPr>
          <p:cNvPr id="6" name="Content Placeholder 1">
            <a:extLst>
              <a:ext uri="{FF2B5EF4-FFF2-40B4-BE49-F238E27FC236}">
                <a16:creationId xmlns:a16="http://schemas.microsoft.com/office/drawing/2014/main" id="{54B5E062-441B-45D8-B1D6-0B4067F7DAB1}"/>
              </a:ext>
            </a:extLst>
          </p:cNvPr>
          <p:cNvSpPr>
            <a:spLocks noGrp="1"/>
          </p:cNvSpPr>
          <p:nvPr>
            <p:ph idx="1"/>
          </p:nvPr>
        </p:nvSpPr>
        <p:spPr>
          <a:xfrm>
            <a:off x="597816" y="1370401"/>
            <a:ext cx="8380413" cy="4942263"/>
          </a:xfrm>
        </p:spPr>
        <p:txBody>
          <a:bodyPr>
            <a:normAutofit lnSpcReduction="10000"/>
          </a:bodyPr>
          <a:lstStyle/>
          <a:p>
            <a:pPr marL="337864" indent="-337864">
              <a:defRPr/>
            </a:pPr>
            <a:r>
              <a:rPr lang="en-US" sz="1700" dirty="0">
                <a:solidFill>
                  <a:srgbClr val="FF0000"/>
                </a:solidFill>
              </a:rPr>
              <a:t>Operations = BU Lead or Technical Expert on Program</a:t>
            </a:r>
          </a:p>
          <a:p>
            <a:pPr marL="337864" indent="-337864">
              <a:defRPr/>
            </a:pPr>
            <a:r>
              <a:rPr lang="en-US" sz="1700" dirty="0">
                <a:solidFill>
                  <a:schemeClr val="tx1"/>
                </a:solidFill>
              </a:rPr>
              <a:t>Capture Manager </a:t>
            </a:r>
          </a:p>
          <a:p>
            <a:pPr marL="337864" indent="-337864">
              <a:defRPr/>
            </a:pPr>
            <a:r>
              <a:rPr lang="en-US" sz="1700" dirty="0">
                <a:solidFill>
                  <a:schemeClr val="tx1"/>
                </a:solidFill>
              </a:rPr>
              <a:t>Proposal Manager (sometimes = Program Manager within Operations)</a:t>
            </a:r>
          </a:p>
          <a:p>
            <a:pPr marL="337864" indent="-337864">
              <a:defRPr/>
            </a:pPr>
            <a:r>
              <a:rPr lang="en-US" sz="1700" dirty="0">
                <a:solidFill>
                  <a:schemeClr val="tx1"/>
                </a:solidFill>
              </a:rPr>
              <a:t>Pricing Department</a:t>
            </a:r>
          </a:p>
          <a:p>
            <a:pPr marL="337864" indent="-337864">
              <a:defRPr/>
            </a:pPr>
            <a:r>
              <a:rPr lang="en-US" sz="1700" dirty="0">
                <a:solidFill>
                  <a:schemeClr val="tx1"/>
                </a:solidFill>
              </a:rPr>
              <a:t>Cost Analyst (Pricing, Operations, Finance, or Project Control)</a:t>
            </a:r>
          </a:p>
          <a:p>
            <a:pPr marL="337864" indent="-337864">
              <a:defRPr/>
            </a:pPr>
            <a:r>
              <a:rPr lang="en-US" sz="1700" dirty="0">
                <a:solidFill>
                  <a:schemeClr val="tx1"/>
                </a:solidFill>
              </a:rPr>
              <a:t>Contracts Department</a:t>
            </a:r>
          </a:p>
          <a:p>
            <a:pPr marL="337864" indent="-337864">
              <a:defRPr/>
            </a:pPr>
            <a:r>
              <a:rPr lang="en-US" sz="1700" dirty="0">
                <a:solidFill>
                  <a:schemeClr val="tx1"/>
                </a:solidFill>
              </a:rPr>
              <a:t>Purchasing (Part of Procurement)</a:t>
            </a:r>
          </a:p>
          <a:p>
            <a:pPr marL="337864" indent="-337864">
              <a:defRPr/>
            </a:pPr>
            <a:r>
              <a:rPr lang="en-US" sz="1700" dirty="0">
                <a:solidFill>
                  <a:schemeClr val="tx1"/>
                </a:solidFill>
              </a:rPr>
              <a:t>Subcontracting (Part of Procurement) </a:t>
            </a:r>
          </a:p>
          <a:p>
            <a:pPr marL="337864" indent="-337864">
              <a:defRPr/>
            </a:pPr>
            <a:r>
              <a:rPr lang="en-US" sz="1700" dirty="0">
                <a:solidFill>
                  <a:schemeClr val="tx1"/>
                </a:solidFill>
              </a:rPr>
              <a:t>Human Resource &amp; Compensation Department</a:t>
            </a:r>
          </a:p>
          <a:p>
            <a:pPr marL="337864" indent="-337864">
              <a:defRPr/>
            </a:pPr>
            <a:r>
              <a:rPr lang="en-US" sz="1700" dirty="0">
                <a:solidFill>
                  <a:schemeClr val="tx1"/>
                </a:solidFill>
              </a:rPr>
              <a:t>Business Group Project Control / Finance</a:t>
            </a:r>
          </a:p>
          <a:p>
            <a:pPr marL="337864" indent="-337864">
              <a:defRPr/>
            </a:pPr>
            <a:r>
              <a:rPr lang="en-US" sz="1700" dirty="0">
                <a:solidFill>
                  <a:schemeClr val="bg2">
                    <a:lumMod val="50000"/>
                  </a:schemeClr>
                </a:solidFill>
              </a:rPr>
              <a:t>Executive Leadership – CEO, CFO, CGO, COO, CLO, CHRO, Contracts</a:t>
            </a:r>
          </a:p>
          <a:p>
            <a:pPr marL="733342" lvl="1" indent="-337864">
              <a:defRPr/>
            </a:pPr>
            <a:r>
              <a:rPr lang="en-US" sz="1700" dirty="0">
                <a:solidFill>
                  <a:schemeClr val="bg2">
                    <a:lumMod val="50000"/>
                  </a:schemeClr>
                </a:solidFill>
              </a:rPr>
              <a:t>Gate review process and proposal sign off</a:t>
            </a:r>
          </a:p>
          <a:p>
            <a:pPr marL="337864" indent="-337864">
              <a:defRPr/>
            </a:pPr>
            <a:endParaRPr lang="en-US" sz="1700" dirty="0"/>
          </a:p>
          <a:p>
            <a:pPr marL="337864" indent="-337864">
              <a:defRPr/>
            </a:pPr>
            <a:endParaRPr lang="en-US" sz="1700" dirty="0"/>
          </a:p>
          <a:p>
            <a:pPr marL="337864" indent="-337864">
              <a:defRPr/>
            </a:pPr>
            <a:endParaRPr lang="en-US" sz="1700" dirty="0"/>
          </a:p>
          <a:p>
            <a:pPr marL="684737" lvl="1" indent="-177191">
              <a:defRPr/>
            </a:pPr>
            <a:endParaRPr lang="en-US" sz="1500" dirty="0"/>
          </a:p>
          <a:p>
            <a:pPr marL="684737" lvl="1" indent="-177191">
              <a:defRPr/>
            </a:pPr>
            <a:endParaRPr lang="en-US" sz="1500" dirty="0"/>
          </a:p>
          <a:p>
            <a:pPr marL="337864" indent="-337864">
              <a:defRPr/>
            </a:pPr>
            <a:endParaRPr lang="en-US" sz="1700" dirty="0"/>
          </a:p>
          <a:p>
            <a:pPr marL="337864" indent="-337864">
              <a:defRPr/>
            </a:pPr>
            <a:endParaRPr lang="en-US" sz="1700" dirty="0"/>
          </a:p>
          <a:p>
            <a:pPr marL="337864" indent="-337864">
              <a:defRPr/>
            </a:pPr>
            <a:endParaRPr lang="en-US" sz="1700" dirty="0"/>
          </a:p>
          <a:p>
            <a:pPr marL="337864" indent="-337864">
              <a:defRPr/>
            </a:pPr>
            <a:endParaRPr lang="en-US" sz="1700" dirty="0"/>
          </a:p>
        </p:txBody>
      </p:sp>
    </p:spTree>
    <p:extLst>
      <p:ext uri="{BB962C8B-B14F-4D97-AF65-F5344CB8AC3E}">
        <p14:creationId xmlns:p14="http://schemas.microsoft.com/office/powerpoint/2010/main" val="2065099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Cost Estimating System – why?</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32</a:t>
            </a:fld>
            <a:endParaRPr lang="en-US" dirty="0"/>
          </a:p>
        </p:txBody>
      </p:sp>
      <p:sp>
        <p:nvSpPr>
          <p:cNvPr id="7" name="Content Placeholder 4">
            <a:extLst>
              <a:ext uri="{FF2B5EF4-FFF2-40B4-BE49-F238E27FC236}">
                <a16:creationId xmlns:a16="http://schemas.microsoft.com/office/drawing/2014/main" id="{8AD5EC1E-5DD2-4A4D-9A7E-FAEFACB18864}"/>
              </a:ext>
            </a:extLst>
          </p:cNvPr>
          <p:cNvSpPr txBox="1">
            <a:spLocks/>
          </p:cNvSpPr>
          <p:nvPr/>
        </p:nvSpPr>
        <p:spPr>
          <a:xfrm>
            <a:off x="888845" y="1474573"/>
            <a:ext cx="4234054" cy="4764536"/>
          </a:xfrm>
          <a:prstGeom prst="rect">
            <a:avLst/>
          </a:prstGeom>
          <a:ln>
            <a:solidFill>
              <a:schemeClr val="tx1"/>
            </a:solidFill>
            <a:miter lim="800000"/>
            <a:headEnd/>
            <a:tailEnd/>
          </a:ln>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sz="2000" dirty="0">
                <a:ea typeface="ＭＳ Ｐゴシック" panose="020B0600070205080204" pitchFamily="34" charset="-128"/>
              </a:rPr>
              <a:t>Penalties</a:t>
            </a:r>
          </a:p>
          <a:p>
            <a:pPr marL="325438" lvl="1">
              <a:buFont typeface="Wingdings 2" panose="05020102010507070707" pitchFamily="18" charset="2"/>
              <a:buChar char=""/>
            </a:pPr>
            <a:r>
              <a:rPr lang="en-US" altLang="en-US" sz="2100" dirty="0">
                <a:ea typeface="ＭＳ Ｐゴシック" panose="020B0600070205080204" pitchFamily="34" charset="-128"/>
              </a:rPr>
              <a:t>Increased auditor requests, scrutiny, onsite presence, costs</a:t>
            </a:r>
          </a:p>
          <a:p>
            <a:pPr marL="325438" lvl="1">
              <a:buFont typeface="Wingdings 2" panose="05020102010507070707" pitchFamily="18" charset="2"/>
              <a:buChar char=""/>
            </a:pPr>
            <a:r>
              <a:rPr lang="en-US" altLang="en-US" sz="2100" dirty="0">
                <a:ea typeface="ＭＳ Ｐゴシック" panose="020B0600070205080204" pitchFamily="34" charset="-128"/>
              </a:rPr>
              <a:t>Reduced fee and/or modified cost based on deficiency(s)</a:t>
            </a:r>
          </a:p>
          <a:p>
            <a:pPr marL="325438" lvl="1">
              <a:buFont typeface="Wingdings 2" panose="05020102010507070707" pitchFamily="18" charset="2"/>
              <a:buChar char=""/>
            </a:pPr>
            <a:r>
              <a:rPr lang="en-US" altLang="en-US" sz="2100" dirty="0">
                <a:ea typeface="ＭＳ Ｐゴシック" panose="020B0600070205080204" pitchFamily="34" charset="-128"/>
              </a:rPr>
              <a:t>Delay of contract awards – Increased burden on Gov. COs</a:t>
            </a:r>
          </a:p>
          <a:p>
            <a:pPr marL="325438" lvl="1">
              <a:buFont typeface="Wingdings 2" panose="05020102010507070707" pitchFamily="18" charset="2"/>
              <a:buChar char=""/>
            </a:pPr>
            <a:r>
              <a:rPr lang="en-US" altLang="en-US" sz="2100" dirty="0">
                <a:ea typeface="ＭＳ Ｐゴシック" panose="020B0600070205080204" pitchFamily="34" charset="-128"/>
              </a:rPr>
              <a:t>Increased work for Company in proposal development and cost justifications</a:t>
            </a:r>
          </a:p>
          <a:p>
            <a:pPr marL="325438" lvl="1">
              <a:buFont typeface="Wingdings 2" panose="05020102010507070707" pitchFamily="18" charset="2"/>
              <a:buChar char=""/>
            </a:pPr>
            <a:r>
              <a:rPr lang="en-US" altLang="en-US" sz="2100" dirty="0">
                <a:ea typeface="ＭＳ Ｐゴシック" panose="020B0600070205080204" pitchFamily="34" charset="-128"/>
              </a:rPr>
              <a:t>Increased chance of defective pricing and resulting penalties</a:t>
            </a:r>
          </a:p>
          <a:p>
            <a:pPr>
              <a:buFont typeface="Wingdings" panose="05000000000000000000" pitchFamily="2" charset="2"/>
              <a:buNone/>
            </a:pPr>
            <a:endParaRPr lang="en-US" altLang="en-US" dirty="0">
              <a:ea typeface="ＭＳ Ｐゴシック" panose="020B0600070205080204" pitchFamily="34" charset="-128"/>
            </a:endParaRPr>
          </a:p>
        </p:txBody>
      </p:sp>
      <p:sp>
        <p:nvSpPr>
          <p:cNvPr id="10" name="Content Placeholder 5">
            <a:extLst>
              <a:ext uri="{FF2B5EF4-FFF2-40B4-BE49-F238E27FC236}">
                <a16:creationId xmlns:a16="http://schemas.microsoft.com/office/drawing/2014/main" id="{64756307-13B0-4A77-9B59-2A230430A085}"/>
              </a:ext>
            </a:extLst>
          </p:cNvPr>
          <p:cNvSpPr txBox="1">
            <a:spLocks/>
          </p:cNvSpPr>
          <p:nvPr/>
        </p:nvSpPr>
        <p:spPr>
          <a:xfrm>
            <a:off x="5122899" y="1474573"/>
            <a:ext cx="4139168" cy="4764536"/>
          </a:xfrm>
          <a:prstGeom prst="rect">
            <a:avLst/>
          </a:prstGeom>
          <a:ln>
            <a:solidFill>
              <a:schemeClr val="tx1"/>
            </a:solidFill>
            <a:miter lim="800000"/>
            <a:headEnd/>
            <a:tailEnd/>
          </a:ln>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sz="2000" dirty="0">
                <a:ea typeface="ＭＳ Ｐゴシック" panose="020B0600070205080204" pitchFamily="34" charset="-128"/>
              </a:rPr>
              <a:t>Benefits</a:t>
            </a:r>
          </a:p>
          <a:p>
            <a:pPr marL="387350" lvl="1">
              <a:spcBef>
                <a:spcPts val="563"/>
              </a:spcBef>
              <a:buFont typeface="Wingdings 2" panose="05020102010507070707" pitchFamily="18" charset="2"/>
              <a:buChar char=""/>
            </a:pPr>
            <a:r>
              <a:rPr lang="en-US" altLang="en-US" sz="2100" dirty="0">
                <a:ea typeface="ＭＳ Ｐゴシック" panose="020B0600070205080204" pitchFamily="34" charset="-128"/>
              </a:rPr>
              <a:t>Reduction or Elimination of Penalties</a:t>
            </a:r>
          </a:p>
          <a:p>
            <a:pPr marL="387350" lvl="1">
              <a:spcBef>
                <a:spcPts val="563"/>
              </a:spcBef>
              <a:buFont typeface="Wingdings 2" panose="05020102010507070707" pitchFamily="18" charset="2"/>
              <a:buChar char=""/>
            </a:pPr>
            <a:r>
              <a:rPr lang="en-US" altLang="en-US" sz="2100" dirty="0">
                <a:ea typeface="ＭＳ Ｐゴシック" panose="020B0600070205080204" pitchFamily="34" charset="-128"/>
              </a:rPr>
              <a:t>More efficient cost proposal development, resource use</a:t>
            </a:r>
          </a:p>
          <a:p>
            <a:pPr marL="387350" lvl="1">
              <a:spcBef>
                <a:spcPts val="563"/>
              </a:spcBef>
              <a:buFont typeface="Wingdings 2" panose="05020102010507070707" pitchFamily="18" charset="2"/>
              <a:buChar char=""/>
            </a:pPr>
            <a:r>
              <a:rPr lang="en-US" altLang="en-US" sz="2100" dirty="0">
                <a:ea typeface="ＭＳ Ｐゴシック" panose="020B0600070205080204" pitchFamily="34" charset="-128"/>
              </a:rPr>
              <a:t>Consistent reports for price proposal review and approval</a:t>
            </a:r>
          </a:p>
          <a:p>
            <a:pPr marL="387350" lvl="1">
              <a:spcBef>
                <a:spcPts val="563"/>
              </a:spcBef>
              <a:buFont typeface="Wingdings 2" panose="05020102010507070707" pitchFamily="18" charset="2"/>
              <a:buChar char=""/>
            </a:pPr>
            <a:r>
              <a:rPr lang="en-US" altLang="en-US" sz="2100" dirty="0">
                <a:ea typeface="ＭＳ Ｐゴシック" panose="020B0600070205080204" pitchFamily="34" charset="-128"/>
              </a:rPr>
              <a:t>Reduction in errors and omissions</a:t>
            </a:r>
          </a:p>
          <a:p>
            <a:pPr marL="387350" lvl="1">
              <a:spcBef>
                <a:spcPts val="563"/>
              </a:spcBef>
              <a:buFont typeface="Wingdings 2" panose="05020102010507070707" pitchFamily="18" charset="2"/>
              <a:buChar char=""/>
            </a:pPr>
            <a:r>
              <a:rPr lang="en-US" altLang="en-US" sz="2100" dirty="0">
                <a:ea typeface="ＭＳ Ｐゴシック" panose="020B0600070205080204" pitchFamily="34" charset="-128"/>
              </a:rPr>
              <a:t>Raise avg. proposal quality and Pricing knowledge base</a:t>
            </a:r>
          </a:p>
        </p:txBody>
      </p:sp>
    </p:spTree>
    <p:extLst>
      <p:ext uri="{BB962C8B-B14F-4D97-AF65-F5344CB8AC3E}">
        <p14:creationId xmlns:p14="http://schemas.microsoft.com/office/powerpoint/2010/main" val="1285601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Certificate of Current Cost &amp; Pricing data</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33</a:t>
            </a:fld>
            <a:endParaRPr lang="en-US" dirty="0"/>
          </a:p>
        </p:txBody>
      </p:sp>
      <p:sp>
        <p:nvSpPr>
          <p:cNvPr id="9" name="Content Placeholder 1">
            <a:extLst>
              <a:ext uri="{FF2B5EF4-FFF2-40B4-BE49-F238E27FC236}">
                <a16:creationId xmlns:a16="http://schemas.microsoft.com/office/drawing/2014/main" id="{C53A5117-687C-4FF7-AFFB-CB04855A146F}"/>
              </a:ext>
            </a:extLst>
          </p:cNvPr>
          <p:cNvSpPr>
            <a:spLocks noGrp="1" noChangeArrowheads="1"/>
          </p:cNvSpPr>
          <p:nvPr>
            <p:ph idx="1"/>
          </p:nvPr>
        </p:nvSpPr>
        <p:spPr>
          <a:xfrm>
            <a:off x="731521" y="1569110"/>
            <a:ext cx="10106506" cy="4845378"/>
          </a:xfrm>
        </p:spPr>
        <p:txBody>
          <a:bodyPr>
            <a:normAutofit/>
          </a:bodyPr>
          <a:lstStyle/>
          <a:p>
            <a:r>
              <a:rPr lang="en-US" altLang="en-US" sz="1900" dirty="0">
                <a:ea typeface="ＭＳ Ｐゴシック" panose="020B0600070205080204" pitchFamily="34" charset="-128"/>
              </a:rPr>
              <a:t>The Certificate of Current Cost or Pricing Data is required by Public Law 87-653 and by FAR 15.406-2 if a negotiated contract or subcontract does not satisfy exemption criteria.</a:t>
            </a:r>
          </a:p>
          <a:p>
            <a:r>
              <a:rPr lang="en-US" altLang="en-US" sz="1900" dirty="0">
                <a:ea typeface="ＭＳ Ｐゴシック" panose="020B0600070205080204" pitchFamily="34" charset="-128"/>
              </a:rPr>
              <a:t>The threshold for providing certified cost or pricing data is currently set at </a:t>
            </a:r>
            <a:r>
              <a:rPr lang="en-US" altLang="en-US" sz="1900" b="1" u="sng" dirty="0">
                <a:solidFill>
                  <a:srgbClr val="FF0000"/>
                </a:solidFill>
                <a:ea typeface="ＭＳ Ｐゴシック" panose="020B0600070205080204" pitchFamily="34" charset="-128"/>
              </a:rPr>
              <a:t>$2M </a:t>
            </a:r>
            <a:r>
              <a:rPr lang="en-US" altLang="en-US" sz="1900" dirty="0">
                <a:ea typeface="ＭＳ Ｐゴシック" panose="020B0600070205080204" pitchFamily="34" charset="-128"/>
              </a:rPr>
              <a:t>(formerly $750k) for prime contracts and subcontracts and can be referenced at FAR 15.403-4</a:t>
            </a:r>
          </a:p>
          <a:p>
            <a:pPr lvl="1"/>
            <a:r>
              <a:rPr lang="en-US" altLang="en-US" sz="1900" dirty="0">
                <a:ea typeface="ＭＳ Ｐゴシック" panose="020B0600070205080204" pitchFamily="34" charset="-128"/>
              </a:rPr>
              <a:t>However, in certain instances the Government/Prime Contractor may request certified cost or pricing data on proposals of a lesser value. </a:t>
            </a:r>
          </a:p>
          <a:p>
            <a:r>
              <a:rPr lang="en-US" altLang="en-US" sz="1900" dirty="0">
                <a:solidFill>
                  <a:schemeClr val="tx1"/>
                </a:solidFill>
                <a:ea typeface="ＭＳ Ｐゴシック" panose="020B0600070205080204" pitchFamily="34" charset="-128"/>
              </a:rPr>
              <a:t>Cost and pricing data are all information that affect price – they are factual, not judgmental, and are verifiable.</a:t>
            </a:r>
          </a:p>
          <a:p>
            <a:r>
              <a:rPr lang="en-US" altLang="en-US" sz="1900" dirty="0">
                <a:solidFill>
                  <a:schemeClr val="tx1"/>
                </a:solidFill>
                <a:ea typeface="ＭＳ Ｐゴシック" panose="020B0600070205080204" pitchFamily="34" charset="-128"/>
              </a:rPr>
              <a:t>Certificate of Current Cost and Pricing Data is Important</a:t>
            </a:r>
          </a:p>
          <a:p>
            <a:pPr lvl="1"/>
            <a:r>
              <a:rPr lang="en-US" altLang="en-US" sz="1900" dirty="0">
                <a:ea typeface="ＭＳ Ｐゴシック" panose="020B0600070205080204" pitchFamily="34" charset="-128"/>
              </a:rPr>
              <a:t> Violations are typically classified as </a:t>
            </a:r>
            <a:r>
              <a:rPr lang="en-US" altLang="en-US" sz="1900" u="sng" dirty="0">
                <a:ea typeface="ＭＳ Ｐゴシック" panose="020B0600070205080204" pitchFamily="34" charset="-128"/>
              </a:rPr>
              <a:t>Defective Pricing</a:t>
            </a:r>
          </a:p>
          <a:p>
            <a:pPr lvl="1"/>
            <a:r>
              <a:rPr lang="en-US" altLang="en-US" sz="1900" dirty="0">
                <a:ea typeface="ＭＳ Ｐゴシック" panose="020B0600070205080204" pitchFamily="34" charset="-128"/>
              </a:rPr>
              <a:t> Civil and Criminal Penalties possible, </a:t>
            </a:r>
            <a:r>
              <a:rPr lang="en-US" altLang="en-US" sz="1900" u="sng" dirty="0">
                <a:ea typeface="ＭＳ Ｐゴシック" panose="020B0600070205080204" pitchFamily="34" charset="-128"/>
              </a:rPr>
              <a:t>think Post Business Section</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50010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Truthful Cost and Pricing Data – formerly (TINA)</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34</a:t>
            </a:fld>
            <a:endParaRPr lang="en-US" dirty="0"/>
          </a:p>
        </p:txBody>
      </p:sp>
      <p:sp>
        <p:nvSpPr>
          <p:cNvPr id="7" name="Content Placeholder 1">
            <a:extLst>
              <a:ext uri="{FF2B5EF4-FFF2-40B4-BE49-F238E27FC236}">
                <a16:creationId xmlns:a16="http://schemas.microsoft.com/office/drawing/2014/main" id="{A5089C7A-0B33-45B6-B07F-7AB3CA85BA9A}"/>
              </a:ext>
            </a:extLst>
          </p:cNvPr>
          <p:cNvSpPr>
            <a:spLocks noGrp="1" noChangeArrowheads="1"/>
          </p:cNvSpPr>
          <p:nvPr>
            <p:ph idx="1"/>
          </p:nvPr>
        </p:nvSpPr>
        <p:spPr>
          <a:xfrm>
            <a:off x="731838" y="1376313"/>
            <a:ext cx="10426700" cy="5178303"/>
          </a:xfrm>
        </p:spPr>
        <p:txBody>
          <a:bodyPr>
            <a:normAutofit/>
          </a:bodyPr>
          <a:lstStyle/>
          <a:p>
            <a:r>
              <a:rPr lang="en-US" altLang="en-US" sz="1800" dirty="0">
                <a:solidFill>
                  <a:schemeClr val="tx1"/>
                </a:solidFill>
                <a:ea typeface="ＭＳ Ｐゴシック" panose="020B0600070205080204" pitchFamily="34" charset="-128"/>
              </a:rPr>
              <a:t>Truthful Cost and Pricing Data - formerly (TINA)</a:t>
            </a:r>
          </a:p>
          <a:p>
            <a:pPr lvl="1"/>
            <a:r>
              <a:rPr lang="en-US" altLang="en-US" dirty="0">
                <a:ea typeface="ＭＳ Ｐゴシック" panose="020B0600070205080204" pitchFamily="34" charset="-128"/>
              </a:rPr>
              <a:t>Requires government contractors to submit cost or pricing data and to </a:t>
            </a:r>
            <a:r>
              <a:rPr lang="en-US" altLang="en-US" b="1" dirty="0">
                <a:ea typeface="ＭＳ Ｐゴシック" panose="020B0600070205080204" pitchFamily="34" charset="-128"/>
              </a:rPr>
              <a:t>certify that such data is</a:t>
            </a:r>
            <a:r>
              <a:rPr lang="en-US" altLang="en-US" dirty="0">
                <a:ea typeface="ＭＳ Ｐゴシック" panose="020B0600070205080204" pitchFamily="34" charset="-128"/>
              </a:rPr>
              <a:t> </a:t>
            </a:r>
            <a:r>
              <a:rPr lang="en-US" altLang="en-US" b="1" dirty="0">
                <a:ea typeface="ＭＳ Ｐゴシック" panose="020B0600070205080204" pitchFamily="34" charset="-128"/>
              </a:rPr>
              <a:t>current, accurate and complete</a:t>
            </a:r>
            <a:r>
              <a:rPr lang="en-US" altLang="en-US" dirty="0">
                <a:ea typeface="ＭＳ Ｐゴシック" panose="020B0600070205080204" pitchFamily="34" charset="-128"/>
              </a:rPr>
              <a:t> on the date of final agreement on price.</a:t>
            </a:r>
          </a:p>
          <a:p>
            <a:pPr lvl="1"/>
            <a:r>
              <a:rPr lang="en-US" altLang="en-US" dirty="0">
                <a:ea typeface="ＭＳ Ｐゴシック" panose="020B0600070205080204" pitchFamily="34" charset="-128"/>
              </a:rPr>
              <a:t>For pricing integrity, </a:t>
            </a:r>
            <a:r>
              <a:rPr lang="en-US" altLang="en-US" u="sng" dirty="0">
                <a:ea typeface="ＭＳ Ｐゴシック" panose="020B0600070205080204" pitchFamily="34" charset="-128"/>
              </a:rPr>
              <a:t>all Cost Analysts should assume that for federal government proposals, the cost estimates are subject to TINA requirements</a:t>
            </a:r>
          </a:p>
          <a:p>
            <a:r>
              <a:rPr lang="en-US" altLang="en-US" sz="1800" dirty="0">
                <a:ea typeface="ＭＳ Ｐゴシック" panose="020B0600070205080204" pitchFamily="34" charset="-128"/>
              </a:rPr>
              <a:t>FAR 15.406-2(c) states that “Data within the contractor’s or a subcontractor’s organization on matters significant to contractor management and to the Government/Prime Contractor will be treated as reasonably available.</a:t>
            </a:r>
          </a:p>
          <a:p>
            <a:pPr lvl="1"/>
            <a:r>
              <a:rPr lang="en-US" altLang="en-US" dirty="0">
                <a:ea typeface="ＭＳ Ｐゴシック" panose="020B0600070205080204" pitchFamily="34" charset="-128"/>
              </a:rPr>
              <a:t>If a Company fails to disclose most current cost or pricing data, the Government can allege that defective pricing existed at the time of negotiations.</a:t>
            </a:r>
          </a:p>
          <a:p>
            <a:r>
              <a:rPr lang="en-US" altLang="en-US" sz="1800" dirty="0">
                <a:solidFill>
                  <a:schemeClr val="tx1"/>
                </a:solidFill>
                <a:ea typeface="ＭＳ Ｐゴシック" panose="020B0600070205080204" pitchFamily="34" charset="-128"/>
              </a:rPr>
              <a:t>Certification exemptions: Adequate competition, Price is set by law or regulation, Acquisition for a commercial item</a:t>
            </a:r>
          </a:p>
          <a:p>
            <a:r>
              <a:rPr lang="en-US" altLang="en-US" sz="1800" b="1" i="1" dirty="0">
                <a:ea typeface="ＭＳ Ｐゴシック" panose="020B0600070205080204" pitchFamily="34" charset="-128"/>
              </a:rPr>
              <a:t>Guidance:</a:t>
            </a:r>
            <a:r>
              <a:rPr lang="en-US" altLang="en-US" sz="1800" dirty="0">
                <a:ea typeface="ＭＳ Ｐゴシック" panose="020B0600070205080204" pitchFamily="34" charset="-128"/>
              </a:rPr>
              <a:t> Unless otherwise informed, all cost estimators should assume that the contract for which they are developing a cost estimate is subject to the requirements of the Truthful Cost and Pricing Data.</a:t>
            </a:r>
          </a:p>
          <a:p>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176116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270332"/>
            <a:ext cx="10511443" cy="732203"/>
          </a:xfrm>
        </p:spPr>
        <p:txBody>
          <a:bodyPr>
            <a:normAutofit/>
          </a:bodyPr>
          <a:lstStyle/>
          <a:p>
            <a:r>
              <a:rPr lang="en-US" sz="3600" dirty="0"/>
              <a:t>Bid Sign Off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35</a:t>
            </a:fld>
            <a:endParaRPr lang="en-US" dirty="0"/>
          </a:p>
        </p:txBody>
      </p:sp>
      <p:pic>
        <p:nvPicPr>
          <p:cNvPr id="9" name="Picture 8">
            <a:extLst>
              <a:ext uri="{FF2B5EF4-FFF2-40B4-BE49-F238E27FC236}">
                <a16:creationId xmlns:a16="http://schemas.microsoft.com/office/drawing/2014/main" id="{95F8409B-AD1F-4B60-BD27-BD4118C81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946" y="1131800"/>
            <a:ext cx="7634399" cy="539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127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Risk Register</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36</a:t>
            </a:fld>
            <a:endParaRPr lang="en-US" dirty="0"/>
          </a:p>
        </p:txBody>
      </p:sp>
      <p:sp>
        <p:nvSpPr>
          <p:cNvPr id="7" name="TextBox 6">
            <a:extLst>
              <a:ext uri="{FF2B5EF4-FFF2-40B4-BE49-F238E27FC236}">
                <a16:creationId xmlns:a16="http://schemas.microsoft.com/office/drawing/2014/main" id="{12D396AE-2CD2-4702-9695-10C39E7300A8}"/>
              </a:ext>
            </a:extLst>
          </p:cNvPr>
          <p:cNvSpPr txBox="1"/>
          <p:nvPr/>
        </p:nvSpPr>
        <p:spPr>
          <a:xfrm>
            <a:off x="644760" y="1219936"/>
            <a:ext cx="10348110" cy="940770"/>
          </a:xfrm>
          <a:prstGeom prst="rect">
            <a:avLst/>
          </a:prstGeom>
          <a:noFill/>
        </p:spPr>
        <p:txBody>
          <a:bodyPr wrap="square">
            <a:spAutoFit/>
          </a:bodyPr>
          <a:lstStyle/>
          <a:p>
            <a:pPr marL="91440" marR="0" lvl="0" indent="-91440" algn="l" defTabSz="914400" rtl="0" eaLnBrk="1" fontAlgn="auto" latinLnBrk="0" hangingPunct="1">
              <a:lnSpc>
                <a:spcPct val="100000"/>
              </a:lnSpc>
              <a:spcBef>
                <a:spcPts val="1200"/>
              </a:spcBef>
              <a:spcAft>
                <a:spcPts val="200"/>
              </a:spcAft>
              <a:buClr>
                <a:srgbClr val="EB8A2F"/>
              </a:buClr>
              <a:buSzPct val="100000"/>
              <a:buFont typeface="Calibri" panose="020F0502020204030204" pitchFamily="34" charset="0"/>
              <a:buChar char=" "/>
              <a:tabLst/>
              <a:defRPr/>
            </a:pPr>
            <a:r>
              <a:rPr kumimoji="0" lang="en-US" altLang="en-US" b="0" i="0" u="none" strike="noStrike" kern="1200" cap="none" spc="0" normalizeH="0" baseline="0" noProof="0" dirty="0">
                <a:ln>
                  <a:noFill/>
                </a:ln>
                <a:solidFill>
                  <a:srgbClr val="000000"/>
                </a:solidFill>
                <a:effectLst/>
                <a:uLnTx/>
                <a:uFillTx/>
                <a:latin typeface="Roboto" panose="02000000000000000000" pitchFamily="2" charset="0"/>
                <a:ea typeface="ＭＳ Ｐゴシック" panose="020B0600070205080204" pitchFamily="34" charset="-128"/>
                <a:cs typeface="+mn-cs"/>
              </a:rPr>
              <a:t>Walks you through the associated risks of executing the program and the impact on your P&amp;L</a:t>
            </a:r>
          </a:p>
          <a:p>
            <a:pPr marL="486918" marR="0" lvl="1"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lang="en-US" altLang="en-US" sz="1600" dirty="0">
                <a:solidFill>
                  <a:srgbClr val="000000">
                    <a:lumMod val="75000"/>
                    <a:lumOff val="25000"/>
                  </a:srgbClr>
                </a:solidFill>
                <a:latin typeface="Roboto" panose="02000000000000000000" pitchFamily="2" charset="0"/>
                <a:ea typeface="ＭＳ Ｐゴシック" panose="020B0600070205080204" pitchFamily="34" charset="-128"/>
              </a:rPr>
              <a:t>Captures both risks and opportunities </a:t>
            </a:r>
            <a:endParaRPr kumimoji="0" lang="en-US" altLang="en-US" sz="16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ＭＳ Ｐゴシック" panose="020B0600070205080204" pitchFamily="34" charset="-128"/>
              <a:cs typeface="+mn-cs"/>
            </a:endParaRPr>
          </a:p>
          <a:p>
            <a:pPr marL="486918" marR="0" lvl="1"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ＭＳ Ｐゴシック" panose="020B0600070205080204" pitchFamily="34" charset="-128"/>
                <a:cs typeface="+mn-cs"/>
              </a:rPr>
              <a:t>Weighted for probability of occurrence</a:t>
            </a:r>
          </a:p>
        </p:txBody>
      </p:sp>
      <p:pic>
        <p:nvPicPr>
          <p:cNvPr id="6" name="Picture 5">
            <a:extLst>
              <a:ext uri="{FF2B5EF4-FFF2-40B4-BE49-F238E27FC236}">
                <a16:creationId xmlns:a16="http://schemas.microsoft.com/office/drawing/2014/main" id="{32FC071B-DC03-47F9-8056-3AF49E4920B1}"/>
              </a:ext>
            </a:extLst>
          </p:cNvPr>
          <p:cNvPicPr>
            <a:picLocks noChangeAspect="1"/>
          </p:cNvPicPr>
          <p:nvPr/>
        </p:nvPicPr>
        <p:blipFill>
          <a:blip r:embed="rId2"/>
          <a:stretch>
            <a:fillRect/>
          </a:stretch>
        </p:blipFill>
        <p:spPr>
          <a:xfrm>
            <a:off x="809671" y="2215791"/>
            <a:ext cx="10572657" cy="3997723"/>
          </a:xfrm>
          <a:prstGeom prst="rect">
            <a:avLst/>
          </a:prstGeom>
        </p:spPr>
      </p:pic>
    </p:spTree>
    <p:extLst>
      <p:ext uri="{BB962C8B-B14F-4D97-AF65-F5344CB8AC3E}">
        <p14:creationId xmlns:p14="http://schemas.microsoft.com/office/powerpoint/2010/main" val="3468645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Bid Case vs Business Case (Execution)</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37</a:t>
            </a:fld>
            <a:endParaRPr lang="en-US" dirty="0"/>
          </a:p>
        </p:txBody>
      </p:sp>
      <p:sp>
        <p:nvSpPr>
          <p:cNvPr id="3" name="Content Placeholder 2">
            <a:extLst>
              <a:ext uri="{FF2B5EF4-FFF2-40B4-BE49-F238E27FC236}">
                <a16:creationId xmlns:a16="http://schemas.microsoft.com/office/drawing/2014/main" id="{4E775D57-7DF7-4CE8-8FCA-5FA0154B1887}"/>
              </a:ext>
            </a:extLst>
          </p:cNvPr>
          <p:cNvSpPr>
            <a:spLocks noGrp="1"/>
          </p:cNvSpPr>
          <p:nvPr>
            <p:ph idx="1"/>
          </p:nvPr>
        </p:nvSpPr>
        <p:spPr>
          <a:xfrm>
            <a:off x="203406" y="1672821"/>
            <a:ext cx="1616824" cy="4023360"/>
          </a:xfrm>
        </p:spPr>
        <p:txBody>
          <a:bodyPr/>
          <a:lstStyle/>
          <a:p>
            <a:r>
              <a:rPr lang="en-US" dirty="0"/>
              <a:t>Risk and opportunity management </a:t>
            </a:r>
          </a:p>
          <a:p>
            <a:endParaRPr lang="en-US" dirty="0"/>
          </a:p>
        </p:txBody>
      </p:sp>
      <p:pic>
        <p:nvPicPr>
          <p:cNvPr id="5" name="Picture 4">
            <a:extLst>
              <a:ext uri="{FF2B5EF4-FFF2-40B4-BE49-F238E27FC236}">
                <a16:creationId xmlns:a16="http://schemas.microsoft.com/office/drawing/2014/main" id="{6C02F65D-A136-428F-BF50-138FE56E26DF}"/>
              </a:ext>
            </a:extLst>
          </p:cNvPr>
          <p:cNvPicPr>
            <a:picLocks noChangeAspect="1"/>
          </p:cNvPicPr>
          <p:nvPr/>
        </p:nvPicPr>
        <p:blipFill>
          <a:blip r:embed="rId2"/>
          <a:stretch>
            <a:fillRect/>
          </a:stretch>
        </p:blipFill>
        <p:spPr>
          <a:xfrm>
            <a:off x="139073" y="1391428"/>
            <a:ext cx="11913854" cy="4936636"/>
          </a:xfrm>
          <a:prstGeom prst="rect">
            <a:avLst/>
          </a:prstGeom>
        </p:spPr>
      </p:pic>
    </p:spTree>
    <p:extLst>
      <p:ext uri="{BB962C8B-B14F-4D97-AF65-F5344CB8AC3E}">
        <p14:creationId xmlns:p14="http://schemas.microsoft.com/office/powerpoint/2010/main" val="3170421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688135"/>
          </a:xfrm>
        </p:spPr>
        <p:txBody>
          <a:bodyPr>
            <a:normAutofit/>
          </a:bodyPr>
          <a:lstStyle/>
          <a:p>
            <a:r>
              <a:rPr lang="en-US" sz="3600" dirty="0"/>
              <a:t>Pricing – updates &amp; BAFO</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38</a:t>
            </a:fld>
            <a:endParaRPr lang="en-US" dirty="0"/>
          </a:p>
        </p:txBody>
      </p:sp>
      <p:sp>
        <p:nvSpPr>
          <p:cNvPr id="6" name="Content Placeholder 2">
            <a:extLst>
              <a:ext uri="{FF2B5EF4-FFF2-40B4-BE49-F238E27FC236}">
                <a16:creationId xmlns:a16="http://schemas.microsoft.com/office/drawing/2014/main" id="{48FEE0EE-599C-4A6A-B715-A254C044A0FB}"/>
              </a:ext>
            </a:extLst>
          </p:cNvPr>
          <p:cNvSpPr txBox="1">
            <a:spLocks/>
          </p:cNvSpPr>
          <p:nvPr/>
        </p:nvSpPr>
        <p:spPr>
          <a:xfrm>
            <a:off x="867924" y="1131801"/>
            <a:ext cx="9906572" cy="5282687"/>
          </a:xfrm>
          <a:prstGeom prst="rect">
            <a:avLst/>
          </a:prstGeom>
        </p:spPr>
        <p:txBody>
          <a:bodyPr lIns="0" tIns="0" rIns="0" bIns="0"/>
          <a:lstStyle>
            <a:lvl1pPr marL="285750" marR="0" indent="-285750" algn="l" defTabSz="914400" rtl="0" eaLnBrk="1" fontAlgn="auto" latinLnBrk="0" hangingPunct="1">
              <a:lnSpc>
                <a:spcPct val="100000"/>
              </a:lnSpc>
              <a:spcBef>
                <a:spcPts val="0"/>
              </a:spcBef>
              <a:spcAft>
                <a:spcPts val="1000"/>
              </a:spcAft>
              <a:buClr>
                <a:schemeClr val="accent1"/>
              </a:buClr>
              <a:buSzTx/>
              <a:buFont typeface="Arial" charset="0"/>
              <a:buChar char="•"/>
              <a:tabLst/>
              <a:defRPr sz="1800" kern="1200">
                <a:solidFill>
                  <a:schemeClr val="tx1"/>
                </a:solidFill>
                <a:latin typeface="Tahoma" charset="0"/>
                <a:ea typeface="Tahoma" charset="0"/>
                <a:cs typeface="Tahoma"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ahoma" charset="0"/>
                <a:ea typeface="Tahoma" charset="0"/>
                <a:cs typeface="Tahoma"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ahoma" charset="0"/>
                <a:ea typeface="Tahoma" charset="0"/>
                <a:cs typeface="Tahoma"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ahoma" charset="0"/>
                <a:ea typeface="Tahoma" charset="0"/>
                <a:cs typeface="Tahoma"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en-US" sz="1600" dirty="0">
                <a:ea typeface="ＭＳ Ｐゴシック" pitchFamily="34" charset="-128"/>
              </a:rPr>
              <a:t>Pricing Revision 1</a:t>
            </a:r>
          </a:p>
          <a:p>
            <a:pPr>
              <a:defRPr/>
            </a:pPr>
            <a:r>
              <a:rPr lang="en-US" altLang="en-US" sz="1600" dirty="0">
                <a:ea typeface="ＭＳ Ｐゴシック" pitchFamily="34" charset="-128"/>
              </a:rPr>
              <a:t>Optional Termination Payment – Factored in diminishing, lease and insurance costs</a:t>
            </a:r>
          </a:p>
          <a:p>
            <a:pPr>
              <a:defRPr/>
            </a:pPr>
            <a:r>
              <a:rPr lang="en-US" altLang="en-US" sz="1600" dirty="0">
                <a:ea typeface="ＭＳ Ｐゴシック" pitchFamily="34" charset="-128"/>
              </a:rPr>
              <a:t>Hand-held required mobilization payment reduced ~ 20%</a:t>
            </a:r>
          </a:p>
          <a:p>
            <a:pPr>
              <a:defRPr/>
            </a:pPr>
            <a:r>
              <a:rPr lang="en-US" altLang="en-US" sz="1600" dirty="0">
                <a:ea typeface="ＭＳ Ｐゴシック" pitchFamily="34" charset="-128"/>
              </a:rPr>
              <a:t>Reduced Management contingency reserve in response to SLA ~ 15%</a:t>
            </a:r>
          </a:p>
          <a:p>
            <a:pPr>
              <a:defRPr/>
            </a:pPr>
            <a:r>
              <a:rPr lang="en-US" altLang="en-US" sz="1600" dirty="0">
                <a:ea typeface="ＭＳ Ｐゴシック" pitchFamily="34" charset="-128"/>
              </a:rPr>
              <a:t>Reduced Staffing Scenarios in response to reduce SLA ~ 4 FTE</a:t>
            </a:r>
          </a:p>
          <a:p>
            <a:pPr>
              <a:defRPr/>
            </a:pPr>
            <a:r>
              <a:rPr lang="en-US" altLang="en-US" sz="1600" dirty="0">
                <a:ea typeface="ＭＳ Ｐゴシック" pitchFamily="34" charset="-128"/>
              </a:rPr>
              <a:t>Reduced Vehicle requirement in response to reduce SLA ~ 3 Vehicles</a:t>
            </a:r>
          </a:p>
          <a:p>
            <a:pPr>
              <a:defRPr/>
            </a:pPr>
            <a:r>
              <a:rPr lang="en-US" altLang="en-US" sz="1600" dirty="0">
                <a:ea typeface="ＭＳ Ｐゴシック" pitchFamily="34" charset="-128"/>
              </a:rPr>
              <a:t>Proposed Mobilization Payment ~ $100,000</a:t>
            </a:r>
          </a:p>
          <a:p>
            <a:pPr>
              <a:defRPr/>
            </a:pPr>
            <a:r>
              <a:rPr lang="en-US" altLang="en-US" sz="1600" dirty="0">
                <a:ea typeface="ＭＳ Ｐゴシック" pitchFamily="34" charset="-128"/>
              </a:rPr>
              <a:t>Proposed Monthly Service Fee ~ $205,000</a:t>
            </a:r>
          </a:p>
          <a:p>
            <a:pPr marL="0" indent="0">
              <a:buNone/>
              <a:defRPr/>
            </a:pPr>
            <a:r>
              <a:rPr lang="en-US" altLang="en-US" sz="1600" dirty="0">
                <a:ea typeface="ＭＳ Ｐゴシック" pitchFamily="34" charset="-128"/>
              </a:rPr>
              <a:t>BAFO</a:t>
            </a:r>
          </a:p>
          <a:p>
            <a:pPr>
              <a:defRPr/>
            </a:pPr>
            <a:r>
              <a:rPr lang="en-US" altLang="en-US" sz="1600" dirty="0">
                <a:ea typeface="ＭＳ Ｐゴシック" pitchFamily="34" charset="-128"/>
              </a:rPr>
              <a:t>Eliminated management contingency reserve</a:t>
            </a:r>
          </a:p>
          <a:p>
            <a:pPr>
              <a:defRPr/>
            </a:pPr>
            <a:r>
              <a:rPr lang="en-US" altLang="en-US" sz="1600" dirty="0">
                <a:ea typeface="ＭＳ Ｐゴシック" pitchFamily="34" charset="-128"/>
              </a:rPr>
              <a:t>Average 9 - year fee reduce to 7%</a:t>
            </a:r>
          </a:p>
          <a:p>
            <a:pPr>
              <a:defRPr/>
            </a:pPr>
            <a:r>
              <a:rPr lang="en-US" altLang="en-US" sz="1600" dirty="0">
                <a:ea typeface="ＭＳ Ｐゴシック" pitchFamily="34" charset="-128"/>
              </a:rPr>
              <a:t>Proposed Mobilization Payment ~ $150,000</a:t>
            </a:r>
          </a:p>
          <a:p>
            <a:pPr>
              <a:defRPr/>
            </a:pPr>
            <a:r>
              <a:rPr lang="en-US" altLang="en-US" sz="1600" dirty="0">
                <a:ea typeface="ＭＳ Ｐゴシック" pitchFamily="34" charset="-128"/>
              </a:rPr>
              <a:t>Proposed Monthly Service Fee ~ $275,000</a:t>
            </a:r>
          </a:p>
          <a:p>
            <a:pPr>
              <a:defRPr/>
            </a:pPr>
            <a:r>
              <a:rPr lang="en-US" altLang="en-US" sz="1600" dirty="0">
                <a:ea typeface="ＭＳ Ｐゴシック" pitchFamily="34" charset="-128"/>
              </a:rPr>
              <a:t>Updated PWIN 40% (3 competitors)  </a:t>
            </a:r>
          </a:p>
        </p:txBody>
      </p:sp>
      <p:sp>
        <p:nvSpPr>
          <p:cNvPr id="7" name="Content Placeholder 8">
            <a:extLst>
              <a:ext uri="{FF2B5EF4-FFF2-40B4-BE49-F238E27FC236}">
                <a16:creationId xmlns:a16="http://schemas.microsoft.com/office/drawing/2014/main" id="{835A603D-0B2D-4F9A-8B0A-6736F94F22EC}"/>
              </a:ext>
            </a:extLst>
          </p:cNvPr>
          <p:cNvSpPr txBox="1">
            <a:spLocks/>
          </p:cNvSpPr>
          <p:nvPr/>
        </p:nvSpPr>
        <p:spPr>
          <a:xfrm>
            <a:off x="731521" y="6322023"/>
            <a:ext cx="1205703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Clr>
                <a:srgbClr val="EB8A2F"/>
              </a:buClr>
              <a:buFont typeface="Calibri" panose="020F0502020204030204" pitchFamily="34" charset="0"/>
              <a:buNone/>
            </a:pPr>
            <a:r>
              <a:rPr lang="en-US" sz="2000" b="1" dirty="0">
                <a:solidFill>
                  <a:srgbClr val="EB8B30"/>
                </a:solidFill>
              </a:rPr>
              <a:t>Always leave yourself room for negotiations/BAFO</a:t>
            </a:r>
            <a:endParaRPr lang="en-US" sz="2000" b="1" i="1" dirty="0">
              <a:solidFill>
                <a:srgbClr val="EB8B30"/>
              </a:solidFill>
            </a:endParaRPr>
          </a:p>
          <a:p>
            <a:pPr marL="0" indent="0">
              <a:spcBef>
                <a:spcPts val="0"/>
              </a:spcBef>
              <a:spcAft>
                <a:spcPts val="0"/>
              </a:spcAft>
              <a:buClr>
                <a:srgbClr val="EB8A2F"/>
              </a:buClr>
              <a:buFont typeface="Calibri" panose="020F0502020204030204" pitchFamily="34" charset="0"/>
              <a:buNone/>
            </a:pPr>
            <a:endParaRPr lang="en-US" sz="1800" b="1" dirty="0">
              <a:solidFill>
                <a:srgbClr val="EB8B30"/>
              </a:solidFill>
            </a:endParaRPr>
          </a:p>
        </p:txBody>
      </p:sp>
    </p:spTree>
    <p:extLst>
      <p:ext uri="{BB962C8B-B14F-4D97-AF65-F5344CB8AC3E}">
        <p14:creationId xmlns:p14="http://schemas.microsoft.com/office/powerpoint/2010/main" val="2574202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Pricing Strategy Lessons Learned</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39</a:t>
            </a:fld>
            <a:endParaRPr lang="en-US" dirty="0"/>
          </a:p>
        </p:txBody>
      </p:sp>
      <p:sp>
        <p:nvSpPr>
          <p:cNvPr id="5" name="TextBox 4">
            <a:extLst>
              <a:ext uri="{FF2B5EF4-FFF2-40B4-BE49-F238E27FC236}">
                <a16:creationId xmlns:a16="http://schemas.microsoft.com/office/drawing/2014/main" id="{26D21FEB-4020-4BE7-AAE3-345C4860B687}"/>
              </a:ext>
            </a:extLst>
          </p:cNvPr>
          <p:cNvSpPr txBox="1"/>
          <p:nvPr/>
        </p:nvSpPr>
        <p:spPr>
          <a:xfrm>
            <a:off x="731521" y="1203799"/>
            <a:ext cx="10869240" cy="5678478"/>
          </a:xfrm>
          <a:prstGeom prst="rect">
            <a:avLst/>
          </a:prstGeom>
          <a:noFill/>
        </p:spPr>
        <p:txBody>
          <a:bodyPr wrap="square">
            <a:spAutoFit/>
          </a:bodyPr>
          <a:lstStyle/>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Understand how the bid fits into company strategy </a:t>
            </a:r>
          </a:p>
          <a:p>
            <a:pPr marL="800100" lvl="1"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BD Lily Pad chart</a:t>
            </a:r>
          </a:p>
          <a:p>
            <a:pPr marL="342900" marR="0" lvl="0" indent="-342900" algn="l" defTabSz="914400" rtl="0" eaLnBrk="1" fontAlgn="auto" latinLnBrk="0" hangingPunct="1">
              <a:lnSpc>
                <a:spcPct val="100000"/>
              </a:lnSpc>
              <a:spcBef>
                <a:spcPts val="300"/>
              </a:spcBef>
              <a:spcAft>
                <a:spcPts val="300"/>
              </a:spcAft>
              <a:buClr>
                <a:srgbClr val="EB8A2F"/>
              </a:buClr>
              <a:buSzPct val="100000"/>
              <a:buFont typeface="Arial" panose="020B0604020202020204" pitchFamily="34" charset="0"/>
              <a:buChar char="•"/>
              <a:tabLst/>
              <a:defRPr/>
            </a:pPr>
            <a:r>
              <a:rPr kumimoji="0" lang="en-US" altLang="en-US" b="0" i="0" u="none" strike="noStrike" kern="1200" cap="none" spc="0" normalizeH="0" baseline="0" noProof="0" dirty="0">
                <a:ln>
                  <a:noFill/>
                </a:ln>
                <a:effectLst/>
                <a:uLnTx/>
                <a:uFillTx/>
                <a:latin typeface="Roboto" panose="02000000000000000000" pitchFamily="2" charset="0"/>
                <a:ea typeface="ＭＳ Ｐゴシック" panose="020B0600070205080204" pitchFamily="34" charset="-128"/>
                <a:cs typeface="+mn-cs"/>
              </a:rPr>
              <a:t>Understand your company Gate review process </a:t>
            </a:r>
            <a:endParaRPr lang="en-US" altLang="en-US" dirty="0">
              <a:latin typeface="Roboto" panose="02000000000000000000" pitchFamily="2" charset="0"/>
              <a:ea typeface="ＭＳ Ｐゴシック" panose="020B0600070205080204" pitchFamily="34" charset="-128"/>
            </a:endParaRPr>
          </a:p>
          <a:p>
            <a:pPr marL="342900" marR="0" lvl="0" indent="-342900" algn="l" defTabSz="914400" rtl="0" eaLnBrk="1" fontAlgn="auto" latinLnBrk="0" hangingPunct="1">
              <a:lnSpc>
                <a:spcPct val="100000"/>
              </a:lnSpc>
              <a:spcBef>
                <a:spcPts val="300"/>
              </a:spcBef>
              <a:spcAft>
                <a:spcPts val="300"/>
              </a:spcAft>
              <a:buClr>
                <a:srgbClr val="EB8A2F"/>
              </a:buClr>
              <a:buSzPct val="100000"/>
              <a:buFont typeface="Arial" panose="020B0604020202020204" pitchFamily="34" charset="0"/>
              <a:buChar char="•"/>
              <a:tabLst/>
              <a:defRPr/>
            </a:pPr>
            <a:r>
              <a:rPr kumimoji="0" lang="en-US" altLang="en-US" b="0" i="0" u="none" strike="noStrike" kern="1200" cap="none" spc="0" normalizeH="0" baseline="0" noProof="0" dirty="0">
                <a:ln>
                  <a:noFill/>
                </a:ln>
                <a:effectLst/>
                <a:uLnTx/>
                <a:uFillTx/>
                <a:latin typeface="Roboto" panose="02000000000000000000" pitchFamily="2" charset="0"/>
                <a:ea typeface="ＭＳ Ｐゴシック" panose="020B0600070205080204" pitchFamily="34" charset="-128"/>
                <a:cs typeface="+mn-cs"/>
              </a:rPr>
              <a:t>Understand your company Commitment Authorization Matrix (CAM)</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Understand the allocation of company capture, BD and B&amp;P resources</a:t>
            </a:r>
          </a:p>
          <a:p>
            <a:pPr marL="342900" marR="0" lvl="0" indent="-342900" algn="l" defTabSz="914400" rtl="0" eaLnBrk="1" fontAlgn="auto" latinLnBrk="0" hangingPunct="1">
              <a:lnSpc>
                <a:spcPct val="100000"/>
              </a:lnSpc>
              <a:spcBef>
                <a:spcPts val="300"/>
              </a:spcBef>
              <a:spcAft>
                <a:spcPts val="300"/>
              </a:spcAft>
              <a:buClr>
                <a:srgbClr val="EB8A2F"/>
              </a:buClr>
              <a:buSzPct val="100000"/>
              <a:buFont typeface="Arial" panose="020B0604020202020204" pitchFamily="34" charset="0"/>
              <a:buChar char="•"/>
              <a:tabLst/>
              <a:defRPr/>
            </a:pPr>
            <a:r>
              <a:rPr lang="en-US" altLang="en-US" dirty="0">
                <a:latin typeface="Roboto" panose="02000000000000000000" pitchFamily="2" charset="0"/>
                <a:ea typeface="ＭＳ Ｐゴシック" panose="020B0600070205080204" pitchFamily="34" charset="-128"/>
              </a:rPr>
              <a:t>Understand Sections L &amp; M of the proposal</a:t>
            </a:r>
            <a:endParaRPr kumimoji="0" lang="en-US" altLang="en-US" b="0" i="0" u="none" strike="noStrike" kern="1200" cap="none" spc="0" normalizeH="0" baseline="0" noProof="0" dirty="0">
              <a:ln>
                <a:noFill/>
              </a:ln>
              <a:effectLst/>
              <a:uLnTx/>
              <a:uFillTx/>
              <a:latin typeface="Roboto" panose="02000000000000000000" pitchFamily="2" charset="0"/>
              <a:ea typeface="ＭＳ Ｐゴシック" panose="020B0600070205080204" pitchFamily="34" charset="-128"/>
              <a:cs typeface="+mn-cs"/>
            </a:endParaRP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Gate 0 – 1 Profit and Cash expectations</a:t>
            </a:r>
          </a:p>
          <a:p>
            <a:pPr marL="800100" lvl="1"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While preliminary, in early gates you can use market and company data to understand parameters </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T&amp;M strategy </a:t>
            </a:r>
          </a:p>
          <a:p>
            <a:pPr marL="800100" lvl="1"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Throw away T&amp;M labor categories, promotion to higher labor cats </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Greening / Labor Optimization </a:t>
            </a:r>
          </a:p>
          <a:p>
            <a:pPr marL="800100" lvl="1"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How does attrition play in</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What investments are required (facilities, PM, capex, </a:t>
            </a:r>
            <a:r>
              <a:rPr lang="en-US" altLang="en-US" dirty="0" err="1">
                <a:latin typeface="Roboto" panose="02000000000000000000" pitchFamily="2" charset="0"/>
                <a:ea typeface="ＭＳ Ｐゴシック" panose="020B0600070205080204" pitchFamily="34" charset="-128"/>
              </a:rPr>
              <a:t>etc</a:t>
            </a:r>
            <a:r>
              <a:rPr lang="en-US" altLang="en-US" dirty="0">
                <a:latin typeface="Roboto" panose="02000000000000000000" pitchFamily="2" charset="0"/>
                <a:ea typeface="ＭＳ Ｐゴシック" panose="020B0600070205080204" pitchFamily="34" charset="-128"/>
              </a:rPr>
              <a:t>)</a:t>
            </a:r>
          </a:p>
          <a:p>
            <a:pPr marL="800100" lvl="1"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Does the ROI (profit, cash, DL) make sense </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Always require bid case vs business case analysis via a risk register/matrix</a:t>
            </a:r>
          </a:p>
          <a:p>
            <a:pPr marL="342900" indent="-342900" defTabSz="914400">
              <a:spcBef>
                <a:spcPts val="300"/>
              </a:spcBef>
              <a:spcAft>
                <a:spcPts val="300"/>
              </a:spcAft>
              <a:buClr>
                <a:srgbClr val="EB8A2F"/>
              </a:buClr>
              <a:buSzPct val="100000"/>
              <a:buFont typeface="Arial" panose="020B0604020202020204" pitchFamily="34" charset="0"/>
              <a:buChar char="•"/>
              <a:defRPr/>
            </a:pPr>
            <a:endParaRPr lang="en-US" altLang="en-US" dirty="0">
              <a:solidFill>
                <a:srgbClr val="000000"/>
              </a:solidFill>
              <a:latin typeface="Roboto" panose="02000000000000000000" pitchFamily="2" charset="0"/>
              <a:ea typeface="ＭＳ Ｐゴシック" panose="020B0600070205080204" pitchFamily="34" charset="-128"/>
            </a:endParaRPr>
          </a:p>
        </p:txBody>
      </p:sp>
    </p:spTree>
    <p:extLst>
      <p:ext uri="{BB962C8B-B14F-4D97-AF65-F5344CB8AC3E}">
        <p14:creationId xmlns:p14="http://schemas.microsoft.com/office/powerpoint/2010/main" val="4186224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p:txBody>
          <a:bodyPr/>
          <a:lstStyle/>
          <a:p>
            <a:r>
              <a:rPr lang="en-US" dirty="0"/>
              <a:t>Presenter Bio</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731521" y="1485439"/>
            <a:ext cx="7735528" cy="4358200"/>
          </a:xfrm>
        </p:spPr>
        <p:txBody>
          <a:bodyPr>
            <a:normAutofit fontScale="85000" lnSpcReduction="20000"/>
          </a:bodyPr>
          <a:lstStyle/>
          <a:p>
            <a:pPr lvl="3">
              <a:spcAft>
                <a:spcPts val="600"/>
              </a:spcAft>
            </a:pPr>
            <a:r>
              <a:rPr lang="en-US" sz="3200" dirty="0"/>
              <a:t>Gordon Foster</a:t>
            </a:r>
            <a:endParaRPr lang="en-US" sz="3200" b="1" dirty="0"/>
          </a:p>
          <a:p>
            <a:pPr lvl="1">
              <a:lnSpc>
                <a:spcPct val="100000"/>
              </a:lnSpc>
              <a:spcAft>
                <a:spcPts val="600"/>
              </a:spcAft>
            </a:pPr>
            <a:r>
              <a:rPr lang="en-US" sz="1800" dirty="0"/>
              <a:t>&gt; 20 Years in </a:t>
            </a:r>
            <a:r>
              <a:rPr lang="en-US" sz="1800" dirty="0" err="1"/>
              <a:t>GovCon</a:t>
            </a:r>
            <a:r>
              <a:rPr lang="en-US" sz="1800" dirty="0"/>
              <a:t> space in various financial functions</a:t>
            </a:r>
          </a:p>
          <a:p>
            <a:pPr lvl="1">
              <a:lnSpc>
                <a:spcPct val="100000"/>
              </a:lnSpc>
              <a:spcAft>
                <a:spcPts val="600"/>
              </a:spcAft>
            </a:pPr>
            <a:r>
              <a:rPr lang="en-US" sz="1800" u="sng" dirty="0" err="1"/>
              <a:t>GovCon</a:t>
            </a:r>
            <a:r>
              <a:rPr lang="en-US" sz="1800" u="sng" dirty="0"/>
              <a:t> Services, Aerospace &amp; Defense (GovCon) Markets</a:t>
            </a:r>
          </a:p>
          <a:p>
            <a:pPr lvl="2">
              <a:lnSpc>
                <a:spcPct val="100000"/>
              </a:lnSpc>
              <a:spcAft>
                <a:spcPts val="600"/>
              </a:spcAft>
            </a:pPr>
            <a:r>
              <a:rPr lang="en-US" sz="1600" dirty="0"/>
              <a:t>DoD, </a:t>
            </a:r>
            <a:r>
              <a:rPr lang="en-US" sz="1600" dirty="0" err="1"/>
              <a:t>FedCiv</a:t>
            </a:r>
            <a:r>
              <a:rPr lang="en-US" sz="1600" dirty="0"/>
              <a:t>, Intelligence, State &amp; Local, Commercial &amp; International</a:t>
            </a:r>
          </a:p>
          <a:p>
            <a:pPr lvl="1">
              <a:lnSpc>
                <a:spcPct val="100000"/>
              </a:lnSpc>
              <a:spcAft>
                <a:spcPts val="600"/>
              </a:spcAft>
            </a:pPr>
            <a:r>
              <a:rPr lang="en-US" sz="1800" u="sng" dirty="0"/>
              <a:t>Current Role:  CFO, Serco Inc. (1+ Year)</a:t>
            </a:r>
          </a:p>
          <a:p>
            <a:pPr lvl="2">
              <a:lnSpc>
                <a:spcPct val="100000"/>
              </a:lnSpc>
              <a:spcAft>
                <a:spcPts val="600"/>
              </a:spcAft>
            </a:pPr>
            <a:r>
              <a:rPr lang="en-US" sz="1600" dirty="0" err="1"/>
              <a:t>GovCon</a:t>
            </a:r>
            <a:r>
              <a:rPr lang="en-US" sz="1600" dirty="0"/>
              <a:t> Services provider across the DoD &amp; </a:t>
            </a:r>
            <a:r>
              <a:rPr lang="en-US" sz="1600" dirty="0" err="1"/>
              <a:t>FedCiv</a:t>
            </a:r>
            <a:r>
              <a:rPr lang="en-US" sz="1600" dirty="0"/>
              <a:t> markets in the US &amp; Canada</a:t>
            </a:r>
          </a:p>
          <a:p>
            <a:pPr lvl="1">
              <a:lnSpc>
                <a:spcPct val="100000"/>
              </a:lnSpc>
              <a:spcAft>
                <a:spcPts val="600"/>
              </a:spcAft>
            </a:pPr>
            <a:r>
              <a:rPr lang="en-US" sz="1800" u="sng" dirty="0"/>
              <a:t>Prior Roles:</a:t>
            </a:r>
          </a:p>
          <a:p>
            <a:pPr lvl="2">
              <a:lnSpc>
                <a:spcPct val="100000"/>
              </a:lnSpc>
              <a:spcAft>
                <a:spcPts val="600"/>
              </a:spcAft>
            </a:pPr>
            <a:r>
              <a:rPr lang="en-US" sz="1600" dirty="0"/>
              <a:t>CFO – </a:t>
            </a:r>
            <a:r>
              <a:rPr lang="en-US" sz="1600" dirty="0" err="1"/>
              <a:t>Constellis</a:t>
            </a:r>
            <a:r>
              <a:rPr lang="en-US" sz="1600" dirty="0"/>
              <a:t> (PE backed, 2 Years)</a:t>
            </a:r>
          </a:p>
          <a:p>
            <a:pPr lvl="2">
              <a:lnSpc>
                <a:spcPct val="100000"/>
              </a:lnSpc>
              <a:spcAft>
                <a:spcPts val="600"/>
              </a:spcAft>
            </a:pPr>
            <a:r>
              <a:rPr lang="en-US" sz="1600" dirty="0"/>
              <a:t>CFO – ASRC Federal (Largest Alaskan owned Federal contractor, 3 ½ years)</a:t>
            </a:r>
          </a:p>
          <a:p>
            <a:pPr lvl="2">
              <a:lnSpc>
                <a:spcPct val="100000"/>
              </a:lnSpc>
              <a:spcAft>
                <a:spcPts val="600"/>
              </a:spcAft>
            </a:pPr>
            <a:r>
              <a:rPr lang="en-US" sz="1600" dirty="0"/>
              <a:t>Divisional CFO – Northrop Grumman (IT &amp; Mission Systems, 15 years)</a:t>
            </a:r>
          </a:p>
          <a:p>
            <a:pPr lvl="2">
              <a:lnSpc>
                <a:spcPct val="100000"/>
              </a:lnSpc>
              <a:spcAft>
                <a:spcPts val="600"/>
              </a:spcAft>
            </a:pPr>
            <a:r>
              <a:rPr lang="en-US" sz="1600" dirty="0"/>
              <a:t>Started as a Project Control Analyst in West Conshohocken, PA (Litton, PRC)</a:t>
            </a:r>
            <a:r>
              <a:rPr lang="en-US" sz="2200" dirty="0"/>
              <a:t>	</a:t>
            </a:r>
          </a:p>
          <a:p>
            <a:pPr lvl="1">
              <a:lnSpc>
                <a:spcPct val="100000"/>
              </a:lnSpc>
              <a:spcAft>
                <a:spcPts val="600"/>
              </a:spcAft>
            </a:pPr>
            <a:r>
              <a:rPr lang="en-US" sz="1800" u="sng" dirty="0"/>
              <a:t>Personal:  </a:t>
            </a:r>
          </a:p>
          <a:p>
            <a:pPr lvl="2">
              <a:lnSpc>
                <a:spcPct val="100000"/>
              </a:lnSpc>
              <a:spcAft>
                <a:spcPts val="600"/>
              </a:spcAft>
            </a:pPr>
            <a:r>
              <a:rPr lang="en-US" sz="1600" dirty="0"/>
              <a:t>Married, 2 girls (11 &amp; 13), 5 dogs, 2 hamsters, a turtle and a couple of fish</a:t>
            </a:r>
          </a:p>
          <a:p>
            <a:pPr lvl="2">
              <a:lnSpc>
                <a:spcPct val="100000"/>
              </a:lnSpc>
              <a:spcAft>
                <a:spcPts val="600"/>
              </a:spcAft>
            </a:pPr>
            <a:r>
              <a:rPr lang="en-US" sz="1600" dirty="0"/>
              <a:t>Love Cars, Motorcycles, Racing, Sports, Economy &amp; Stock Market, Family &amp; Friends</a:t>
            </a:r>
          </a:p>
          <a:p>
            <a:pPr lvl="2">
              <a:lnSpc>
                <a:spcPct val="100000"/>
              </a:lnSpc>
              <a:spcAft>
                <a:spcPts val="600"/>
              </a:spcAft>
            </a:pPr>
            <a:r>
              <a:rPr lang="en-US" sz="1600" dirty="0"/>
              <a:t>Life Goal:  Find balance, Professional Dad, Ride Hard</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4</a:t>
            </a:fld>
            <a:endParaRPr lang="en-US" dirty="0"/>
          </a:p>
        </p:txBody>
      </p:sp>
      <p:sp>
        <p:nvSpPr>
          <p:cNvPr id="14" name="Content Placeholder 8">
            <a:extLst>
              <a:ext uri="{FF2B5EF4-FFF2-40B4-BE49-F238E27FC236}">
                <a16:creationId xmlns:a16="http://schemas.microsoft.com/office/drawing/2014/main" id="{47460678-2095-C541-99CD-B96952B8D7C5}"/>
              </a:ext>
            </a:extLst>
          </p:cNvPr>
          <p:cNvSpPr txBox="1">
            <a:spLocks/>
          </p:cNvSpPr>
          <p:nvPr/>
        </p:nvSpPr>
        <p:spPr>
          <a:xfrm>
            <a:off x="333168" y="6013539"/>
            <a:ext cx="8358158" cy="400949"/>
          </a:xfrm>
          <a:prstGeom prst="rect">
            <a:avLst/>
          </a:prstGeom>
        </p:spPr>
        <p:txBody>
          <a:bodyPr vert="horz" lIns="0" tIns="45720" rIns="0" bIns="45720" rtlCol="0">
            <a:normAutofit fontScale="625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900" b="1" dirty="0">
                <a:solidFill>
                  <a:schemeClr val="tx2"/>
                </a:solidFill>
              </a:rPr>
              <a:t>Personal Mantra:  “You are a sum of all your parts, hire the best people &amp; empower them, think strategically, find balance”</a:t>
            </a:r>
          </a:p>
          <a:p>
            <a:pPr marL="0" indent="0">
              <a:buClr>
                <a:srgbClr val="EB8A2F"/>
              </a:buClr>
              <a:buFont typeface="Calibri" panose="020F0502020204030204" pitchFamily="34" charset="0"/>
              <a:buNone/>
            </a:pPr>
            <a:endParaRPr lang="en-US" b="1" dirty="0">
              <a:solidFill>
                <a:schemeClr val="tx2"/>
              </a:solidFill>
            </a:endParaRPr>
          </a:p>
        </p:txBody>
      </p:sp>
      <p:sp>
        <p:nvSpPr>
          <p:cNvPr id="10" name="TextBox 9">
            <a:extLst>
              <a:ext uri="{FF2B5EF4-FFF2-40B4-BE49-F238E27FC236}">
                <a16:creationId xmlns:a16="http://schemas.microsoft.com/office/drawing/2014/main" id="{D63BB778-FD9C-4692-A838-45E374D10429}"/>
              </a:ext>
            </a:extLst>
          </p:cNvPr>
          <p:cNvSpPr txBox="1"/>
          <p:nvPr/>
        </p:nvSpPr>
        <p:spPr>
          <a:xfrm>
            <a:off x="9300246" y="5843639"/>
            <a:ext cx="184731" cy="369332"/>
          </a:xfrm>
          <a:prstGeom prst="rect">
            <a:avLst/>
          </a:prstGeom>
          <a:noFill/>
        </p:spPr>
        <p:txBody>
          <a:bodyPr wrap="none" rtlCol="0">
            <a:spAutoFit/>
          </a:bodyPr>
          <a:lstStyle/>
          <a:p>
            <a:endParaRPr lang="en-US" dirty="0">
              <a:solidFill>
                <a:schemeClr val="tx2"/>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DEEC81FB-BBE3-4742-8F9A-BC332291DDED}"/>
              </a:ext>
            </a:extLst>
          </p:cNvPr>
          <p:cNvPicPr>
            <a:picLocks noChangeAspect="1"/>
          </p:cNvPicPr>
          <p:nvPr/>
        </p:nvPicPr>
        <p:blipFill>
          <a:blip r:embed="rId3"/>
          <a:stretch>
            <a:fillRect/>
          </a:stretch>
        </p:blipFill>
        <p:spPr>
          <a:xfrm>
            <a:off x="8790326" y="2208236"/>
            <a:ext cx="3139712" cy="1755800"/>
          </a:xfrm>
          <a:prstGeom prst="rect">
            <a:avLst/>
          </a:prstGeom>
        </p:spPr>
      </p:pic>
      <p:pic>
        <p:nvPicPr>
          <p:cNvPr id="6" name="Picture 5">
            <a:extLst>
              <a:ext uri="{FF2B5EF4-FFF2-40B4-BE49-F238E27FC236}">
                <a16:creationId xmlns:a16="http://schemas.microsoft.com/office/drawing/2014/main" id="{F7801622-C4D5-4AEB-9744-D3B56E95365D}"/>
              </a:ext>
            </a:extLst>
          </p:cNvPr>
          <p:cNvPicPr>
            <a:picLocks noChangeAspect="1"/>
          </p:cNvPicPr>
          <p:nvPr/>
        </p:nvPicPr>
        <p:blipFill>
          <a:blip r:embed="rId4"/>
          <a:stretch>
            <a:fillRect/>
          </a:stretch>
        </p:blipFill>
        <p:spPr>
          <a:xfrm>
            <a:off x="8790326" y="4056313"/>
            <a:ext cx="3139712" cy="1615580"/>
          </a:xfrm>
          <a:prstGeom prst="rect">
            <a:avLst/>
          </a:prstGeom>
        </p:spPr>
      </p:pic>
      <p:pic>
        <p:nvPicPr>
          <p:cNvPr id="7" name="Picture 6">
            <a:extLst>
              <a:ext uri="{FF2B5EF4-FFF2-40B4-BE49-F238E27FC236}">
                <a16:creationId xmlns:a16="http://schemas.microsoft.com/office/drawing/2014/main" id="{688FF799-2130-4F4B-A78A-14455A06B27E}"/>
              </a:ext>
            </a:extLst>
          </p:cNvPr>
          <p:cNvPicPr>
            <a:picLocks noChangeAspect="1"/>
          </p:cNvPicPr>
          <p:nvPr/>
        </p:nvPicPr>
        <p:blipFill>
          <a:blip r:embed="rId5"/>
          <a:stretch>
            <a:fillRect/>
          </a:stretch>
        </p:blipFill>
        <p:spPr>
          <a:xfrm>
            <a:off x="8790326" y="252232"/>
            <a:ext cx="3139712" cy="1877731"/>
          </a:xfrm>
          <a:prstGeom prst="rect">
            <a:avLst/>
          </a:prstGeom>
        </p:spPr>
      </p:pic>
      <p:sp>
        <p:nvSpPr>
          <p:cNvPr id="11" name="TextBox 10">
            <a:extLst>
              <a:ext uri="{FF2B5EF4-FFF2-40B4-BE49-F238E27FC236}">
                <a16:creationId xmlns:a16="http://schemas.microsoft.com/office/drawing/2014/main" id="{2BCD0DAD-5DC0-4608-8310-BEFAE80769F6}"/>
              </a:ext>
            </a:extLst>
          </p:cNvPr>
          <p:cNvSpPr txBox="1"/>
          <p:nvPr/>
        </p:nvSpPr>
        <p:spPr>
          <a:xfrm>
            <a:off x="9227819" y="5812970"/>
            <a:ext cx="1981633" cy="369332"/>
          </a:xfrm>
          <a:prstGeom prst="rect">
            <a:avLst/>
          </a:prstGeom>
          <a:noFill/>
        </p:spPr>
        <p:txBody>
          <a:bodyPr wrap="none" rtlCol="0">
            <a:spAutoFit/>
          </a:bodyPr>
          <a:lstStyle/>
          <a:p>
            <a:r>
              <a:rPr lang="en-US" dirty="0">
                <a:solidFill>
                  <a:schemeClr val="tx2"/>
                </a:solidFill>
                <a:latin typeface="Roboto" panose="02000000000000000000" pitchFamily="2" charset="0"/>
                <a:ea typeface="Roboto" panose="02000000000000000000" pitchFamily="2" charset="0"/>
              </a:rPr>
              <a:t>Philly in my blood</a:t>
            </a:r>
          </a:p>
        </p:txBody>
      </p:sp>
    </p:spTree>
    <p:extLst>
      <p:ext uri="{BB962C8B-B14F-4D97-AF65-F5344CB8AC3E}">
        <p14:creationId xmlns:p14="http://schemas.microsoft.com/office/powerpoint/2010/main" val="2995271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Pricing Strategy Lessons Learned</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40</a:t>
            </a:fld>
            <a:endParaRPr lang="en-US" dirty="0"/>
          </a:p>
        </p:txBody>
      </p:sp>
      <p:sp>
        <p:nvSpPr>
          <p:cNvPr id="5" name="TextBox 4">
            <a:extLst>
              <a:ext uri="{FF2B5EF4-FFF2-40B4-BE49-F238E27FC236}">
                <a16:creationId xmlns:a16="http://schemas.microsoft.com/office/drawing/2014/main" id="{26D21FEB-4020-4BE7-AAE3-345C4860B687}"/>
              </a:ext>
            </a:extLst>
          </p:cNvPr>
          <p:cNvSpPr txBox="1"/>
          <p:nvPr/>
        </p:nvSpPr>
        <p:spPr>
          <a:xfrm>
            <a:off x="661380" y="1303387"/>
            <a:ext cx="10869240" cy="4859792"/>
          </a:xfrm>
          <a:prstGeom prst="rect">
            <a:avLst/>
          </a:prstGeom>
          <a:noFill/>
        </p:spPr>
        <p:txBody>
          <a:bodyPr wrap="square">
            <a:spAutoFit/>
          </a:bodyPr>
          <a:lstStyle/>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Always require bid case vs business case analysis </a:t>
            </a:r>
          </a:p>
          <a:p>
            <a:pPr marL="800100" lvl="1"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Risk register/matrix is a must</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Do you support ‘win only’ indirect rates?</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Indirect Rate Caps</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Discounted G&amp;A on Subcontractors (TCI G&amp;A)</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Joint Ventures</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Does a “buy in” strategy typically pan out</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How do you avoid using your “low” pool rates in the majority of bids</a:t>
            </a:r>
          </a:p>
          <a:p>
            <a:pPr marL="342900"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Do you have all updated pricing from subcontractors</a:t>
            </a:r>
          </a:p>
          <a:p>
            <a:pPr marL="800100" lvl="1" indent="-342900" defTabSz="914400">
              <a:spcBef>
                <a:spcPts val="300"/>
              </a:spcBef>
              <a:spcAft>
                <a:spcPts val="300"/>
              </a:spcAft>
              <a:buClr>
                <a:srgbClr val="EB8A2F"/>
              </a:buClr>
              <a:buSzPct val="100000"/>
              <a:buFont typeface="Arial" panose="020B0604020202020204" pitchFamily="34" charset="0"/>
              <a:buChar char="•"/>
              <a:defRPr/>
            </a:pPr>
            <a:r>
              <a:rPr lang="en-US" altLang="en-US" dirty="0">
                <a:latin typeface="Roboto" panose="02000000000000000000" pitchFamily="2" charset="0"/>
                <a:ea typeface="ＭＳ Ｐゴシック" panose="020B0600070205080204" pitchFamily="34" charset="-128"/>
              </a:rPr>
              <a:t>What is you risk mitigation plan for critical subs (sub B &amp; sub C)</a:t>
            </a:r>
          </a:p>
          <a:p>
            <a:pPr marL="342900" indent="-342900" defTabSz="914400">
              <a:lnSpc>
                <a:spcPct val="90000"/>
              </a:lnSpc>
              <a:spcBef>
                <a:spcPts val="300"/>
              </a:spcBef>
              <a:spcAft>
                <a:spcPts val="300"/>
              </a:spcAft>
              <a:buClr>
                <a:srgbClr val="EB8B30"/>
              </a:buClr>
              <a:buSzPct val="100000"/>
              <a:buFont typeface="Arial" panose="020B0604020202020204" pitchFamily="34" charset="0"/>
              <a:buChar char="•"/>
              <a:defRPr/>
            </a:pPr>
            <a:r>
              <a:rPr lang="en-US" altLang="en-US" i="1" u="sng" dirty="0">
                <a:latin typeface="Roboto" panose="02000000000000000000" pitchFamily="2" charset="0"/>
                <a:ea typeface="ＭＳ Ｐゴシック" panose="020B0600070205080204" pitchFamily="34" charset="-128"/>
              </a:rPr>
              <a:t>At the end of the day it’s all about risk management and associated</a:t>
            </a:r>
            <a:r>
              <a:rPr lang="en-US" altLang="en-US" sz="1600" i="1" u="sng" dirty="0">
                <a:latin typeface="Roboto" panose="02000000000000000000" pitchFamily="2" charset="0"/>
                <a:ea typeface="ＭＳ Ｐゴシック" panose="020B0600070205080204" pitchFamily="34" charset="-128"/>
              </a:rPr>
              <a:t> </a:t>
            </a:r>
            <a:r>
              <a:rPr lang="en-US" altLang="en-US" i="1" u="sng" dirty="0">
                <a:latin typeface="Roboto" panose="02000000000000000000" pitchFamily="2" charset="0"/>
                <a:ea typeface="ＭＳ Ｐゴシック" panose="020B0600070205080204" pitchFamily="34" charset="-128"/>
              </a:rPr>
              <a:t>returns</a:t>
            </a:r>
          </a:p>
          <a:p>
            <a:pPr marL="342900" indent="-342900" defTabSz="914400">
              <a:lnSpc>
                <a:spcPct val="90000"/>
              </a:lnSpc>
              <a:spcBef>
                <a:spcPts val="300"/>
              </a:spcBef>
              <a:spcAft>
                <a:spcPts val="300"/>
              </a:spcAft>
              <a:buClr>
                <a:srgbClr val="EB8B30"/>
              </a:buClr>
              <a:buSzPct val="100000"/>
              <a:buFont typeface="Arial" panose="020B0604020202020204" pitchFamily="34" charset="0"/>
              <a:buChar char="•"/>
              <a:defRPr/>
            </a:pPr>
            <a:r>
              <a:rPr kumimoji="0" lang="en-US" altLang="en-US" b="0" i="1" u="none" strike="noStrike" kern="1200" cap="none" spc="0" normalizeH="0" baseline="0" noProof="0" dirty="0">
                <a:ln>
                  <a:noFill/>
                </a:ln>
                <a:solidFill>
                  <a:srgbClr val="FF0000"/>
                </a:solidFill>
                <a:effectLst/>
                <a:uLnTx/>
                <a:uFillTx/>
                <a:latin typeface="Roboto" panose="02000000000000000000" pitchFamily="2" charset="0"/>
                <a:ea typeface="ＭＳ Ｐゴシック" panose="020B0600070205080204" pitchFamily="34" charset="-128"/>
                <a:cs typeface="+mn-cs"/>
              </a:rPr>
              <a:t>CFO often has to be the voice of reason; </a:t>
            </a:r>
          </a:p>
          <a:p>
            <a:pPr marL="800100" lvl="1" indent="-342900" defTabSz="914400">
              <a:lnSpc>
                <a:spcPct val="90000"/>
              </a:lnSpc>
              <a:spcBef>
                <a:spcPts val="300"/>
              </a:spcBef>
              <a:spcAft>
                <a:spcPts val="300"/>
              </a:spcAft>
              <a:buClr>
                <a:srgbClr val="EB8B30"/>
              </a:buClr>
              <a:buSzPct val="100000"/>
              <a:buFont typeface="Arial" panose="020B0604020202020204" pitchFamily="34" charset="0"/>
              <a:buChar char="•"/>
              <a:defRPr/>
            </a:pPr>
            <a:r>
              <a:rPr lang="en-US" altLang="en-US" i="1" dirty="0">
                <a:solidFill>
                  <a:srgbClr val="FF0000"/>
                </a:solidFill>
                <a:latin typeface="Roboto" panose="02000000000000000000" pitchFamily="2" charset="0"/>
                <a:ea typeface="ＭＳ Ｐゴシック" panose="020B0600070205080204" pitchFamily="34" charset="-128"/>
              </a:rPr>
              <a:t>Take the emotion out of it</a:t>
            </a:r>
          </a:p>
          <a:p>
            <a:pPr marL="800100" lvl="1" indent="-342900" defTabSz="914400">
              <a:lnSpc>
                <a:spcPct val="90000"/>
              </a:lnSpc>
              <a:spcBef>
                <a:spcPts val="300"/>
              </a:spcBef>
              <a:spcAft>
                <a:spcPts val="300"/>
              </a:spcAft>
              <a:buClr>
                <a:srgbClr val="EB8B30"/>
              </a:buClr>
              <a:buSzPct val="100000"/>
              <a:buFont typeface="Arial" panose="020B0604020202020204" pitchFamily="34" charset="0"/>
              <a:buChar char="•"/>
              <a:defRPr/>
            </a:pPr>
            <a:r>
              <a:rPr kumimoji="0" lang="en-US" altLang="en-US" b="0" i="1" u="none" strike="noStrike" kern="1200" cap="none" spc="0" normalizeH="0" baseline="0" noProof="0" dirty="0">
                <a:ln>
                  <a:noFill/>
                </a:ln>
                <a:solidFill>
                  <a:srgbClr val="FF0000"/>
                </a:solidFill>
                <a:effectLst/>
                <a:uLnTx/>
                <a:uFillTx/>
                <a:latin typeface="Roboto" panose="02000000000000000000" pitchFamily="2" charset="0"/>
                <a:ea typeface="ＭＳ Ｐゴシック" panose="020B0600070205080204" pitchFamily="34" charset="-128"/>
                <a:cs typeface="+mn-cs"/>
              </a:rPr>
              <a:t>Use strategy as your backdrop </a:t>
            </a:r>
          </a:p>
        </p:txBody>
      </p:sp>
    </p:spTree>
    <p:extLst>
      <p:ext uri="{BB962C8B-B14F-4D97-AF65-F5344CB8AC3E}">
        <p14:creationId xmlns:p14="http://schemas.microsoft.com/office/powerpoint/2010/main" val="679929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482814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Open Q&amp;A and Forum</a:t>
            </a:r>
          </a:p>
        </p:txBody>
      </p:sp>
      <p:sp>
        <p:nvSpPr>
          <p:cNvPr id="8" name="Title 7">
            <a:extLst>
              <a:ext uri="{FF2B5EF4-FFF2-40B4-BE49-F238E27FC236}">
                <a16:creationId xmlns:a16="http://schemas.microsoft.com/office/drawing/2014/main" id="{9E57E18F-0A73-414F-9B31-DA908AFD24BF}"/>
              </a:ext>
            </a:extLst>
          </p:cNvPr>
          <p:cNvSpPr>
            <a:spLocks noGrp="1"/>
          </p:cNvSpPr>
          <p:nvPr>
            <p:ph type="ctrTitle"/>
          </p:nvPr>
        </p:nvSpPr>
        <p:spPr>
          <a:xfrm>
            <a:off x="1093068" y="2797521"/>
            <a:ext cx="9057929" cy="1698753"/>
          </a:xfrm>
        </p:spPr>
        <p:txBody>
          <a:bodyPr>
            <a:noAutofit/>
          </a:bodyPr>
          <a:lstStyle/>
          <a:p>
            <a:r>
              <a:rPr lang="en-US" sz="4400" dirty="0"/>
              <a:t>Questions?  </a:t>
            </a:r>
            <a:br>
              <a:rPr lang="en-US" sz="4400" dirty="0"/>
            </a:br>
            <a:br>
              <a:rPr lang="en-US" sz="4400" dirty="0"/>
            </a:br>
            <a:endParaRPr lang="en-US" sz="4400" dirty="0"/>
          </a:p>
        </p:txBody>
      </p:sp>
    </p:spTree>
    <p:extLst>
      <p:ext uri="{BB962C8B-B14F-4D97-AF65-F5344CB8AC3E}">
        <p14:creationId xmlns:p14="http://schemas.microsoft.com/office/powerpoint/2010/main" val="3336869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482814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Backup Data</a:t>
            </a:r>
          </a:p>
        </p:txBody>
      </p:sp>
    </p:spTree>
    <p:extLst>
      <p:ext uri="{BB962C8B-B14F-4D97-AF65-F5344CB8AC3E}">
        <p14:creationId xmlns:p14="http://schemas.microsoft.com/office/powerpoint/2010/main" val="947320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03240" y="303383"/>
            <a:ext cx="10426700" cy="828418"/>
          </a:xfrm>
        </p:spPr>
        <p:txBody>
          <a:bodyPr>
            <a:normAutofit/>
          </a:bodyPr>
          <a:lstStyle/>
          <a:p>
            <a:r>
              <a:rPr lang="en-US" sz="3600" dirty="0"/>
              <a:t>Cost Accounting Standards / CASB</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43</a:t>
            </a:fld>
            <a:endParaRPr lang="en-US" dirty="0"/>
          </a:p>
        </p:txBody>
      </p:sp>
      <p:sp>
        <p:nvSpPr>
          <p:cNvPr id="9" name="Content Placeholder 1">
            <a:extLst>
              <a:ext uri="{FF2B5EF4-FFF2-40B4-BE49-F238E27FC236}">
                <a16:creationId xmlns:a16="http://schemas.microsoft.com/office/drawing/2014/main" id="{E74532A3-DCA0-43A8-B32F-320EC52BE785}"/>
              </a:ext>
            </a:extLst>
          </p:cNvPr>
          <p:cNvSpPr>
            <a:spLocks noGrp="1" noChangeArrowheads="1"/>
          </p:cNvSpPr>
          <p:nvPr>
            <p:ph idx="1"/>
          </p:nvPr>
        </p:nvSpPr>
        <p:spPr>
          <a:xfrm>
            <a:off x="731838" y="1201783"/>
            <a:ext cx="10426700" cy="4859383"/>
          </a:xfrm>
        </p:spPr>
        <p:txBody>
          <a:bodyPr>
            <a:noAutofit/>
          </a:bodyPr>
          <a:lstStyle/>
          <a:p>
            <a:r>
              <a:rPr lang="en-US" altLang="en-US" sz="1000" dirty="0">
                <a:solidFill>
                  <a:schemeClr val="tx1"/>
                </a:solidFill>
              </a:rPr>
              <a:t>There are 19 individual CAS standards, CAS 401–418 and CAS 420. </a:t>
            </a:r>
          </a:p>
          <a:p>
            <a:pPr lvl="1"/>
            <a:r>
              <a:rPr lang="en-US" altLang="en-US" sz="1000" dirty="0">
                <a:solidFill>
                  <a:schemeClr val="tx1"/>
                </a:solidFill>
              </a:rPr>
              <a:t>Relevance: 401-Consistency in estimating, accumulating and reporting costs, 402-Consistency in allocating costs incurred for the same purpose, 403-Allocating home office OH, 405-Unallowable Costs, 410-Allocating G&amp;A to the final cost objective, 418-Allocation of direct and indirect costs</a:t>
            </a:r>
          </a:p>
          <a:p>
            <a:pPr lvl="1"/>
            <a:r>
              <a:rPr lang="en-US" altLang="en-US" sz="1000" dirty="0">
                <a:solidFill>
                  <a:schemeClr val="tx1"/>
                </a:solidFill>
              </a:rPr>
              <a:t>Company needs to ensure that cost estimators are trained in and apply the accounting practices described in the CAS/DS. </a:t>
            </a:r>
          </a:p>
          <a:p>
            <a:r>
              <a:rPr lang="en-US" sz="1000" dirty="0">
                <a:solidFill>
                  <a:schemeClr val="tx1"/>
                </a:solidFill>
              </a:rPr>
              <a:t>The CAS Board (CASB) required a contractor to </a:t>
            </a:r>
            <a:r>
              <a:rPr lang="en-US" sz="1000" u="sng" dirty="0">
                <a:solidFill>
                  <a:schemeClr val="tx1"/>
                </a:solidFill>
              </a:rPr>
              <a:t>(1) disclose its cost accounting practices (2) establish criteria, appropriate to its own situation, for selecting alternative accounting practices and (3) adhere consistently to its choices</a:t>
            </a:r>
            <a:r>
              <a:rPr lang="en-US" sz="1000" dirty="0">
                <a:solidFill>
                  <a:schemeClr val="tx1"/>
                </a:solidFill>
              </a:rPr>
              <a:t>.  If a contractor is required to submit a </a:t>
            </a:r>
            <a:r>
              <a:rPr lang="en-US" sz="1000" b="1" dirty="0">
                <a:solidFill>
                  <a:schemeClr val="tx1"/>
                </a:solidFill>
              </a:rPr>
              <a:t>Disclosure Statement </a:t>
            </a:r>
            <a:r>
              <a:rPr lang="en-US" sz="1000" dirty="0">
                <a:solidFill>
                  <a:schemeClr val="tx1"/>
                </a:solidFill>
              </a:rPr>
              <a:t>then that is the vehicle by which a </a:t>
            </a:r>
            <a:r>
              <a:rPr lang="en-US" sz="1000" b="1" dirty="0">
                <a:solidFill>
                  <a:schemeClr val="tx1"/>
                </a:solidFill>
              </a:rPr>
              <a:t>contractor describes its criteria for selecting cost accounting practices and the circumstances that determine whether or not types of costs are incurred for the same purpose</a:t>
            </a:r>
            <a:r>
              <a:rPr lang="en-US" sz="1000" dirty="0">
                <a:solidFill>
                  <a:schemeClr val="tx1"/>
                </a:solidFill>
              </a:rPr>
              <a:t>.  If a Disclosure Statement is not required the determination of direct and indirect costs “shall be based upon the contractor’s cost accounting practices used at the time of contract proposal.”</a:t>
            </a:r>
          </a:p>
          <a:p>
            <a:r>
              <a:rPr lang="en-US" altLang="en-US" sz="1000" b="1" u="sng" dirty="0">
                <a:solidFill>
                  <a:schemeClr val="tx1"/>
                </a:solidFill>
              </a:rPr>
              <a:t>Disclosure Statement </a:t>
            </a:r>
            <a:r>
              <a:rPr lang="en-US" altLang="en-US" sz="1000" dirty="0">
                <a:solidFill>
                  <a:schemeClr val="tx1"/>
                </a:solidFill>
              </a:rPr>
              <a:t>is a written description of a contractor's cost accounting practices and procedures laid out in a form</a:t>
            </a:r>
          </a:p>
          <a:p>
            <a:pPr lvl="1"/>
            <a:r>
              <a:rPr lang="en-US" sz="1000" dirty="0">
                <a:solidFill>
                  <a:srgbClr val="202124"/>
                </a:solidFill>
              </a:rPr>
              <a:t>The Cost Accounting Standards Board Disclosure Statement (CASB DS-1) is </a:t>
            </a:r>
            <a:r>
              <a:rPr lang="en-US" sz="1000" b="1" dirty="0">
                <a:solidFill>
                  <a:srgbClr val="202124"/>
                </a:solidFill>
              </a:rPr>
              <a:t>the form required by Public Law 100-679 for contractors and subcontractors</a:t>
            </a:r>
            <a:r>
              <a:rPr lang="en-US" sz="1000" dirty="0">
                <a:solidFill>
                  <a:srgbClr val="202124"/>
                </a:solidFill>
              </a:rPr>
              <a:t>. Its purpose is to provide consistency in reporting of costs. All new contractors are required to submit a CASB DS-1 before a contract of $50 million or more is awarded.</a:t>
            </a:r>
            <a:endParaRPr lang="en-US" altLang="en-US" sz="1000" dirty="0">
              <a:solidFill>
                <a:schemeClr val="tx1"/>
              </a:solidFill>
            </a:endParaRPr>
          </a:p>
          <a:p>
            <a:pPr lvl="1"/>
            <a:r>
              <a:rPr lang="en-US" sz="1000" b="1" i="1" dirty="0">
                <a:solidFill>
                  <a:srgbClr val="000000"/>
                </a:solidFill>
                <a:effectLst/>
              </a:rPr>
              <a:t>Full coverage. </a:t>
            </a:r>
            <a:r>
              <a:rPr lang="en-US" sz="1000" b="0" i="0" dirty="0">
                <a:solidFill>
                  <a:srgbClr val="000000"/>
                </a:solidFill>
                <a:effectLst/>
              </a:rPr>
              <a:t>Full CAS coverage applies to a contractor’s business unit that (a) receives a single CAS-covered contract of $50 million or more (the threshold mentioned in this article will likely change more often than in the past since the CAS Board has expressed the desire to keep up with inflation) or (b)received $50 million or more in “net CAS covered awards” (which includes the potential value of contract options) during the preceding cost accounting period provided that a “trigger” contract exceeding $7.5 million was first let.</a:t>
            </a:r>
          </a:p>
          <a:p>
            <a:pPr lvl="1"/>
            <a:r>
              <a:rPr lang="en-US" sz="1000" b="1" i="1" dirty="0">
                <a:solidFill>
                  <a:srgbClr val="000000"/>
                </a:solidFill>
                <a:effectLst/>
              </a:rPr>
              <a:t>Modified coverage. </a:t>
            </a:r>
            <a:r>
              <a:rPr lang="en-US" sz="1000" b="0" i="0" dirty="0">
                <a:solidFill>
                  <a:srgbClr val="000000"/>
                </a:solidFill>
                <a:effectLst/>
              </a:rPr>
              <a:t>If a nonexempt contract is for less than $50 million but more than $7.5 million and the business unit received less than $50 million in net awards the previous cost accounting period, four of the standards apply: CAS 401, CAS 402, CAS 405 and CAS 406. Once a contract with modified coverage is awarded to a business segment in a cost accounting period, all that business unit’s non-exempt contracts for the period are also modified covered unless a fully CAS covered award is made. A subsequent contract award over $850K (this changes frequently) will be either fully or modified CAS covered depending on the coverage of its prior contracts.</a:t>
            </a:r>
          </a:p>
          <a:p>
            <a:pPr lvl="1"/>
            <a:r>
              <a:rPr lang="en-US" sz="1000" b="0" i="0" dirty="0">
                <a:solidFill>
                  <a:srgbClr val="000000"/>
                </a:solidFill>
                <a:effectLst/>
              </a:rPr>
              <a:t>There are 10 exemptions, the principal ones being (1) sealed bid contracts (2) negotiated contracts not in excess of $750,000 (3) contracts with small businesses (4) contracts where prices are set by law or regulations (5) contracts for commercial items and (6) firm-fixed price contracts awarded without submission of any cost data. </a:t>
            </a:r>
          </a:p>
          <a:p>
            <a:pPr algn="l"/>
            <a:r>
              <a:rPr lang="en-US" sz="1000" b="0" i="0" dirty="0">
                <a:solidFill>
                  <a:schemeClr val="tx1"/>
                </a:solidFill>
                <a:effectLst/>
              </a:rPr>
              <a:t>The fundamental requirement of </a:t>
            </a:r>
            <a:r>
              <a:rPr lang="en-US" sz="1000" b="0" i="0" u="sng" dirty="0">
                <a:solidFill>
                  <a:schemeClr val="tx1"/>
                </a:solidFill>
                <a:effectLst/>
              </a:rPr>
              <a:t>CAS 402 </a:t>
            </a:r>
            <a:r>
              <a:rPr lang="en-US" sz="1000" b="0" i="0" dirty="0">
                <a:solidFill>
                  <a:schemeClr val="tx1"/>
                </a:solidFill>
                <a:effectLst/>
              </a:rPr>
              <a:t>is that all costs incurred for the same purpose in like circumstances be treated as either direct costs only or indirect costs only, with respect to the final cost objectives.  The standard drives home this point by saying (1) a cost cannot be an indirect cost if other costs incurred for the same purpose, in like circumstances, are treated as direct costs and vice versa.  Although these requirements are stated in terms of costs incurred, they apply equally to estimates of costs for contract proposals.  The consistency requirement addresses only those costs that cross the boundary of direct and indirect – hence, inconsistent treat of costs that remain direct costs or indirect costs is not an issue in CAS 402.</a:t>
            </a:r>
          </a:p>
        </p:txBody>
      </p:sp>
      <p:sp>
        <p:nvSpPr>
          <p:cNvPr id="10" name="Content Placeholder 8">
            <a:extLst>
              <a:ext uri="{FF2B5EF4-FFF2-40B4-BE49-F238E27FC236}">
                <a16:creationId xmlns:a16="http://schemas.microsoft.com/office/drawing/2014/main" id="{817475DC-840D-4DA2-ABDC-B136CF7EB8FB}"/>
              </a:ext>
            </a:extLst>
          </p:cNvPr>
          <p:cNvSpPr txBox="1">
            <a:spLocks/>
          </p:cNvSpPr>
          <p:nvPr/>
        </p:nvSpPr>
        <p:spPr>
          <a:xfrm>
            <a:off x="407049" y="6040021"/>
            <a:ext cx="1205703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Clr>
                <a:srgbClr val="EB8A2F"/>
              </a:buClr>
              <a:buFont typeface="Calibri" panose="020F0502020204030204" pitchFamily="34" charset="0"/>
              <a:buNone/>
            </a:pPr>
            <a:r>
              <a:rPr lang="en-US" sz="1800" b="1" dirty="0">
                <a:solidFill>
                  <a:srgbClr val="EB8B30"/>
                </a:solidFill>
              </a:rPr>
              <a:t>The Government’s responsibility is to ensure that the contractor does not have runaway rates</a:t>
            </a:r>
            <a:endParaRPr lang="en-US" sz="1800" b="1" i="1" dirty="0">
              <a:solidFill>
                <a:srgbClr val="EB8B30"/>
              </a:solidFill>
            </a:endParaRPr>
          </a:p>
          <a:p>
            <a:pPr marL="0" indent="0">
              <a:spcBef>
                <a:spcPts val="0"/>
              </a:spcBef>
              <a:spcAft>
                <a:spcPts val="0"/>
              </a:spcAft>
              <a:buClr>
                <a:srgbClr val="EB8A2F"/>
              </a:buClr>
              <a:buFont typeface="Calibri" panose="020F0502020204030204" pitchFamily="34" charset="0"/>
              <a:buNone/>
            </a:pPr>
            <a:endParaRPr lang="en-US" b="1" dirty="0">
              <a:solidFill>
                <a:srgbClr val="EB8B30"/>
              </a:solidFill>
            </a:endParaRPr>
          </a:p>
        </p:txBody>
      </p:sp>
    </p:spTree>
    <p:extLst>
      <p:ext uri="{BB962C8B-B14F-4D97-AF65-F5344CB8AC3E}">
        <p14:creationId xmlns:p14="http://schemas.microsoft.com/office/powerpoint/2010/main" val="4070464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FPRA &amp; Indirect Rate Changes</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556181" y="1271930"/>
            <a:ext cx="11134488" cy="5282687"/>
          </a:xfrm>
        </p:spPr>
        <p:txBody>
          <a:bodyPr>
            <a:normAutofit fontScale="92500" lnSpcReduction="10000"/>
          </a:bodyPr>
          <a:lstStyle/>
          <a:p>
            <a:r>
              <a:rPr lang="en-US" sz="1200" b="1" i="0" u="sng" dirty="0">
                <a:solidFill>
                  <a:srgbClr val="000000"/>
                </a:solidFill>
                <a:effectLst/>
              </a:rPr>
              <a:t>A Forward Pricing Rate Agreement (FPRA) </a:t>
            </a:r>
            <a:r>
              <a:rPr lang="en-US" sz="1200" i="0" dirty="0">
                <a:solidFill>
                  <a:srgbClr val="000000"/>
                </a:solidFill>
                <a:effectLst/>
              </a:rPr>
              <a:t>is an agreement between a contractor and a government agency in which certain indirect rates are established for a specified period of time. These rates are estimates of costs and are used to price contracts and contract modifications. The use of an FPRA can speed up the contracting process by eliminating the need to audit or analyze the rates. The </a:t>
            </a:r>
            <a:r>
              <a:rPr lang="en-US" sz="1200" i="0" u="none" strike="noStrike" dirty="0">
                <a:solidFill>
                  <a:srgbClr val="F80404"/>
                </a:solidFill>
                <a:effectLst/>
                <a:hlinkClick r:id="rId2" tooltip="Contracting Officer Representative"/>
              </a:rPr>
              <a:t>Administrative Contracting Officer (ACO)</a:t>
            </a:r>
            <a:r>
              <a:rPr lang="en-US" sz="1200" i="0" dirty="0">
                <a:solidFill>
                  <a:srgbClr val="000000"/>
                </a:solidFill>
                <a:effectLst/>
              </a:rPr>
              <a:t> is responsible for monitoring the contractor’s rates. Any questions concerning the rates should be directed to the ACO. Once an FPRA has been reached, any subsequent proposal should include a copy of the agreement.</a:t>
            </a:r>
            <a:endParaRPr lang="en-US" sz="1200" dirty="0"/>
          </a:p>
          <a:p>
            <a:pPr algn="l">
              <a:spcBef>
                <a:spcPts val="1200"/>
              </a:spcBef>
            </a:pPr>
            <a:r>
              <a:rPr lang="en-US" sz="1200" b="1" i="0" u="none" strike="noStrike" dirty="0">
                <a:solidFill>
                  <a:srgbClr val="000000"/>
                </a:solidFill>
                <a:effectLst/>
              </a:rPr>
              <a:t>42.1701 Procedures.  Forward Pricing Rate Agreements</a:t>
            </a:r>
          </a:p>
          <a:p>
            <a:pPr indent="152400" algn="l"/>
            <a:r>
              <a:rPr lang="en-US" sz="1200" b="0" i="0" u="none" strike="noStrike" dirty="0">
                <a:solidFill>
                  <a:srgbClr val="000000"/>
                </a:solidFill>
                <a:effectLst/>
              </a:rPr>
              <a:t>(a) Negotiation of forward pricing rate agreements (FPRA’s) may be requested by the contracting officer or the contractor or initiated by the administrative contracting officer (ACO). In determining whether or not to establish such an agreement, the ACO should consider whether the benefits to be derived from the agreement are commensurate with the effort of establishing and monitoring it. Normally, FPRA’s should be negotiated only with contractors having a significant volume of Government contract proposals. The cognizant contract administration agency shall determine whether an FPRA will be established.</a:t>
            </a:r>
          </a:p>
          <a:p>
            <a:pPr indent="152400" algn="l"/>
            <a:r>
              <a:rPr lang="en-US" sz="1200" b="0" i="0" u="none" strike="noStrike" dirty="0">
                <a:solidFill>
                  <a:srgbClr val="000000"/>
                </a:solidFill>
                <a:effectLst/>
              </a:rPr>
              <a:t>(b) The ACO shall obtain the contractor’s forward pricing rate proposal and require that it include cost or pricing data that are accurate, complete, and current as of the date of submission (but see </a:t>
            </a:r>
            <a:r>
              <a:rPr lang="en-US" sz="1200" b="0" i="0" u="none" strike="noStrike" dirty="0">
                <a:solidFill>
                  <a:srgbClr val="3366CC"/>
                </a:solidFill>
                <a:effectLst/>
                <a:hlinkClick r:id="rId3"/>
              </a:rPr>
              <a:t>15.407-3</a:t>
            </a:r>
            <a:r>
              <a:rPr lang="en-US" sz="1200" b="0" i="0" u="none" strike="noStrike" dirty="0">
                <a:solidFill>
                  <a:srgbClr val="000000"/>
                </a:solidFill>
                <a:effectLst/>
              </a:rPr>
              <a:t>(c)). The ACO shall invite the cognizant contract auditor and contracting offices having a significant interest to participate in developing a Government objective and in the negotiations. Upon completing negotiations, the ACO shall prepare a price negotiation memorandum (PNM) (see </a:t>
            </a:r>
            <a:r>
              <a:rPr lang="en-US" sz="1200" b="0" i="0" u="none" strike="noStrike" dirty="0">
                <a:solidFill>
                  <a:srgbClr val="3366CC"/>
                </a:solidFill>
                <a:effectLst/>
                <a:hlinkClick r:id="rId4"/>
              </a:rPr>
              <a:t>15.406-3</a:t>
            </a:r>
            <a:r>
              <a:rPr lang="en-US" sz="1200" b="0" i="0" u="none" strike="noStrike" dirty="0">
                <a:solidFill>
                  <a:srgbClr val="000000"/>
                </a:solidFill>
                <a:effectLst/>
              </a:rPr>
              <a:t>) and forward copies of the PNM and FPRA to the cognizant auditor and to all contracting offices that are known to be affected by the FPRA.</a:t>
            </a:r>
          </a:p>
          <a:p>
            <a:pPr indent="152400" algn="l"/>
            <a:r>
              <a:rPr lang="en-US" sz="1200" b="0" i="0" u="none" strike="noStrike" dirty="0">
                <a:solidFill>
                  <a:srgbClr val="000000"/>
                </a:solidFill>
                <a:effectLst/>
              </a:rPr>
              <a:t>(c) The FPRA shall provide specific terms and conditions covering expiration, application, and data requirements for systematic monitoring to ensure the validity of the rates. The agreement shall provide for cancellation at the option of either party and shall require the contractor to submit to the ACO and to the cognizant contract auditor any significant change in cost or pricing data used to support the FPRA.</a:t>
            </a:r>
          </a:p>
          <a:p>
            <a:pPr indent="152400" algn="l"/>
            <a:r>
              <a:rPr lang="en-US" sz="1200" b="0" i="0" u="none" strike="noStrike" dirty="0">
                <a:solidFill>
                  <a:srgbClr val="000000"/>
                </a:solidFill>
                <a:effectLst/>
              </a:rPr>
              <a:t>(d) </a:t>
            </a:r>
            <a:r>
              <a:rPr lang="en-US" sz="1200" b="0" i="0" u="sng" strike="noStrike" dirty="0">
                <a:solidFill>
                  <a:srgbClr val="000000"/>
                </a:solidFill>
                <a:effectLst/>
              </a:rPr>
              <a:t>When an FPRA is invalid, the contractor should submit and negotiate a new proposal to reflect the changed conditions.</a:t>
            </a:r>
            <a:r>
              <a:rPr lang="en-US" sz="1200" b="0" i="0" u="none" strike="noStrike" dirty="0">
                <a:solidFill>
                  <a:srgbClr val="000000"/>
                </a:solidFill>
                <a:effectLst/>
              </a:rPr>
              <a:t> If an FPRA has not been established or has been invalidated, the ACO will issue a forward pricing rate recommendation (FPRR) to buying activities with documentation to assist negotiators. In the absence of an FPRA or FPRR, the ACO shall include support for rates utilized.</a:t>
            </a:r>
          </a:p>
          <a:p>
            <a:pPr indent="152400" algn="l"/>
            <a:r>
              <a:rPr lang="en-US" sz="1200" b="0" i="0" u="none" strike="noStrike" dirty="0">
                <a:solidFill>
                  <a:srgbClr val="000000"/>
                </a:solidFill>
                <a:effectLst/>
              </a:rPr>
              <a:t>(e) The ACO may negotiate continuous updates to the FPRA. The FPRA will provide specific terms and conditions covering notification, application, and data requirements for systematic monitoring to ensure the validity of the rates.</a:t>
            </a:r>
          </a:p>
          <a:p>
            <a:r>
              <a:rPr lang="en-US" sz="1300" dirty="0"/>
              <a:t>Contractors cannot unilaterally change their indirect rate structure </a:t>
            </a:r>
          </a:p>
          <a:p>
            <a:pPr lvl="1"/>
            <a:r>
              <a:rPr lang="en-US" sz="1300" dirty="0"/>
              <a:t>DCAA must approve any changes to your disclosure statement and/or indirect rate structure  </a:t>
            </a:r>
            <a:r>
              <a:rPr lang="en-US" sz="1300" dirty="0">
                <a:solidFill>
                  <a:srgbClr val="FF0000"/>
                </a:solidFill>
              </a:rPr>
              <a:t>(update)</a:t>
            </a:r>
            <a:endParaRPr lang="en-US" sz="1300" dirty="0"/>
          </a:p>
          <a:p>
            <a:endParaRPr lang="en-US" dirty="0"/>
          </a:p>
          <a:p>
            <a:pPr marL="0" lvl="0" indent="0">
              <a:buNone/>
            </a:pPr>
            <a:endParaRPr lang="en-US" sz="1400" dirty="0"/>
          </a:p>
          <a:p>
            <a:pPr lvl="5">
              <a:spcAft>
                <a:spcPts val="1200"/>
              </a:spcAft>
              <a:buClr>
                <a:srgbClr val="EB8A2F"/>
              </a:buClr>
            </a:pPr>
            <a:endParaRPr lang="en-US" sz="2000"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44</a:t>
            </a:fld>
            <a:endParaRPr lang="en-US" dirty="0"/>
          </a:p>
        </p:txBody>
      </p:sp>
    </p:spTree>
    <p:extLst>
      <p:ext uri="{BB962C8B-B14F-4D97-AF65-F5344CB8AC3E}">
        <p14:creationId xmlns:p14="http://schemas.microsoft.com/office/powerpoint/2010/main" val="3015019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275102"/>
            <a:ext cx="10194981" cy="828418"/>
          </a:xfrm>
        </p:spPr>
        <p:txBody>
          <a:bodyPr>
            <a:normAutofit/>
          </a:bodyPr>
          <a:lstStyle/>
          <a:p>
            <a:r>
              <a:rPr lang="en-US" sz="3600" dirty="0"/>
              <a:t>Types of costs</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612741" y="1300211"/>
            <a:ext cx="11077927" cy="5282687"/>
          </a:xfrm>
        </p:spPr>
        <p:txBody>
          <a:bodyPr>
            <a:normAutofit fontScale="85000" lnSpcReduction="20000"/>
          </a:bodyPr>
          <a:lstStyle/>
          <a:p>
            <a:pPr lvl="0">
              <a:spcAft>
                <a:spcPts val="1200"/>
              </a:spcAft>
              <a:buClr>
                <a:srgbClr val="EB8A2F"/>
              </a:buClr>
            </a:pPr>
            <a:r>
              <a:rPr lang="en-US" sz="2400" b="1" dirty="0">
                <a:solidFill>
                  <a:srgbClr val="000000">
                    <a:lumMod val="75000"/>
                    <a:lumOff val="25000"/>
                  </a:srgbClr>
                </a:solidFill>
              </a:rPr>
              <a:t>From a GovCon Perspective:  </a:t>
            </a:r>
          </a:p>
          <a:p>
            <a:pPr lvl="1">
              <a:spcAft>
                <a:spcPts val="1200"/>
              </a:spcAft>
              <a:buClr>
                <a:srgbClr val="EB8A2F"/>
              </a:buClr>
            </a:pPr>
            <a:r>
              <a:rPr lang="en-US" sz="2400" u="sng" dirty="0">
                <a:solidFill>
                  <a:srgbClr val="000000">
                    <a:lumMod val="75000"/>
                    <a:lumOff val="25000"/>
                  </a:srgbClr>
                </a:solidFill>
              </a:rPr>
              <a:t>Costs fall into multiple buckets:  </a:t>
            </a:r>
          </a:p>
          <a:p>
            <a:pPr lvl="2">
              <a:spcAft>
                <a:spcPts val="1200"/>
              </a:spcAft>
              <a:buClr>
                <a:srgbClr val="EB8A2F"/>
              </a:buClr>
            </a:pPr>
            <a:r>
              <a:rPr lang="en-US" sz="2200" dirty="0">
                <a:solidFill>
                  <a:srgbClr val="000000">
                    <a:lumMod val="75000"/>
                    <a:lumOff val="25000"/>
                  </a:srgbClr>
                </a:solidFill>
              </a:rPr>
              <a:t>Direct Costs (FAR 2.101) – can be attributed directly to the performance of a contract</a:t>
            </a:r>
          </a:p>
          <a:p>
            <a:pPr lvl="5">
              <a:spcAft>
                <a:spcPts val="1200"/>
              </a:spcAft>
              <a:buClr>
                <a:srgbClr val="EB8A2F"/>
              </a:buClr>
            </a:pPr>
            <a:r>
              <a:rPr lang="en-US" sz="2200" dirty="0">
                <a:solidFill>
                  <a:srgbClr val="000000">
                    <a:lumMod val="75000"/>
                    <a:lumOff val="25000"/>
                  </a:srgbClr>
                </a:solidFill>
              </a:rPr>
              <a:t>Direct labor, materials, subcontractor costs, other direct costs (ODC’s)</a:t>
            </a:r>
          </a:p>
          <a:p>
            <a:pPr lvl="2">
              <a:spcAft>
                <a:spcPts val="1200"/>
              </a:spcAft>
              <a:buClr>
                <a:srgbClr val="EB8A2F"/>
              </a:buClr>
            </a:pPr>
            <a:r>
              <a:rPr lang="en-US" sz="2200" dirty="0">
                <a:solidFill>
                  <a:srgbClr val="000000">
                    <a:lumMod val="75000"/>
                    <a:lumOff val="25000"/>
                  </a:srgbClr>
                </a:solidFill>
              </a:rPr>
              <a:t>Indirect Costs – costs which are not attributable to the performance of one contract, therefore must be “pooled” (thus creating cost pools) and </a:t>
            </a:r>
            <a:r>
              <a:rPr lang="en-US" sz="2200" b="1" i="1" dirty="0">
                <a:solidFill>
                  <a:srgbClr val="000000">
                    <a:lumMod val="75000"/>
                    <a:lumOff val="25000"/>
                  </a:srgbClr>
                </a:solidFill>
              </a:rPr>
              <a:t>allocated </a:t>
            </a:r>
            <a:r>
              <a:rPr lang="en-US" sz="2200" dirty="0">
                <a:solidFill>
                  <a:srgbClr val="000000">
                    <a:lumMod val="75000"/>
                    <a:lumOff val="25000"/>
                  </a:srgbClr>
                </a:solidFill>
              </a:rPr>
              <a:t>across multiple projects</a:t>
            </a:r>
          </a:p>
          <a:p>
            <a:pPr lvl="5">
              <a:spcAft>
                <a:spcPts val="1200"/>
              </a:spcAft>
              <a:buClr>
                <a:srgbClr val="EB8A2F"/>
              </a:buClr>
            </a:pPr>
            <a:r>
              <a:rPr lang="en-US" sz="2200" dirty="0">
                <a:solidFill>
                  <a:srgbClr val="000000">
                    <a:lumMod val="75000"/>
                    <a:lumOff val="25000"/>
                  </a:srgbClr>
                </a:solidFill>
              </a:rPr>
              <a:t>Fringe (benefits), Overhead (OH), General &amp; Administrative (G&amp;A), Material &amp; Handling (M&amp;H)</a:t>
            </a:r>
          </a:p>
          <a:p>
            <a:pPr lvl="1">
              <a:spcAft>
                <a:spcPts val="1200"/>
              </a:spcAft>
              <a:buClr>
                <a:srgbClr val="EB8A2F"/>
              </a:buClr>
            </a:pPr>
            <a:r>
              <a:rPr lang="en-US" sz="2400" u="sng" dirty="0">
                <a:solidFill>
                  <a:srgbClr val="000000">
                    <a:lumMod val="75000"/>
                    <a:lumOff val="25000"/>
                  </a:srgbClr>
                </a:solidFill>
              </a:rPr>
              <a:t>Unallowable vs Unbillable:  </a:t>
            </a:r>
          </a:p>
          <a:p>
            <a:pPr lvl="2">
              <a:spcAft>
                <a:spcPts val="1200"/>
              </a:spcAft>
              <a:buClr>
                <a:srgbClr val="EB8A2F"/>
              </a:buClr>
            </a:pPr>
            <a:r>
              <a:rPr lang="en-US" sz="2200" dirty="0">
                <a:solidFill>
                  <a:srgbClr val="000000">
                    <a:lumMod val="75000"/>
                    <a:lumOff val="25000"/>
                  </a:srgbClr>
                </a:solidFill>
              </a:rPr>
              <a:t>Unallowable costs cannot be billed to the government FAR subpart 31.2</a:t>
            </a:r>
            <a:endParaRPr lang="en-US" sz="2800" dirty="0">
              <a:solidFill>
                <a:srgbClr val="000000">
                  <a:lumMod val="75000"/>
                  <a:lumOff val="25000"/>
                </a:srgbClr>
              </a:solidFill>
            </a:endParaRPr>
          </a:p>
          <a:p>
            <a:pPr lvl="5">
              <a:spcAft>
                <a:spcPts val="1200"/>
              </a:spcAft>
              <a:buClr>
                <a:srgbClr val="EB8A2F"/>
              </a:buClr>
            </a:pPr>
            <a:r>
              <a:rPr lang="en-US" sz="2200" dirty="0">
                <a:solidFill>
                  <a:srgbClr val="000000">
                    <a:lumMod val="75000"/>
                    <a:lumOff val="25000"/>
                  </a:srgbClr>
                </a:solidFill>
              </a:rPr>
              <a:t>Expressly Unallowable – Entertainment, Interest, Federal Income Tax, Alcohol, travel in excess of per diem.  Penalties apply, FAR 42.709, 52.242-3 (1-2x unallowable cost)</a:t>
            </a:r>
          </a:p>
          <a:p>
            <a:pPr lvl="5">
              <a:spcAft>
                <a:spcPts val="1200"/>
              </a:spcAft>
              <a:buClr>
                <a:srgbClr val="EB8A2F"/>
              </a:buClr>
            </a:pPr>
            <a:r>
              <a:rPr lang="en-US" sz="2200" dirty="0">
                <a:solidFill>
                  <a:srgbClr val="000000">
                    <a:lumMod val="75000"/>
                    <a:lumOff val="25000"/>
                  </a:srgbClr>
                </a:solidFill>
              </a:rPr>
              <a:t>Generally Unallowable – Advertising, Idle Facility, Restructuring costs, certain legal, certain travel </a:t>
            </a:r>
          </a:p>
          <a:p>
            <a:pPr lvl="2">
              <a:spcAft>
                <a:spcPts val="1200"/>
              </a:spcAft>
              <a:buClr>
                <a:srgbClr val="EB8A2F"/>
              </a:buClr>
            </a:pPr>
            <a:r>
              <a:rPr lang="en-US" sz="2200" dirty="0">
                <a:solidFill>
                  <a:srgbClr val="000000">
                    <a:lumMod val="75000"/>
                    <a:lumOff val="25000"/>
                  </a:srgbClr>
                </a:solidFill>
              </a:rPr>
              <a:t>Unbillable costs are allowable by FAR but cannot be billed due to contract restrictions</a:t>
            </a:r>
            <a:endParaRPr lang="en-US" sz="2800" dirty="0">
              <a:solidFill>
                <a:srgbClr val="000000">
                  <a:lumMod val="75000"/>
                  <a:lumOff val="25000"/>
                </a:srgbClr>
              </a:solidFill>
            </a:endParaRPr>
          </a:p>
          <a:p>
            <a:pPr lvl="5">
              <a:spcAft>
                <a:spcPts val="1200"/>
              </a:spcAft>
              <a:buClr>
                <a:srgbClr val="EB8A2F"/>
              </a:buClr>
            </a:pPr>
            <a:r>
              <a:rPr lang="en-US" sz="2200" dirty="0">
                <a:solidFill>
                  <a:srgbClr val="000000">
                    <a:lumMod val="75000"/>
                    <a:lumOff val="25000"/>
                  </a:srgbClr>
                </a:solidFill>
              </a:rPr>
              <a:t>Example – “international travel” or “project control” no permitted by the contract</a:t>
            </a:r>
          </a:p>
          <a:p>
            <a:pPr lvl="5">
              <a:spcAft>
                <a:spcPts val="1200"/>
              </a:spcAft>
              <a:buClr>
                <a:srgbClr val="EB8A2F"/>
              </a:buClr>
            </a:pPr>
            <a:endParaRPr lang="en-US" sz="2200"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45</a:t>
            </a:fld>
            <a:endParaRPr lang="en-US" dirty="0"/>
          </a:p>
        </p:txBody>
      </p:sp>
    </p:spTree>
    <p:extLst>
      <p:ext uri="{BB962C8B-B14F-4D97-AF65-F5344CB8AC3E}">
        <p14:creationId xmlns:p14="http://schemas.microsoft.com/office/powerpoint/2010/main" val="1122426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194981" cy="828418"/>
          </a:xfrm>
        </p:spPr>
        <p:txBody>
          <a:bodyPr>
            <a:normAutofit/>
          </a:bodyPr>
          <a:lstStyle/>
          <a:p>
            <a:r>
              <a:rPr lang="en-US" sz="3600" dirty="0"/>
              <a:t>Cost Objectives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46</a:t>
            </a:fld>
            <a:endParaRPr lang="en-US" dirty="0"/>
          </a:p>
        </p:txBody>
      </p:sp>
      <p:sp>
        <p:nvSpPr>
          <p:cNvPr id="10" name="Content Placeholder 2">
            <a:extLst>
              <a:ext uri="{FF2B5EF4-FFF2-40B4-BE49-F238E27FC236}">
                <a16:creationId xmlns:a16="http://schemas.microsoft.com/office/drawing/2014/main" id="{883EF7CA-A45D-49A0-896F-8EA2C5BE4FF4}"/>
              </a:ext>
            </a:extLst>
          </p:cNvPr>
          <p:cNvSpPr txBox="1">
            <a:spLocks/>
          </p:cNvSpPr>
          <p:nvPr/>
        </p:nvSpPr>
        <p:spPr>
          <a:xfrm>
            <a:off x="731521" y="1328683"/>
            <a:ext cx="10515600" cy="5085805"/>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dirty="0"/>
              <a:t>Definition of  Cost Objective and Final Cost Objective:</a:t>
            </a:r>
          </a:p>
          <a:p>
            <a:pPr lvl="1"/>
            <a:r>
              <a:rPr lang="en-US" sz="1800" dirty="0"/>
              <a:t>Cost Objective :</a:t>
            </a:r>
          </a:p>
          <a:p>
            <a:pPr lvl="2"/>
            <a:r>
              <a:rPr lang="en-US" sz="1600" dirty="0"/>
              <a:t>“a function, organizational subdivision, contract, or other work unit for which cost data are desired and for which provision is made to accumulate and measure the cost of processes, products, jobs, capitalized projects, etc.”</a:t>
            </a:r>
          </a:p>
          <a:p>
            <a:pPr lvl="1"/>
            <a:r>
              <a:rPr lang="en-US" sz="1800" dirty="0"/>
              <a:t>Final Cost Objective:</a:t>
            </a:r>
          </a:p>
          <a:p>
            <a:pPr lvl="2"/>
            <a:r>
              <a:rPr lang="en-US" sz="1600" dirty="0"/>
              <a:t>“a cost objective that has allocated to it both direct and indirect costs and, in the contractor’s accumulation system, is one of the final accumulation points.” </a:t>
            </a:r>
          </a:p>
          <a:p>
            <a:pPr lvl="2"/>
            <a:r>
              <a:rPr lang="en-US" sz="1600" dirty="0"/>
              <a:t>Examples include: Contract, Task order, Finished goods inventory, etc.</a:t>
            </a:r>
          </a:p>
          <a:p>
            <a:r>
              <a:rPr lang="en-US" sz="1800" dirty="0"/>
              <a:t>This process yields </a:t>
            </a:r>
            <a:r>
              <a:rPr lang="en-US" sz="1800" u="sng" dirty="0"/>
              <a:t>“full cost absorption” </a:t>
            </a:r>
            <a:r>
              <a:rPr lang="en-US" sz="1800" dirty="0"/>
              <a:t>(in theory) of all direct and indirect costs at the “final cost objective” level</a:t>
            </a:r>
          </a:p>
          <a:p>
            <a:r>
              <a:rPr lang="en-US" sz="1800" dirty="0"/>
              <a:t>It is up to your company to define the costs that are direct vs. indirect as long as company parameters: </a:t>
            </a:r>
          </a:p>
          <a:p>
            <a:pPr lvl="1"/>
            <a:r>
              <a:rPr lang="en-US" sz="1800" dirty="0"/>
              <a:t> can meet direct/indirect regulatory definitions, and </a:t>
            </a:r>
          </a:p>
          <a:p>
            <a:pPr lvl="1"/>
            <a:r>
              <a:rPr lang="en-US" sz="1800" dirty="0"/>
              <a:t> ensure that costs are treated consistently as direct/indirect in like circumstances  (CAS 402 Guidance)</a:t>
            </a:r>
          </a:p>
          <a:p>
            <a:r>
              <a:rPr lang="en-US" sz="1800" dirty="0"/>
              <a:t>When establishing indirect cost pools, CAS 418 can provide valuable guidance, some of which is mentioned below:</a:t>
            </a:r>
          </a:p>
          <a:p>
            <a:pPr lvl="1"/>
            <a:r>
              <a:rPr lang="en-US" sz="1800" dirty="0"/>
              <a:t>Pool must be </a:t>
            </a:r>
            <a:r>
              <a:rPr lang="en-US" sz="1800" u="sng" dirty="0"/>
              <a:t>“homogeneous” </a:t>
            </a:r>
            <a:r>
              <a:rPr lang="en-US" sz="1800" dirty="0"/>
              <a:t>- Items, costs, functions, of same or similar nature.</a:t>
            </a:r>
          </a:p>
          <a:p>
            <a:pPr lvl="1"/>
            <a:r>
              <a:rPr lang="en-US" sz="1800" u="sng" dirty="0"/>
              <a:t>Must establish causal / beneficial relationship between the expense and the final cost objective</a:t>
            </a:r>
          </a:p>
          <a:p>
            <a:endParaRPr lang="en-US" sz="1800" dirty="0"/>
          </a:p>
        </p:txBody>
      </p:sp>
    </p:spTree>
    <p:extLst>
      <p:ext uri="{BB962C8B-B14F-4D97-AF65-F5344CB8AC3E}">
        <p14:creationId xmlns:p14="http://schemas.microsoft.com/office/powerpoint/2010/main" val="1779896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Contract Types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47</a:t>
            </a:fld>
            <a:endParaRPr lang="en-US" dirty="0"/>
          </a:p>
        </p:txBody>
      </p:sp>
      <p:sp>
        <p:nvSpPr>
          <p:cNvPr id="7" name="Content Placeholder 1">
            <a:extLst>
              <a:ext uri="{FF2B5EF4-FFF2-40B4-BE49-F238E27FC236}">
                <a16:creationId xmlns:a16="http://schemas.microsoft.com/office/drawing/2014/main" id="{6A000B93-F7E4-477D-ADC2-CF7E71299684}"/>
              </a:ext>
            </a:extLst>
          </p:cNvPr>
          <p:cNvSpPr>
            <a:spLocks noGrp="1" noChangeArrowheads="1"/>
          </p:cNvSpPr>
          <p:nvPr>
            <p:ph idx="1"/>
          </p:nvPr>
        </p:nvSpPr>
        <p:spPr>
          <a:xfrm>
            <a:off x="731521" y="1377819"/>
            <a:ext cx="10426700" cy="5286932"/>
          </a:xfrm>
        </p:spPr>
        <p:txBody>
          <a:bodyPr>
            <a:normAutofit/>
          </a:bodyPr>
          <a:lstStyle/>
          <a:p>
            <a:r>
              <a:rPr lang="en-US" altLang="en-US" dirty="0">
                <a:ea typeface="ＭＳ Ｐゴシック" panose="020B0600070205080204" pitchFamily="34" charset="-128"/>
              </a:rPr>
              <a:t>There are three main groupings of contract types: </a:t>
            </a:r>
          </a:p>
          <a:p>
            <a:pPr lvl="1"/>
            <a:r>
              <a:rPr lang="en-US" altLang="en-US" dirty="0">
                <a:ea typeface="ＭＳ Ｐゴシック" panose="020B0600070205080204" pitchFamily="34" charset="-128"/>
              </a:rPr>
              <a:t>Fixed-Price (FP, FPLOE, FUP,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a:t>
            </a:r>
          </a:p>
          <a:p>
            <a:pPr lvl="2"/>
            <a:r>
              <a:rPr lang="en-US" altLang="en-US" dirty="0">
                <a:ea typeface="ＭＳ Ｐゴシック" panose="020B0600070205080204" pitchFamily="34" charset="-128"/>
              </a:rPr>
              <a:t>Gives the contractor full responsibility for the cost of performance and the resulting profit or loss</a:t>
            </a:r>
          </a:p>
          <a:p>
            <a:pPr lvl="1"/>
            <a:r>
              <a:rPr lang="en-US" altLang="en-US" dirty="0">
                <a:ea typeface="ＭＳ Ｐゴシック" panose="020B0600070205080204" pitchFamily="34" charset="-128"/>
              </a:rPr>
              <a:t>Time &amp; Materials</a:t>
            </a:r>
          </a:p>
          <a:p>
            <a:pPr lvl="2"/>
            <a:r>
              <a:rPr lang="en-US" altLang="en-US" dirty="0">
                <a:ea typeface="ＭＳ Ｐゴシック" panose="020B0600070205080204" pitchFamily="34" charset="-128"/>
              </a:rPr>
              <a:t>Rates x hours</a:t>
            </a:r>
          </a:p>
          <a:p>
            <a:pPr lvl="1"/>
            <a:r>
              <a:rPr lang="en-US" altLang="en-US" dirty="0">
                <a:ea typeface="ＭＳ Ｐゴシック" panose="020B0600070205080204" pitchFamily="34" charset="-128"/>
              </a:rPr>
              <a:t>Cost-Reimbursable (CP, CPFF, CPAF, CPIF) </a:t>
            </a:r>
          </a:p>
          <a:p>
            <a:pPr lvl="2"/>
            <a:r>
              <a:rPr lang="en-US" altLang="en-US" dirty="0">
                <a:ea typeface="ＭＳ Ｐゴシック" panose="020B0600070205080204" pitchFamily="34" charset="-128"/>
              </a:rPr>
              <a:t>Cost plus a fixed fee, award fee or incentive fee.  Minimizes the risk of contract performance for the contractor.  </a:t>
            </a:r>
          </a:p>
          <a:p>
            <a:pPr lvl="1"/>
            <a:r>
              <a:rPr lang="en-US" altLang="en-US" dirty="0">
                <a:ea typeface="ＭＳ Ｐゴシック" panose="020B0600070205080204" pitchFamily="34" charset="-128"/>
              </a:rPr>
              <a:t>Hybrid – mix of the above contract types	</a:t>
            </a:r>
          </a:p>
          <a:p>
            <a:pPr lvl="2"/>
            <a:r>
              <a:rPr lang="en-US" altLang="en-US" dirty="0">
                <a:ea typeface="ＭＳ Ｐゴシック" panose="020B0600070205080204" pitchFamily="34" charset="-128"/>
              </a:rPr>
              <a:t>More customers are using the hybrid methodology where they have multiple contract types applying to certain CLINS</a:t>
            </a:r>
          </a:p>
          <a:p>
            <a:pPr lvl="2"/>
            <a:r>
              <a:rPr lang="en-US" altLang="en-US" dirty="0">
                <a:ea typeface="ＭＳ Ｐゴシック" panose="020B0600070205080204" pitchFamily="34" charset="-128"/>
              </a:rPr>
              <a:t>Example: Fixed Price PMO, Fixed Unit Price delivery, Cost Plus Fixed Fee materials with a T&amp;M surge CLIN</a:t>
            </a:r>
          </a:p>
          <a:p>
            <a:r>
              <a:rPr lang="en-US" altLang="en-US" dirty="0">
                <a:ea typeface="ＭＳ Ｐゴシック" panose="020B0600070205080204" pitchFamily="34" charset="-128"/>
              </a:rPr>
              <a:t>The contracting officer’s objective is to negotiate a contract type and price resulting in reasonable contractor risk and to provide the contractor with the greatest incentive to perform efficiently and economically.</a:t>
            </a:r>
          </a:p>
          <a:p>
            <a:r>
              <a:rPr lang="en-US" altLang="en-US" sz="1600" dirty="0">
                <a:cs typeface="Arial" panose="020B0604020202020204" pitchFamily="34" charset="0"/>
              </a:rPr>
              <a:t>The selection of the contract type is based on several factors, including:  procurement type (large, SB, SBDOV), type of technical work</a:t>
            </a:r>
            <a:r>
              <a:rPr lang="en-US" altLang="en-US" dirty="0">
                <a:cs typeface="Arial" panose="020B0604020202020204" pitchFamily="34" charset="0"/>
              </a:rPr>
              <a:t>, complexity of the requirement, concurrent contracts, period </a:t>
            </a:r>
            <a:r>
              <a:rPr lang="en-US" altLang="en-US" sz="1600" dirty="0">
                <a:cs typeface="Arial" panose="020B0604020202020204" pitchFamily="34" charset="0"/>
              </a:rPr>
              <a:t>of performance price competition, price analysis, cost analysis, adequacy of accounting system</a:t>
            </a:r>
          </a:p>
          <a:p>
            <a:r>
              <a:rPr lang="en-US" altLang="en-US" dirty="0">
                <a:cs typeface="Arial" panose="020B0604020202020204" pitchFamily="34" charset="0"/>
              </a:rPr>
              <a:t>IDIQ’s (Indefinite Delivery Indefinite Quantity) - xx</a:t>
            </a: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sz="1600" dirty="0">
              <a:cs typeface="Arial" panose="020B0604020202020204" pitchFamily="34" charset="0"/>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598221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Technical Estimates &amp; BOE’s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48</a:t>
            </a:fld>
            <a:endParaRPr lang="en-US" dirty="0"/>
          </a:p>
        </p:txBody>
      </p:sp>
      <p:sp>
        <p:nvSpPr>
          <p:cNvPr id="5" name="Content Placeholder 1">
            <a:extLst>
              <a:ext uri="{FF2B5EF4-FFF2-40B4-BE49-F238E27FC236}">
                <a16:creationId xmlns:a16="http://schemas.microsoft.com/office/drawing/2014/main" id="{FB120CDF-D5F2-4F7D-8AD3-BF74EA9227E3}"/>
              </a:ext>
            </a:extLst>
          </p:cNvPr>
          <p:cNvSpPr>
            <a:spLocks noGrp="1" noChangeArrowheads="1"/>
          </p:cNvSpPr>
          <p:nvPr>
            <p:ph idx="1"/>
          </p:nvPr>
        </p:nvSpPr>
        <p:spPr>
          <a:xfrm>
            <a:off x="731521" y="1255270"/>
            <a:ext cx="10599498" cy="5496062"/>
          </a:xfrm>
        </p:spPr>
        <p:txBody>
          <a:bodyPr>
            <a:normAutofit fontScale="92500" lnSpcReduction="10000"/>
          </a:bodyPr>
          <a:lstStyle/>
          <a:p>
            <a:r>
              <a:rPr lang="en-US" altLang="en-US" dirty="0">
                <a:solidFill>
                  <a:schemeClr val="tx1"/>
                </a:solidFill>
                <a:ea typeface="ＭＳ Ｐゴシック" panose="020B0600070205080204" pitchFamily="34" charset="-128"/>
              </a:rPr>
              <a:t>The PM, Technical Lead, Operations Manager or other SME defines the technical solution(s)</a:t>
            </a:r>
          </a:p>
          <a:p>
            <a:pPr lvl="1"/>
            <a:r>
              <a:rPr lang="en-US" altLang="en-US" dirty="0">
                <a:ea typeface="ＭＳ Ｐゴシック" panose="020B0600070205080204" pitchFamily="34" charset="-128"/>
              </a:rPr>
              <a:t>Prepares BOE (Basis of Estimate) and verification document</a:t>
            </a:r>
          </a:p>
          <a:p>
            <a:pPr lvl="1"/>
            <a:r>
              <a:rPr lang="en-US" altLang="en-US" dirty="0">
                <a:ea typeface="ＭＳ Ｐゴシック" panose="020B0600070205080204" pitchFamily="34" charset="-128"/>
              </a:rPr>
              <a:t>Cost Analyst works closely to understand solution and key cost drivers</a:t>
            </a:r>
          </a:p>
          <a:p>
            <a:pPr lvl="1"/>
            <a:r>
              <a:rPr lang="en-US" altLang="en-US" dirty="0">
                <a:solidFill>
                  <a:schemeClr val="tx1"/>
                </a:solidFill>
                <a:ea typeface="ＭＳ Ｐゴシック" panose="020B0600070205080204" pitchFamily="34" charset="-128"/>
              </a:rPr>
              <a:t>Cost Analyst does NOT define solution (LOE, ODCs, etc.)</a:t>
            </a:r>
          </a:p>
          <a:p>
            <a:pPr lvl="2"/>
            <a:r>
              <a:rPr lang="en-US" altLang="en-US" dirty="0">
                <a:ea typeface="ＭＳ Ｐゴシック" panose="020B0600070205080204" pitchFamily="34" charset="-128"/>
              </a:rPr>
              <a:t>However, should analyze and challenge technical assumptions</a:t>
            </a:r>
          </a:p>
          <a:p>
            <a:r>
              <a:rPr lang="en-US" altLang="en-US" dirty="0">
                <a:solidFill>
                  <a:schemeClr val="tx1"/>
                </a:solidFill>
                <a:ea typeface="ＭＳ Ｐゴシック" panose="020B0600070205080204" pitchFamily="34" charset="-128"/>
              </a:rPr>
              <a:t>A formal BOE is a detailed breakdown of the proposed costs related directly to the SOO, SOW, and WBS, usually down to the 3rd level, and is prepared when required by the RFP or solicitation. </a:t>
            </a:r>
            <a:r>
              <a:rPr lang="en-US" altLang="en-US" i="1" dirty="0">
                <a:solidFill>
                  <a:schemeClr val="tx1"/>
                </a:solidFill>
                <a:ea typeface="ＭＳ Ｐゴシック" panose="020B0600070205080204" pitchFamily="34" charset="-128"/>
              </a:rPr>
              <a:t>(very rare)</a:t>
            </a:r>
          </a:p>
          <a:p>
            <a:pPr lvl="1"/>
            <a:r>
              <a:rPr lang="en-US" altLang="en-US" dirty="0">
                <a:solidFill>
                  <a:schemeClr val="tx1"/>
                </a:solidFill>
                <a:ea typeface="ＭＳ Ｐゴシック" panose="020B0600070205080204" pitchFamily="34" charset="-128"/>
              </a:rPr>
              <a:t>Small projects may only require a simple breakdown by task, CLIN or labor categories, or no breakdown at all</a:t>
            </a:r>
          </a:p>
          <a:p>
            <a:pPr lvl="1"/>
            <a:r>
              <a:rPr lang="en-US" altLang="en-US" dirty="0">
                <a:solidFill>
                  <a:schemeClr val="tx1"/>
                </a:solidFill>
                <a:ea typeface="ＭＳ Ｐゴシック" panose="020B0600070205080204" pitchFamily="34" charset="-128"/>
              </a:rPr>
              <a:t>Larger programs may require the use of a detailed Basis of Estimate (BOE), WBS and/or Contract Line Item Numbers (CLINs) and </a:t>
            </a:r>
            <a:r>
              <a:rPr lang="en-US" altLang="en-US" dirty="0" err="1">
                <a:solidFill>
                  <a:schemeClr val="tx1"/>
                </a:solidFill>
                <a:ea typeface="ＭＳ Ｐゴシック" panose="020B0600070205080204" pitchFamily="34" charset="-128"/>
              </a:rPr>
              <a:t>SubClins</a:t>
            </a:r>
            <a:endParaRPr lang="en-US" altLang="en-US" dirty="0">
              <a:solidFill>
                <a:schemeClr val="tx1"/>
              </a:solidFill>
              <a:ea typeface="ＭＳ Ｐゴシック" panose="020B0600070205080204" pitchFamily="34" charset="-128"/>
            </a:endParaRPr>
          </a:p>
          <a:p>
            <a:r>
              <a:rPr lang="en-US" altLang="en-US" dirty="0">
                <a:solidFill>
                  <a:schemeClr val="tx1"/>
                </a:solidFill>
                <a:ea typeface="ＭＳ Ｐゴシック" panose="020B0600070205080204" pitchFamily="34" charset="-128"/>
              </a:rPr>
              <a:t>A formal BOE Volume would contain at a minimum: </a:t>
            </a:r>
            <a:endParaRPr lang="en-US" altLang="en-US" i="1" dirty="0">
              <a:solidFill>
                <a:schemeClr val="tx1"/>
              </a:solidFill>
              <a:ea typeface="ＭＳ Ｐゴシック" panose="020B0600070205080204" pitchFamily="34" charset="-128"/>
            </a:endParaRPr>
          </a:p>
          <a:p>
            <a:pPr lvl="1"/>
            <a:r>
              <a:rPr lang="en-US" altLang="en-US" dirty="0">
                <a:ea typeface="ＭＳ Ｐゴシック" panose="020B0600070205080204" pitchFamily="34" charset="-128"/>
              </a:rPr>
              <a:t>Name of the estimator &amp; reviewer/approver </a:t>
            </a:r>
          </a:p>
          <a:p>
            <a:pPr lvl="1"/>
            <a:r>
              <a:rPr lang="en-US" altLang="en-US" dirty="0">
                <a:ea typeface="ＭＳ Ｐゴシック" panose="020B0600070205080204" pitchFamily="34" charset="-128"/>
              </a:rPr>
              <a:t>Description of the task with period of performance</a:t>
            </a:r>
          </a:p>
          <a:p>
            <a:pPr lvl="1"/>
            <a:r>
              <a:rPr lang="en-US" altLang="en-US" dirty="0">
                <a:ea typeface="ＭＳ Ｐゴシック" panose="020B0600070205080204" pitchFamily="34" charset="-128"/>
              </a:rPr>
              <a:t>Assumptions and technical parameters used</a:t>
            </a:r>
          </a:p>
          <a:p>
            <a:pPr lvl="1"/>
            <a:r>
              <a:rPr lang="en-US" altLang="en-US" dirty="0">
                <a:ea typeface="ＭＳ Ｐゴシック" panose="020B0600070205080204" pitchFamily="34" charset="-128"/>
              </a:rPr>
              <a:t>Estimating methodology (historical, parametric, learning curve, technical consensus, etc.) </a:t>
            </a:r>
          </a:p>
          <a:p>
            <a:pPr lvl="1"/>
            <a:r>
              <a:rPr lang="en-US" altLang="en-US" dirty="0">
                <a:ea typeface="ＭＳ Ｐゴシック" panose="020B0600070205080204" pitchFamily="34" charset="-128"/>
              </a:rPr>
              <a:t>Time-phased breakdown of labor hours proposed per labor category with a summary level price</a:t>
            </a:r>
          </a:p>
          <a:p>
            <a:pPr lvl="1"/>
            <a:r>
              <a:rPr lang="en-US" altLang="en-US" dirty="0">
                <a:ea typeface="ＭＳ Ｐゴシック" panose="020B0600070205080204" pitchFamily="34" charset="-128"/>
              </a:rPr>
              <a:t>References to any supporting documentation</a:t>
            </a:r>
          </a:p>
          <a:p>
            <a:r>
              <a:rPr lang="en-US" altLang="en-US" dirty="0">
                <a:solidFill>
                  <a:srgbClr val="FF0000"/>
                </a:solidFill>
                <a:ea typeface="ＭＳ Ｐゴシック" panose="020B0600070205080204" pitchFamily="34" charset="-128"/>
              </a:rPr>
              <a:t>Any kind of </a:t>
            </a:r>
            <a:r>
              <a:rPr lang="en-US" altLang="en-US" dirty="0">
                <a:solidFill>
                  <a:schemeClr val="tx1"/>
                </a:solidFill>
                <a:ea typeface="ＭＳ Ｐゴシック" panose="020B0600070205080204" pitchFamily="34" charset="-128"/>
              </a:rPr>
              <a:t>BOE provides evaluators and auditors insight into the rationale for the development of the estimate – Should give </a:t>
            </a:r>
            <a:r>
              <a:rPr lang="en-US" altLang="en-US" u="sng" dirty="0">
                <a:solidFill>
                  <a:schemeClr val="tx1"/>
                </a:solidFill>
                <a:ea typeface="ＭＳ Ｐゴシック" panose="020B0600070205080204" pitchFamily="34" charset="-128"/>
              </a:rPr>
              <a:t>credibility to realism and reasonableness</a:t>
            </a:r>
          </a:p>
          <a:p>
            <a:pPr lvl="2"/>
            <a:endParaRPr lang="en-US" altLang="en-US" dirty="0">
              <a:ea typeface="ＭＳ Ｐゴシック" panose="020B0600070205080204" pitchFamily="34" charset="-128"/>
            </a:endParaRPr>
          </a:p>
          <a:p>
            <a:pPr lvl="1">
              <a:buFont typeface="Arial" panose="020B0604020202020204" pitchFamily="34" charset="0"/>
              <a:buNone/>
            </a:pPr>
            <a:endParaRPr lang="en-US" altLang="en-US" sz="800" dirty="0">
              <a:ea typeface="ＭＳ Ｐゴシック" panose="020B0600070205080204" pitchFamily="34" charset="-128"/>
            </a:endParaRPr>
          </a:p>
          <a:p>
            <a:pPr lvl="2">
              <a:buFont typeface="Wingdings 3" panose="05040102010807070707" pitchFamily="18" charset="2"/>
              <a:buNone/>
            </a:pPr>
            <a:endParaRPr lang="en-US" altLang="en-US" sz="800" dirty="0">
              <a:ea typeface="ＭＳ Ｐゴシック" panose="020B0600070205080204" pitchFamily="34" charset="-128"/>
            </a:endParaRPr>
          </a:p>
          <a:p>
            <a:pPr>
              <a:buFont typeface="Wingdings" panose="05000000000000000000" pitchFamily="2" charset="2"/>
              <a:buNone/>
            </a:pPr>
            <a:endParaRPr lang="en-US" altLang="en-US" sz="800" dirty="0">
              <a:solidFill>
                <a:schemeClr val="tx1"/>
              </a:solidFill>
              <a:ea typeface="ＭＳ Ｐゴシック" panose="020B0600070205080204" pitchFamily="34" charset="-128"/>
            </a:endParaRPr>
          </a:p>
          <a:p>
            <a:pPr>
              <a:buFont typeface="Wingdings" panose="05000000000000000000" pitchFamily="2" charset="2"/>
              <a:buNone/>
            </a:pPr>
            <a:endParaRPr lang="en-US" altLang="en-US" dirty="0">
              <a:solidFill>
                <a:schemeClr val="tx1"/>
              </a:solidFill>
              <a:ea typeface="ＭＳ Ｐゴシック" panose="020B0600070205080204" pitchFamily="34" charset="-128"/>
            </a:endParaRPr>
          </a:p>
          <a:p>
            <a:endParaRPr lang="en-US" altLang="en-US" dirty="0">
              <a:solidFill>
                <a:schemeClr val="tx1"/>
              </a:solidFill>
              <a:ea typeface="ＭＳ Ｐゴシック" panose="020B0600070205080204" pitchFamily="34" charset="-128"/>
            </a:endParaRPr>
          </a:p>
          <a:p>
            <a:endParaRPr lang="en-US" altLang="en-US" dirty="0">
              <a:solidFill>
                <a:schemeClr val="tx1"/>
              </a:solidFill>
              <a:ea typeface="ＭＳ Ｐゴシック" panose="020B0600070205080204" pitchFamily="34" charset="-128"/>
            </a:endParaRPr>
          </a:p>
          <a:p>
            <a:endParaRPr lang="en-US" altLang="en-US"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683273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Cost Narrative</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49</a:t>
            </a:fld>
            <a:endParaRPr lang="en-US" dirty="0"/>
          </a:p>
        </p:txBody>
      </p:sp>
      <p:sp>
        <p:nvSpPr>
          <p:cNvPr id="5" name="Content Placeholder 1">
            <a:extLst>
              <a:ext uri="{FF2B5EF4-FFF2-40B4-BE49-F238E27FC236}">
                <a16:creationId xmlns:a16="http://schemas.microsoft.com/office/drawing/2014/main" id="{7678A1D3-CC37-406B-AF35-DCE0B4C8A540}"/>
              </a:ext>
            </a:extLst>
          </p:cNvPr>
          <p:cNvSpPr txBox="1">
            <a:spLocks noChangeArrowheads="1"/>
          </p:cNvSpPr>
          <p:nvPr/>
        </p:nvSpPr>
        <p:spPr>
          <a:xfrm>
            <a:off x="731521" y="1311471"/>
            <a:ext cx="10656058" cy="1996280"/>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sz="1800" dirty="0">
                <a:solidFill>
                  <a:schemeClr val="tx1"/>
                </a:solidFill>
                <a:ea typeface="ＭＳ Ｐゴシック" panose="020B0600070205080204" pitchFamily="34" charset="-128"/>
              </a:rPr>
              <a:t>A Cost Narrative is prepared for each proposal unless:</a:t>
            </a:r>
          </a:p>
          <a:p>
            <a:pPr lvl="1"/>
            <a:r>
              <a:rPr lang="en-US" altLang="en-US" sz="1800" dirty="0">
                <a:ea typeface="ＭＳ Ｐゴシック" panose="020B0600070205080204" pitchFamily="34" charset="-128"/>
              </a:rPr>
              <a:t>Extending/modifying a current contract</a:t>
            </a:r>
          </a:p>
          <a:p>
            <a:pPr lvl="1"/>
            <a:r>
              <a:rPr lang="en-US" altLang="en-US" sz="1800" dirty="0">
                <a:ea typeface="ＭＳ Ｐゴシック" panose="020B0600070205080204" pitchFamily="34" charset="-128"/>
              </a:rPr>
              <a:t>Bidding under an existing IDIQ/GWAC/GSA with established rates, terms and conditions</a:t>
            </a:r>
          </a:p>
          <a:p>
            <a:pPr lvl="1"/>
            <a:r>
              <a:rPr lang="en-US" altLang="en-US" sz="1800" dirty="0">
                <a:ea typeface="ＭＳ Ｐゴシック" panose="020B0600070205080204" pitchFamily="34" charset="-128"/>
              </a:rPr>
              <a:t>Explicitly not required</a:t>
            </a:r>
          </a:p>
          <a:p>
            <a:r>
              <a:rPr lang="en-US" altLang="en-US" sz="1800" dirty="0">
                <a:solidFill>
                  <a:schemeClr val="tx1"/>
                </a:solidFill>
                <a:ea typeface="ＭＳ Ｐゴシック" panose="020B0600070205080204" pitchFamily="34" charset="-128"/>
              </a:rPr>
              <a:t>Provides below supporting information as applicable – </a:t>
            </a:r>
            <a:r>
              <a:rPr lang="en-US" altLang="en-US" sz="1800" u="sng" dirty="0">
                <a:solidFill>
                  <a:schemeClr val="tx1"/>
                </a:solidFill>
                <a:ea typeface="ＭＳ Ｐゴシック" panose="020B0600070205080204" pitchFamily="34" charset="-128"/>
              </a:rPr>
              <a:t>RFP Governs</a:t>
            </a:r>
          </a:p>
          <a:p>
            <a:endParaRPr lang="en-US" altLang="en-US" sz="1800" u="sng" dirty="0">
              <a:solidFill>
                <a:schemeClr val="tx1"/>
              </a:solidFill>
              <a:ea typeface="ＭＳ Ｐゴシック" panose="020B0600070205080204" pitchFamily="34" charset="-128"/>
            </a:endParaRPr>
          </a:p>
          <a:p>
            <a:endParaRPr lang="en-US" altLang="en-US" sz="1800" dirty="0">
              <a:solidFill>
                <a:schemeClr val="tx1"/>
              </a:solidFill>
              <a:ea typeface="ＭＳ Ｐゴシック" panose="020B0600070205080204" pitchFamily="34" charset="-128"/>
            </a:endParaRPr>
          </a:p>
          <a:p>
            <a:endParaRPr lang="en-US" altLang="en-US" sz="1800" dirty="0">
              <a:solidFill>
                <a:schemeClr val="tx1"/>
              </a:solidFill>
              <a:ea typeface="ＭＳ Ｐゴシック" panose="020B0600070205080204" pitchFamily="34" charset="-128"/>
            </a:endParaRPr>
          </a:p>
        </p:txBody>
      </p:sp>
      <p:sp>
        <p:nvSpPr>
          <p:cNvPr id="6" name="Content Placeholder 1">
            <a:extLst>
              <a:ext uri="{FF2B5EF4-FFF2-40B4-BE49-F238E27FC236}">
                <a16:creationId xmlns:a16="http://schemas.microsoft.com/office/drawing/2014/main" id="{E2D8EF7D-A696-48AE-AE6F-86BE7193DD2D}"/>
              </a:ext>
            </a:extLst>
          </p:cNvPr>
          <p:cNvSpPr txBox="1">
            <a:spLocks/>
          </p:cNvSpPr>
          <p:nvPr/>
        </p:nvSpPr>
        <p:spPr bwMode="auto">
          <a:xfrm>
            <a:off x="541141" y="3249887"/>
            <a:ext cx="4113212" cy="3289300"/>
          </a:xfrm>
          <a:prstGeom prst="rect">
            <a:avLst/>
          </a:prstGeom>
          <a:noFill/>
          <a:ln w="9525">
            <a:noFill/>
            <a:miter lim="800000"/>
            <a:headEnd/>
            <a:tailEnd/>
          </a:ln>
        </p:spPr>
        <p:txBody>
          <a:bodyPr lIns="0" tIns="0" rIns="0" bIns="0"/>
          <a:lstStyle/>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General statement of basis of estimate</a:t>
            </a:r>
          </a:p>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Period of performance</a:t>
            </a:r>
          </a:p>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Direct labor rates</a:t>
            </a:r>
          </a:p>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Escalation</a:t>
            </a:r>
          </a:p>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Productive hours (man-year)</a:t>
            </a:r>
          </a:p>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Description of ODCs</a:t>
            </a:r>
          </a:p>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Indirect cost rate pools utilized, cost composition and allocation bases</a:t>
            </a:r>
          </a:p>
          <a:p>
            <a:pPr marL="684737" lvl="1" indent="-177191">
              <a:spcBef>
                <a:spcPct val="15000"/>
              </a:spcBef>
              <a:spcAft>
                <a:spcPct val="15000"/>
              </a:spcAft>
              <a:buClr>
                <a:srgbClr val="FF3300"/>
              </a:buClr>
              <a:buFont typeface="Arial" pitchFamily="34" charset="0"/>
              <a:buChar char="–"/>
              <a:defRPr/>
            </a:pPr>
            <a:endParaRPr lang="en-US" kern="0" dirty="0">
              <a:latin typeface="+mn-lt"/>
              <a:cs typeface="ＭＳ Ｐゴシック"/>
            </a:endParaRPr>
          </a:p>
          <a:p>
            <a:pPr marL="684737" lvl="1" indent="-177191">
              <a:spcBef>
                <a:spcPct val="15000"/>
              </a:spcBef>
              <a:spcAft>
                <a:spcPct val="15000"/>
              </a:spcAft>
              <a:buClr>
                <a:srgbClr val="FF3300"/>
              </a:buClr>
              <a:buFont typeface="Arial" pitchFamily="34" charset="0"/>
              <a:buChar char="–"/>
              <a:defRPr/>
            </a:pPr>
            <a:endParaRPr lang="en-US" kern="0" dirty="0">
              <a:latin typeface="+mn-lt"/>
              <a:cs typeface="ＭＳ Ｐゴシック"/>
            </a:endParaRPr>
          </a:p>
          <a:p>
            <a:pPr marL="684737" lvl="1" indent="-177191">
              <a:spcBef>
                <a:spcPct val="15000"/>
              </a:spcBef>
              <a:spcAft>
                <a:spcPct val="15000"/>
              </a:spcAft>
              <a:buClr>
                <a:srgbClr val="FF3300"/>
              </a:buClr>
              <a:buFont typeface="Arial" pitchFamily="34" charset="0"/>
              <a:buChar char="–"/>
              <a:defRPr/>
            </a:pPr>
            <a:endParaRPr lang="en-US" kern="0" dirty="0">
              <a:latin typeface="+mn-lt"/>
              <a:cs typeface="ＭＳ Ｐゴシック"/>
            </a:endParaRPr>
          </a:p>
          <a:p>
            <a:pPr marL="337864" indent="-337864">
              <a:spcBef>
                <a:spcPct val="35000"/>
              </a:spcBef>
              <a:spcAft>
                <a:spcPct val="35000"/>
              </a:spcAft>
              <a:buClr>
                <a:schemeClr val="accent1"/>
              </a:buClr>
              <a:buSzPct val="90000"/>
              <a:buFont typeface="Wingdings" pitchFamily="2" charset="2"/>
              <a:buChar char="n"/>
              <a:defRPr/>
            </a:pPr>
            <a:endParaRPr lang="en-US" sz="2000" kern="0" dirty="0">
              <a:solidFill>
                <a:srgbClr val="454E53"/>
              </a:solidFill>
              <a:latin typeface="+mn-lt"/>
              <a:cs typeface="ＭＳ Ｐゴシック" charset="-128"/>
            </a:endParaRPr>
          </a:p>
          <a:p>
            <a:pPr marL="337864" indent="-337864">
              <a:spcBef>
                <a:spcPct val="35000"/>
              </a:spcBef>
              <a:spcAft>
                <a:spcPct val="35000"/>
              </a:spcAft>
              <a:buClr>
                <a:schemeClr val="accent1"/>
              </a:buClr>
              <a:buSzPct val="90000"/>
              <a:buFont typeface="Wingdings" pitchFamily="2" charset="2"/>
              <a:buChar char="n"/>
              <a:defRPr/>
            </a:pPr>
            <a:endParaRPr lang="en-US" sz="2000" kern="0" dirty="0">
              <a:solidFill>
                <a:srgbClr val="454E53"/>
              </a:solidFill>
              <a:latin typeface="+mn-lt"/>
              <a:cs typeface="ＭＳ Ｐゴシック" charset="-128"/>
            </a:endParaRPr>
          </a:p>
          <a:p>
            <a:pPr marL="337864" indent="-337864">
              <a:spcBef>
                <a:spcPct val="35000"/>
              </a:spcBef>
              <a:spcAft>
                <a:spcPct val="35000"/>
              </a:spcAft>
              <a:buClr>
                <a:schemeClr val="accent1"/>
              </a:buClr>
              <a:buSzPct val="90000"/>
              <a:buFont typeface="Wingdings" pitchFamily="2" charset="2"/>
              <a:buChar char="n"/>
              <a:defRPr/>
            </a:pPr>
            <a:endParaRPr lang="en-US" sz="2000" kern="0" dirty="0">
              <a:solidFill>
                <a:srgbClr val="454E53"/>
              </a:solidFill>
              <a:latin typeface="+mn-lt"/>
              <a:cs typeface="ＭＳ Ｐゴシック" charset="-128"/>
            </a:endParaRPr>
          </a:p>
          <a:p>
            <a:pPr marL="337864" indent="-337864">
              <a:spcBef>
                <a:spcPct val="35000"/>
              </a:spcBef>
              <a:spcAft>
                <a:spcPct val="35000"/>
              </a:spcAft>
              <a:buClr>
                <a:schemeClr val="accent1"/>
              </a:buClr>
              <a:buSzPct val="90000"/>
              <a:buFont typeface="Wingdings" pitchFamily="2" charset="2"/>
              <a:buChar char="n"/>
              <a:defRPr/>
            </a:pPr>
            <a:endParaRPr lang="en-US" sz="2000" kern="0" dirty="0">
              <a:solidFill>
                <a:srgbClr val="454E53"/>
              </a:solidFill>
              <a:latin typeface="+mn-lt"/>
              <a:cs typeface="ＭＳ Ｐゴシック" charset="-128"/>
            </a:endParaRPr>
          </a:p>
        </p:txBody>
      </p:sp>
      <p:sp>
        <p:nvSpPr>
          <p:cNvPr id="7" name="Content Placeholder 6">
            <a:extLst>
              <a:ext uri="{FF2B5EF4-FFF2-40B4-BE49-F238E27FC236}">
                <a16:creationId xmlns:a16="http://schemas.microsoft.com/office/drawing/2014/main" id="{AB124EAB-9679-4ADE-AC44-71ECB3DF6DD0}"/>
              </a:ext>
            </a:extLst>
          </p:cNvPr>
          <p:cNvSpPr txBox="1">
            <a:spLocks/>
          </p:cNvSpPr>
          <p:nvPr/>
        </p:nvSpPr>
        <p:spPr>
          <a:xfrm>
            <a:off x="5099214" y="3307751"/>
            <a:ext cx="4114800" cy="3382962"/>
          </a:xfrm>
          <a:prstGeom prst="rect">
            <a:avLst/>
          </a:prstGeom>
        </p:spPr>
        <p:txBody>
          <a:bodyPr lIns="86493" tIns="43247" rIns="86493" bIns="43247"/>
          <a:lstStyle/>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Statement on fee</a:t>
            </a:r>
          </a:p>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Basic description of team members (Subcontract or Consultant) roles</a:t>
            </a:r>
          </a:p>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Policy on uncompensated overtime (UCOT) – when required or FAR 52.237-10</a:t>
            </a:r>
          </a:p>
          <a:p>
            <a:pPr marL="684737" lvl="1" indent="-177191">
              <a:spcBef>
                <a:spcPct val="15000"/>
              </a:spcBef>
              <a:spcAft>
                <a:spcPct val="15000"/>
              </a:spcAft>
              <a:buClr>
                <a:srgbClr val="FF3300"/>
              </a:buClr>
              <a:buFont typeface="Arial" pitchFamily="34" charset="0"/>
              <a:buChar char="–"/>
              <a:defRPr/>
            </a:pPr>
            <a:r>
              <a:rPr lang="en-US" kern="0" dirty="0">
                <a:latin typeface="+mn-lt"/>
                <a:cs typeface="ＭＳ Ｐゴシック"/>
              </a:rPr>
              <a:t>Cognizant DCAA and ACO points of contact</a:t>
            </a:r>
          </a:p>
          <a:p>
            <a:pPr marL="337864" indent="-337864">
              <a:spcBef>
                <a:spcPct val="35000"/>
              </a:spcBef>
              <a:spcAft>
                <a:spcPct val="35000"/>
              </a:spcAft>
              <a:buClr>
                <a:schemeClr val="accent1"/>
              </a:buClr>
              <a:buSzPct val="90000"/>
              <a:buFont typeface="Wingdings" pitchFamily="2" charset="2"/>
              <a:buChar char="n"/>
              <a:defRPr/>
            </a:pPr>
            <a:endParaRPr lang="en-US" sz="2000" kern="0" dirty="0">
              <a:solidFill>
                <a:srgbClr val="454E53"/>
              </a:solidFill>
              <a:latin typeface="+mn-lt"/>
              <a:cs typeface="ＭＳ Ｐゴシック" charset="-128"/>
            </a:endParaRPr>
          </a:p>
        </p:txBody>
      </p:sp>
    </p:spTree>
    <p:extLst>
      <p:ext uri="{BB962C8B-B14F-4D97-AF65-F5344CB8AC3E}">
        <p14:creationId xmlns:p14="http://schemas.microsoft.com/office/powerpoint/2010/main" val="204415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Topic overview</a:t>
            </a:r>
          </a:p>
        </p:txBody>
      </p:sp>
      <p:sp>
        <p:nvSpPr>
          <p:cNvPr id="4" name="Title 7">
            <a:extLst>
              <a:ext uri="{FF2B5EF4-FFF2-40B4-BE49-F238E27FC236}">
                <a16:creationId xmlns:a16="http://schemas.microsoft.com/office/drawing/2014/main" id="{CC639D18-F2AF-D349-9F5D-A3E3023E4323}"/>
              </a:ext>
            </a:extLst>
          </p:cNvPr>
          <p:cNvSpPr>
            <a:spLocks noGrp="1"/>
          </p:cNvSpPr>
          <p:nvPr>
            <p:ph type="ctrTitle"/>
          </p:nvPr>
        </p:nvSpPr>
        <p:spPr>
          <a:xfrm>
            <a:off x="1093068" y="2338085"/>
            <a:ext cx="10590932" cy="2663573"/>
          </a:xfrm>
        </p:spPr>
        <p:txBody>
          <a:bodyPr>
            <a:normAutofit fontScale="90000"/>
          </a:bodyPr>
          <a:lstStyle/>
          <a:p>
            <a:r>
              <a:rPr lang="en-US" sz="4000" dirty="0"/>
              <a:t>Indirect Rates</a:t>
            </a:r>
            <a:br>
              <a:rPr lang="en-US" sz="3600" dirty="0"/>
            </a:br>
            <a:br>
              <a:rPr lang="en-US" sz="3600" dirty="0"/>
            </a:br>
            <a:r>
              <a:rPr lang="en-US" sz="3600" dirty="0"/>
              <a:t>‘Indirect rates are fundamental to achieving your strategy’</a:t>
            </a:r>
            <a:br>
              <a:rPr lang="en-US" sz="3600" dirty="0"/>
            </a:br>
            <a:r>
              <a:rPr lang="en-US" sz="3600" dirty="0"/>
              <a:t>‘Bedrock of the organization enabling financial success’</a:t>
            </a:r>
            <a:br>
              <a:rPr lang="en-US" sz="3600" dirty="0"/>
            </a:br>
            <a:endParaRPr lang="en-US" sz="3600" dirty="0"/>
          </a:p>
        </p:txBody>
      </p:sp>
    </p:spTree>
    <p:extLst>
      <p:ext uri="{BB962C8B-B14F-4D97-AF65-F5344CB8AC3E}">
        <p14:creationId xmlns:p14="http://schemas.microsoft.com/office/powerpoint/2010/main" val="2194034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Direct Labor</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50</a:t>
            </a:fld>
            <a:endParaRPr lang="en-US" dirty="0"/>
          </a:p>
        </p:txBody>
      </p:sp>
      <p:sp>
        <p:nvSpPr>
          <p:cNvPr id="6" name="Content Placeholder 1">
            <a:extLst>
              <a:ext uri="{FF2B5EF4-FFF2-40B4-BE49-F238E27FC236}">
                <a16:creationId xmlns:a16="http://schemas.microsoft.com/office/drawing/2014/main" id="{829CF7B0-978C-46B3-B6FC-7935C5C1647C}"/>
              </a:ext>
            </a:extLst>
          </p:cNvPr>
          <p:cNvSpPr>
            <a:spLocks noGrp="1" noChangeArrowheads="1"/>
          </p:cNvSpPr>
          <p:nvPr>
            <p:ph idx="1"/>
          </p:nvPr>
        </p:nvSpPr>
        <p:spPr>
          <a:xfrm>
            <a:off x="644950" y="1258757"/>
            <a:ext cx="11327091" cy="5295860"/>
          </a:xfrm>
        </p:spPr>
        <p:txBody>
          <a:bodyPr>
            <a:normAutofit fontScale="77500" lnSpcReduction="20000"/>
          </a:bodyPr>
          <a:lstStyle/>
          <a:p>
            <a:r>
              <a:rPr lang="en-US" altLang="en-US" dirty="0">
                <a:solidFill>
                  <a:schemeClr val="tx1"/>
                </a:solidFill>
                <a:ea typeface="ＭＳ Ｐゴシック" panose="020B0600070205080204" pitchFamily="34" charset="-128"/>
              </a:rPr>
              <a:t>If RFP specifies Direct Labor Hours, Categories: Follow Guidance</a:t>
            </a:r>
          </a:p>
          <a:p>
            <a:pPr lvl="1"/>
            <a:r>
              <a:rPr lang="en-US" altLang="en-US" dirty="0">
                <a:ea typeface="ＭＳ Ｐゴシック" panose="020B0600070205080204" pitchFamily="34" charset="-128"/>
              </a:rPr>
              <a:t>If there are LCAT Quals – Compensation must map to Company LCATS</a:t>
            </a:r>
          </a:p>
          <a:p>
            <a:r>
              <a:rPr lang="en-US" altLang="en-US" dirty="0">
                <a:ea typeface="ＭＳ Ｐゴシック" panose="020B0600070205080204" pitchFamily="34" charset="-128"/>
              </a:rPr>
              <a:t>Where labor categories (LCATS) or FTE’s are not specified by the RFP, the Program Manager or Technical Operations Lead will determine the LCATS and estimated Level-of-Effort required</a:t>
            </a:r>
          </a:p>
          <a:p>
            <a:pPr lvl="1"/>
            <a:r>
              <a:rPr lang="en-US" altLang="en-US" dirty="0">
                <a:ea typeface="ＭＳ Ｐゴシック" panose="020B0600070205080204" pitchFamily="34" charset="-128"/>
              </a:rPr>
              <a:t>Cost Analyst and Operations goal is to determine the "best estimate" in terms of cost realism, price reasonableness and risk management</a:t>
            </a:r>
          </a:p>
          <a:p>
            <a:pPr lvl="2"/>
            <a:r>
              <a:rPr lang="en-US" altLang="en-US" dirty="0">
                <a:ea typeface="ＭＳ Ｐゴシック" panose="020B0600070205080204" pitchFamily="34" charset="-128"/>
              </a:rPr>
              <a:t>All while adhering to Estimating System, RFP, FAR, etc.</a:t>
            </a:r>
          </a:p>
          <a:p>
            <a:pPr marL="289259" indent="-177191">
              <a:defRPr/>
            </a:pPr>
            <a:r>
              <a:rPr lang="en-US" sz="1700" u="sng" dirty="0">
                <a:ea typeface="ＭＳ Ｐゴシック" pitchFamily="34" charset="-128"/>
              </a:rPr>
              <a:t>LCAT Mapping provides category Grade and Company Job Title – Framework</a:t>
            </a:r>
          </a:p>
          <a:p>
            <a:pPr marL="982869" lvl="1" indent="-177191">
              <a:defRPr/>
            </a:pPr>
            <a:r>
              <a:rPr lang="en-US" sz="1900" u="sng" dirty="0">
                <a:ea typeface="ＭＳ Ｐゴシック" pitchFamily="34" charset="-128"/>
              </a:rPr>
              <a:t>Sets salary range but the BU still sets the actual bid rates</a:t>
            </a:r>
          </a:p>
          <a:p>
            <a:pPr marL="304275" indent="-177191">
              <a:defRPr/>
            </a:pPr>
            <a:r>
              <a:rPr lang="en-US" sz="1700" dirty="0">
                <a:ea typeface="ＭＳ Ｐゴシック" pitchFamily="34" charset="-128"/>
              </a:rPr>
              <a:t>Labor/Salary Rate Identification</a:t>
            </a:r>
          </a:p>
          <a:p>
            <a:pPr marL="907293" lvl="1" indent="-216233">
              <a:defRPr/>
            </a:pPr>
            <a:r>
              <a:rPr lang="en-US" sz="1900" dirty="0"/>
              <a:t>Standard approach is to hire new staff at or between the minimum and midpoint of the assigned salary range with the Mid-Point salary constituting the default bid rate</a:t>
            </a:r>
          </a:p>
          <a:p>
            <a:r>
              <a:rPr lang="en-US" altLang="en-US" dirty="0">
                <a:ea typeface="ＭＳ Ｐゴシック" panose="020B0600070205080204" pitchFamily="34" charset="-128"/>
              </a:rPr>
              <a:t>There are three common methods, or combination thereof to estimate direct labor hours/FTE’s:</a:t>
            </a:r>
          </a:p>
          <a:p>
            <a:pPr lvl="1"/>
            <a:r>
              <a:rPr lang="en-US" altLang="en-US" dirty="0">
                <a:ea typeface="ＭＳ Ｐゴシック" panose="020B0600070205080204" pitchFamily="34" charset="-128"/>
              </a:rPr>
              <a:t>Detailed Analysis with Historical Input</a:t>
            </a:r>
          </a:p>
          <a:p>
            <a:pPr lvl="1"/>
            <a:r>
              <a:rPr lang="en-US" altLang="en-US" dirty="0">
                <a:ea typeface="ＭＳ Ｐゴシック" panose="020B0600070205080204" pitchFamily="34" charset="-128"/>
              </a:rPr>
              <a:t>Comparative Modeling with Historical Input</a:t>
            </a:r>
          </a:p>
          <a:p>
            <a:pPr lvl="1"/>
            <a:r>
              <a:rPr lang="en-US" altLang="en-US" dirty="0">
                <a:ea typeface="ＭＳ Ｐゴシック" panose="020B0600070205080204" pitchFamily="34" charset="-128"/>
              </a:rPr>
              <a:t>Technical  Expert Consensus</a:t>
            </a:r>
          </a:p>
          <a:p>
            <a:pPr lvl="1"/>
            <a:endParaRPr lang="en-US" altLang="en-US" dirty="0">
              <a:ea typeface="ＭＳ Ｐゴシック" panose="020B0600070205080204" pitchFamily="34" charset="-128"/>
            </a:endParaRPr>
          </a:p>
          <a:p>
            <a:pPr>
              <a:defRPr/>
            </a:pPr>
            <a:r>
              <a:rPr lang="en-US" altLang="en-US" dirty="0">
                <a:solidFill>
                  <a:schemeClr val="tx1"/>
                </a:solidFill>
                <a:ea typeface="ＭＳ Ｐゴシック" pitchFamily="34" charset="-128"/>
              </a:rPr>
              <a:t>The primary methods for development of direct labor rates for programs proposed by are:</a:t>
            </a:r>
          </a:p>
          <a:p>
            <a:pPr marL="850900" lvl="1" indent="-342900">
              <a:buFont typeface="+mj-lt"/>
              <a:buAutoNum type="arabicPeriod"/>
              <a:defRPr/>
            </a:pPr>
            <a:r>
              <a:rPr lang="en-US" altLang="en-US" sz="1700" dirty="0">
                <a:solidFill>
                  <a:srgbClr val="FF0000"/>
                </a:solidFill>
                <a:ea typeface="ＭＳ Ｐゴシック" pitchFamily="34" charset="-128"/>
              </a:rPr>
              <a:t>Historical labor rates for follow-on or contract recompete proposals;</a:t>
            </a:r>
          </a:p>
          <a:p>
            <a:pPr marL="850900" lvl="1" indent="-342900">
              <a:buFont typeface="+mj-lt"/>
              <a:buAutoNum type="arabicPeriod"/>
              <a:defRPr/>
            </a:pPr>
            <a:r>
              <a:rPr lang="en-US" altLang="en-US" sz="1700" dirty="0">
                <a:ea typeface="ＭＳ Ｐゴシック" pitchFamily="34" charset="-128"/>
              </a:rPr>
              <a:t>Current individual employee rates for RFP and Company designated Key Staff;</a:t>
            </a:r>
          </a:p>
          <a:p>
            <a:pPr marL="850900" lvl="1" indent="-342900">
              <a:buFont typeface="+mj-lt"/>
              <a:buAutoNum type="arabicPeriod"/>
              <a:defRPr/>
            </a:pPr>
            <a:r>
              <a:rPr lang="en-US" altLang="en-US" sz="1700" dirty="0">
                <a:ea typeface="ＭＳ Ｐゴシック" pitchFamily="34" charset="-128"/>
              </a:rPr>
              <a:t>Labor rate projections based upon the Company Inc. Total Salary &amp; Compensation Management Plan and HR Policy</a:t>
            </a:r>
          </a:p>
          <a:p>
            <a:pPr marL="850900" lvl="1" indent="-342900">
              <a:buFont typeface="+mj-lt"/>
              <a:buAutoNum type="arabicPeriod"/>
              <a:defRPr/>
            </a:pPr>
            <a:r>
              <a:rPr lang="en-US" altLang="en-US" sz="1700" dirty="0">
                <a:ea typeface="ＭＳ Ｐゴシック" pitchFamily="34" charset="-128"/>
              </a:rPr>
              <a:t>Department of Labor Wage Determinations (under SCLS)</a:t>
            </a:r>
            <a:r>
              <a:rPr lang="en-US" altLang="en-US" sz="1600" dirty="0">
                <a:ea typeface="ＭＳ Ｐゴシック" pitchFamily="34" charset="-128"/>
              </a:rPr>
              <a:t>.</a:t>
            </a:r>
            <a:endParaRPr lang="en-US" altLang="en-US" sz="1600" b="1" u="sng" dirty="0">
              <a:ea typeface="ＭＳ Ｐゴシック" pitchFamily="34" charset="-128"/>
            </a:endParaRP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solidFill>
                <a:schemeClr val="tx1"/>
              </a:solidFill>
              <a:ea typeface="ＭＳ Ｐゴシック" panose="020B0600070205080204" pitchFamily="34" charset="-128"/>
            </a:endParaRPr>
          </a:p>
          <a:p>
            <a:endParaRPr lang="en-US" altLang="en-US" dirty="0">
              <a:solidFill>
                <a:schemeClr val="tx1"/>
              </a:solidFill>
              <a:ea typeface="ＭＳ Ｐゴシック" panose="020B0600070205080204" pitchFamily="34" charset="-128"/>
            </a:endParaRPr>
          </a:p>
          <a:p>
            <a:endParaRPr lang="en-US" altLang="en-US" dirty="0">
              <a:solidFill>
                <a:schemeClr val="tx1"/>
              </a:solidFill>
              <a:ea typeface="ＭＳ Ｐゴシック" panose="020B0600070205080204" pitchFamily="34" charset="-128"/>
            </a:endParaRPr>
          </a:p>
          <a:p>
            <a:endParaRPr lang="en-US" altLang="en-US"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225933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Escalation</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51</a:t>
            </a:fld>
            <a:endParaRPr lang="en-US" dirty="0"/>
          </a:p>
        </p:txBody>
      </p:sp>
      <p:sp>
        <p:nvSpPr>
          <p:cNvPr id="6" name="Content Placeholder 1">
            <a:extLst>
              <a:ext uri="{FF2B5EF4-FFF2-40B4-BE49-F238E27FC236}">
                <a16:creationId xmlns:a16="http://schemas.microsoft.com/office/drawing/2014/main" id="{BC82F4A4-4F41-4961-9938-042E5A4CA051}"/>
              </a:ext>
            </a:extLst>
          </p:cNvPr>
          <p:cNvSpPr>
            <a:spLocks noGrp="1"/>
          </p:cNvSpPr>
          <p:nvPr>
            <p:ph idx="1"/>
          </p:nvPr>
        </p:nvSpPr>
        <p:spPr>
          <a:xfrm>
            <a:off x="443060" y="1253766"/>
            <a:ext cx="9954705" cy="4832710"/>
          </a:xfrm>
        </p:spPr>
        <p:txBody>
          <a:bodyPr>
            <a:normAutofit/>
          </a:bodyPr>
          <a:lstStyle/>
          <a:p>
            <a:pPr marL="372401" indent="-372401">
              <a:defRPr/>
            </a:pPr>
            <a:r>
              <a:rPr lang="en-US" dirty="0">
                <a:solidFill>
                  <a:schemeClr val="tx1"/>
                </a:solidFill>
                <a:ea typeface="ＭＳ Ｐゴシック" pitchFamily="34" charset="-128"/>
              </a:rPr>
              <a:t>The development of direct labor cost escalation factor(s) are applicable to all proposals unless otherwise directed by the RFP or disallowed by Contract Ts &amp; Cs</a:t>
            </a:r>
          </a:p>
          <a:p>
            <a:pPr marL="372401" indent="-372401">
              <a:defRPr/>
            </a:pPr>
            <a:r>
              <a:rPr lang="en-US" dirty="0">
                <a:solidFill>
                  <a:schemeClr val="tx1"/>
                </a:solidFill>
                <a:ea typeface="ＭＳ Ｐゴシック" pitchFamily="34" charset="-128"/>
              </a:rPr>
              <a:t>ODCs and Materials may also be escalated though often these are cost-reimbursable</a:t>
            </a:r>
          </a:p>
          <a:p>
            <a:pPr marL="1199791" lvl="2" indent="-372401">
              <a:defRPr/>
            </a:pPr>
            <a:r>
              <a:rPr lang="en-US" dirty="0">
                <a:ea typeface="ＭＳ Ｐゴシック" pitchFamily="34" charset="-128"/>
              </a:rPr>
              <a:t>Important under FFP contracts with significant ODCs</a:t>
            </a:r>
          </a:p>
          <a:p>
            <a:pPr marL="1199791" lvl="2" indent="-372401">
              <a:defRPr/>
            </a:pPr>
            <a:r>
              <a:rPr lang="en-US" dirty="0"/>
              <a:t>non-labor related escalation calculations are performed by the Cost Analyst or Pricing Department using industry standard escalation rates such as the Producer Price Index (PPI)</a:t>
            </a:r>
            <a:endParaRPr lang="en-US" dirty="0">
              <a:ea typeface="ＭＳ Ｐゴシック" pitchFamily="34" charset="-128"/>
            </a:endParaRPr>
          </a:p>
          <a:p>
            <a:pPr marL="337864" indent="-337864">
              <a:defRPr/>
            </a:pPr>
            <a:r>
              <a:rPr lang="en-US" dirty="0">
                <a:solidFill>
                  <a:schemeClr val="tx1"/>
                </a:solidFill>
                <a:ea typeface="ＭＳ Ｐゴシック" pitchFamily="34" charset="-128"/>
              </a:rPr>
              <a:t>Escalation factors are developed and proposed as the projected, realistic cost of doing business into the future</a:t>
            </a:r>
          </a:p>
          <a:p>
            <a:pPr marL="337864" indent="-337864">
              <a:defRPr/>
            </a:pPr>
            <a:r>
              <a:rPr lang="en-US" altLang="en-US" dirty="0">
                <a:solidFill>
                  <a:schemeClr val="tx1"/>
                </a:solidFill>
                <a:ea typeface="ＭＳ Ｐゴシック" panose="020B0600070205080204" pitchFamily="34" charset="-128"/>
              </a:rPr>
              <a:t>The primary methodology for labor escalation used in proposals is to calculate a composite rate from IHS Global Insight (or some other industry benchmark) data based on the total period of performance and apply this to the individual contract periods</a:t>
            </a:r>
          </a:p>
          <a:p>
            <a:pPr marL="337864" indent="-337864">
              <a:defRPr/>
            </a:pPr>
            <a:r>
              <a:rPr lang="en-US" altLang="en-US" dirty="0">
                <a:solidFill>
                  <a:schemeClr val="tx1"/>
                </a:solidFill>
                <a:ea typeface="ＭＳ Ｐゴシック" panose="020B0600070205080204" pitchFamily="34" charset="-128"/>
              </a:rPr>
              <a:t>In all cases, application of the escalation rate will be in compliance with the requirements of the solicitation and/or contract</a:t>
            </a:r>
          </a:p>
          <a:p>
            <a:pPr marL="337864" indent="-337864">
              <a:defRPr/>
            </a:pPr>
            <a:r>
              <a:rPr lang="en-US" dirty="0">
                <a:solidFill>
                  <a:schemeClr val="tx1"/>
                </a:solidFill>
                <a:ea typeface="ＭＳ Ｐゴシック" pitchFamily="34" charset="-128"/>
              </a:rPr>
              <a:t>Documentation for escalation should be kept in the proposal file</a:t>
            </a:r>
          </a:p>
          <a:p>
            <a:pPr marL="337864" indent="-337864">
              <a:defRPr/>
            </a:pPr>
            <a:endParaRPr lang="en-US" dirty="0">
              <a:solidFill>
                <a:schemeClr val="tx1"/>
              </a:solidFill>
              <a:ea typeface="ＭＳ Ｐゴシック" pitchFamily="34" charset="-128"/>
            </a:endParaRPr>
          </a:p>
        </p:txBody>
      </p:sp>
    </p:spTree>
    <p:extLst>
      <p:ext uri="{BB962C8B-B14F-4D97-AF65-F5344CB8AC3E}">
        <p14:creationId xmlns:p14="http://schemas.microsoft.com/office/powerpoint/2010/main" val="1613320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Total Time Accounting vs 40-hr Workweek</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52</a:t>
            </a:fld>
            <a:endParaRPr lang="en-US" dirty="0"/>
          </a:p>
        </p:txBody>
      </p:sp>
      <p:sp>
        <p:nvSpPr>
          <p:cNvPr id="9" name="Content Placeholder 2">
            <a:extLst>
              <a:ext uri="{FF2B5EF4-FFF2-40B4-BE49-F238E27FC236}">
                <a16:creationId xmlns:a16="http://schemas.microsoft.com/office/drawing/2014/main" id="{461D66F1-00A7-4D96-97DF-C612350EAC79}"/>
              </a:ext>
            </a:extLst>
          </p:cNvPr>
          <p:cNvSpPr txBox="1">
            <a:spLocks noChangeArrowheads="1"/>
          </p:cNvSpPr>
          <p:nvPr/>
        </p:nvSpPr>
        <p:spPr>
          <a:xfrm>
            <a:off x="731520" y="1470581"/>
            <a:ext cx="9822639" cy="489370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sz="1800" dirty="0">
                <a:solidFill>
                  <a:schemeClr val="tx1"/>
                </a:solidFill>
                <a:ea typeface="ＭＳ Ｐゴシック" panose="020B0600070205080204" pitchFamily="34" charset="-128"/>
              </a:rPr>
              <a:t>Hourly Labor Rates – Exempt Staff &amp; Total Time Accounting</a:t>
            </a:r>
          </a:p>
          <a:p>
            <a:pPr lvl="1"/>
            <a:r>
              <a:rPr lang="en-US" altLang="en-US" sz="1800" dirty="0">
                <a:ea typeface="ＭＳ Ｐゴシック" panose="020B0600070205080204" pitchFamily="34" charset="-128"/>
              </a:rPr>
              <a:t>Derived by </a:t>
            </a:r>
            <a:r>
              <a:rPr lang="en-US" altLang="en-US" sz="1800" u="sng" dirty="0">
                <a:ea typeface="ＭＳ Ｐゴシック" panose="020B0600070205080204" pitchFamily="34" charset="-128"/>
              </a:rPr>
              <a:t>dividing annual salary by 2080 or </a:t>
            </a:r>
            <a:r>
              <a:rPr lang="en-US" altLang="en-US" sz="1800" i="1" u="sng" dirty="0">
                <a:ea typeface="ＭＳ Ｐゴシック" panose="020B0600070205080204" pitchFamily="34" charset="-128"/>
              </a:rPr>
              <a:t>Total Time Accounting Hours (TTA hours) –</a:t>
            </a:r>
            <a:r>
              <a:rPr lang="en-US" altLang="en-US" sz="1800" u="sng" dirty="0">
                <a:ea typeface="ＭＳ Ｐゴシック" panose="020B0600070205080204" pitchFamily="34" charset="-128"/>
              </a:rPr>
              <a:t> </a:t>
            </a:r>
            <a:r>
              <a:rPr lang="en-US" altLang="en-US" sz="1800" i="1" u="sng" dirty="0">
                <a:ea typeface="ＭＳ Ｐゴシック" panose="020B0600070205080204" pitchFamily="34" charset="-128"/>
              </a:rPr>
              <a:t>If no exceptions apply</a:t>
            </a:r>
          </a:p>
          <a:p>
            <a:pPr lvl="1"/>
            <a:r>
              <a:rPr lang="en-US" altLang="en-US" sz="1800" dirty="0">
                <a:ea typeface="ＭＳ Ｐゴシック" panose="020B0600070205080204" pitchFamily="34" charset="-128"/>
              </a:rPr>
              <a:t>Common Exceptions to Total Time Accounting Hours:</a:t>
            </a:r>
          </a:p>
          <a:p>
            <a:pPr lvl="2"/>
            <a:r>
              <a:rPr lang="en-US" altLang="en-US" sz="1600" dirty="0">
                <a:ea typeface="ＭＳ Ｐゴシック" panose="020B0600070205080204" pitchFamily="34" charset="-128"/>
              </a:rPr>
              <a:t>The RFP prohibits or strongly discourages use of an annual basis greater than 2080 (no UCOT)</a:t>
            </a:r>
          </a:p>
          <a:p>
            <a:pPr lvl="2"/>
            <a:r>
              <a:rPr lang="en-US" altLang="en-US" sz="1600" dirty="0">
                <a:ea typeface="ＭＳ Ｐゴシック" panose="020B0600070205080204" pitchFamily="34" charset="-128"/>
              </a:rPr>
              <a:t>The RFP directs the number of labor hours per FTE such as 1920, 1880, etc.</a:t>
            </a:r>
          </a:p>
          <a:p>
            <a:pPr lvl="2"/>
            <a:r>
              <a:rPr lang="en-US" altLang="en-US" sz="1600" dirty="0">
                <a:ea typeface="ＭＳ Ｐゴシック" panose="020B0600070205080204" pitchFamily="34" charset="-128"/>
              </a:rPr>
              <a:t>The RFP explicitly prohibits Exempt staff from working more than 40 hours/week</a:t>
            </a:r>
          </a:p>
          <a:p>
            <a:pPr lvl="2"/>
            <a:r>
              <a:rPr lang="en-US" altLang="en-US" sz="1600" dirty="0">
                <a:ea typeface="ＭＳ Ｐゴシック" panose="020B0600070205080204" pitchFamily="34" charset="-128"/>
              </a:rPr>
              <a:t>Known characteristics of the bid limit Exempt staff work to 40hrs/week, 8/</a:t>
            </a:r>
            <a:r>
              <a:rPr lang="en-US" altLang="en-US" sz="1600" dirty="0" err="1">
                <a:ea typeface="ＭＳ Ｐゴシック" panose="020B0600070205080204" pitchFamily="34" charset="-128"/>
              </a:rPr>
              <a:t>hrs</a:t>
            </a:r>
            <a:r>
              <a:rPr lang="en-US" altLang="en-US" sz="1600" dirty="0">
                <a:ea typeface="ＭＳ Ｐゴシック" panose="020B0600070205080204" pitchFamily="34" charset="-128"/>
              </a:rPr>
              <a:t> day</a:t>
            </a:r>
            <a:endParaRPr lang="en-US" altLang="en-US" sz="1600" i="1" u="sng" dirty="0">
              <a:ea typeface="ＭＳ Ｐゴシック" panose="020B0600070205080204" pitchFamily="34" charset="-128"/>
            </a:endParaRPr>
          </a:p>
          <a:p>
            <a:pPr lvl="1"/>
            <a:r>
              <a:rPr lang="en-US" altLang="en-US" sz="1800" dirty="0">
                <a:ea typeface="ＭＳ Ｐゴシック" panose="020B0600070205080204" pitchFamily="34" charset="-128"/>
              </a:rPr>
              <a:t>TTA Metric is based upon all contract types and reflects the total number hours worked in the prior fiscal year for Exempt staff segmented by contractor-site and client-site performance to reflect Company policy on Total Time Accounting</a:t>
            </a:r>
          </a:p>
          <a:p>
            <a:r>
              <a:rPr lang="en-US" altLang="en-US" sz="1800" dirty="0">
                <a:solidFill>
                  <a:schemeClr val="tx1"/>
                </a:solidFill>
                <a:ea typeface="ＭＳ Ｐゴシック" panose="020B0600070205080204" pitchFamily="34" charset="-128"/>
              </a:rPr>
              <a:t>Hourly Labor Rates – Non-Exempt Staff</a:t>
            </a:r>
          </a:p>
          <a:p>
            <a:pPr lvl="1"/>
            <a:r>
              <a:rPr lang="en-US" altLang="en-US" sz="1800" dirty="0">
                <a:ea typeface="ＭＳ Ｐゴシック" panose="020B0600070205080204" pitchFamily="34" charset="-128"/>
              </a:rPr>
              <a:t>Annual hour base for non-exempt employees is standard work year of 2,080 hours, generally paid for all time worked, in compliance with FLSA</a:t>
            </a:r>
          </a:p>
          <a:p>
            <a:endParaRPr lang="en-US" altLang="en-US" sz="1800" dirty="0">
              <a:solidFill>
                <a:schemeClr val="tx1"/>
              </a:solidFill>
              <a:ea typeface="ＭＳ Ｐゴシック" panose="020B0600070205080204" pitchFamily="34" charset="-128"/>
            </a:endParaRPr>
          </a:p>
          <a:p>
            <a:pPr>
              <a:buFont typeface="Wingdings" panose="05000000000000000000" pitchFamily="2" charset="2"/>
              <a:buNone/>
            </a:pPr>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1006420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SCLS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53</a:t>
            </a:fld>
            <a:endParaRPr lang="en-US" dirty="0"/>
          </a:p>
        </p:txBody>
      </p:sp>
      <p:sp>
        <p:nvSpPr>
          <p:cNvPr id="7" name="Content Placeholder 2">
            <a:extLst>
              <a:ext uri="{FF2B5EF4-FFF2-40B4-BE49-F238E27FC236}">
                <a16:creationId xmlns:a16="http://schemas.microsoft.com/office/drawing/2014/main" id="{6BB068CD-8D0A-4465-A7F0-4D22E9EF98C6}"/>
              </a:ext>
            </a:extLst>
          </p:cNvPr>
          <p:cNvSpPr txBox="1">
            <a:spLocks noChangeArrowheads="1"/>
          </p:cNvSpPr>
          <p:nvPr/>
        </p:nvSpPr>
        <p:spPr>
          <a:xfrm>
            <a:off x="758544" y="1371600"/>
            <a:ext cx="10674912" cy="5042888"/>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sz="1800" b="1" u="sng" dirty="0">
                <a:solidFill>
                  <a:schemeClr val="tx1"/>
                </a:solidFill>
                <a:ea typeface="ＭＳ Ｐゴシック" panose="020B0600070205080204" pitchFamily="34" charset="-128"/>
              </a:rPr>
              <a:t>SCLS Wage Determination </a:t>
            </a:r>
          </a:p>
          <a:p>
            <a:pPr lvl="1">
              <a:spcBef>
                <a:spcPts val="563"/>
              </a:spcBef>
              <a:spcAft>
                <a:spcPts val="563"/>
              </a:spcAft>
            </a:pPr>
            <a:r>
              <a:rPr lang="en-US" altLang="en-US" sz="1800" dirty="0">
                <a:ea typeface="ＭＳ Ｐゴシック" panose="020B0600070205080204" pitchFamily="34" charset="-128"/>
              </a:rPr>
              <a:t>When a U.S. Government solicitation includes the Service Contract Labor Standards (SCLS), as prescribed in sections of FAR 52.222, direct labor rates for SCLS covered labor categories shall be priced in accordance with the U.S. Department of Labor (DOL) issued SCLS Wage Determinations (WDs). </a:t>
            </a:r>
          </a:p>
          <a:p>
            <a:pPr lvl="1">
              <a:spcBef>
                <a:spcPts val="563"/>
              </a:spcBef>
              <a:spcAft>
                <a:spcPts val="563"/>
              </a:spcAft>
            </a:pPr>
            <a:r>
              <a:rPr lang="en-US" altLang="en-US" sz="1800" dirty="0">
                <a:ea typeface="ＭＳ Ｐゴシック" panose="020B0600070205080204" pitchFamily="34" charset="-128"/>
              </a:rPr>
              <a:t>WDs establish the </a:t>
            </a:r>
            <a:r>
              <a:rPr lang="en-US" altLang="en-US" sz="1800" b="1" dirty="0">
                <a:ea typeface="ＭＳ Ｐゴシック" panose="020B0600070205080204" pitchFamily="34" charset="-128"/>
              </a:rPr>
              <a:t>minimum</a:t>
            </a:r>
            <a:r>
              <a:rPr lang="en-US" altLang="en-US" sz="1800" dirty="0">
                <a:ea typeface="ＭＳ Ｐゴシック" panose="020B0600070205080204" pitchFamily="34" charset="-128"/>
              </a:rPr>
              <a:t> wages and fringe benefits a service contractor must pay its employees</a:t>
            </a:r>
          </a:p>
          <a:p>
            <a:pPr lvl="1">
              <a:spcBef>
                <a:spcPts val="563"/>
              </a:spcBef>
              <a:spcAft>
                <a:spcPts val="563"/>
              </a:spcAft>
            </a:pPr>
            <a:r>
              <a:rPr lang="en-US" altLang="en-US" sz="1800" dirty="0">
                <a:ea typeface="ＭＳ Ｐゴシック" panose="020B0600070205080204" pitchFamily="34" charset="-128"/>
              </a:rPr>
              <a:t>Operations and/or Cost Analyst must consult with Human Resources (HR) and Legal to help determine appropriate WD labor categories for the bid</a:t>
            </a:r>
          </a:p>
          <a:p>
            <a:pPr lvl="2">
              <a:spcBef>
                <a:spcPts val="563"/>
              </a:spcBef>
              <a:spcAft>
                <a:spcPts val="563"/>
              </a:spcAft>
            </a:pPr>
            <a:r>
              <a:rPr lang="en-US" altLang="en-US" sz="1600" dirty="0">
                <a:ea typeface="ＭＳ Ｐゴシック" panose="020B0600070205080204" pitchFamily="34" charset="-128"/>
              </a:rPr>
              <a:t>Unless the relevant WD categories are prescribed by the government RFP for all offerors</a:t>
            </a:r>
          </a:p>
          <a:p>
            <a:pPr lvl="2">
              <a:spcBef>
                <a:spcPts val="563"/>
              </a:spcBef>
              <a:spcAft>
                <a:spcPts val="563"/>
              </a:spcAft>
            </a:pPr>
            <a:endParaRPr lang="en-US" altLang="en-US" sz="1600" dirty="0">
              <a:ea typeface="ＭＳ Ｐゴシック" panose="020B0600070205080204" pitchFamily="34" charset="-128"/>
            </a:endParaRPr>
          </a:p>
          <a:p>
            <a:pPr>
              <a:buFont typeface="Wingdings" panose="05000000000000000000" pitchFamily="2" charset="2"/>
              <a:buNone/>
            </a:pPr>
            <a:endParaRPr lang="en-US" altLang="en-US"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553110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Overtime &amp; Uncompensated Overtime (UCOT)</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54</a:t>
            </a:fld>
            <a:endParaRPr lang="en-US" dirty="0"/>
          </a:p>
        </p:txBody>
      </p:sp>
      <p:sp>
        <p:nvSpPr>
          <p:cNvPr id="7" name="Content Placeholder 2">
            <a:extLst>
              <a:ext uri="{FF2B5EF4-FFF2-40B4-BE49-F238E27FC236}">
                <a16:creationId xmlns:a16="http://schemas.microsoft.com/office/drawing/2014/main" id="{6BB068CD-8D0A-4465-A7F0-4D22E9EF98C6}"/>
              </a:ext>
            </a:extLst>
          </p:cNvPr>
          <p:cNvSpPr txBox="1">
            <a:spLocks noChangeArrowheads="1"/>
          </p:cNvSpPr>
          <p:nvPr/>
        </p:nvSpPr>
        <p:spPr>
          <a:xfrm>
            <a:off x="758544" y="1371600"/>
            <a:ext cx="10674912" cy="5042888"/>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dirty="0">
                <a:solidFill>
                  <a:schemeClr val="tx1"/>
                </a:solidFill>
                <a:ea typeface="ＭＳ Ｐゴシック" panose="020B0600070205080204" pitchFamily="34" charset="-128"/>
              </a:rPr>
              <a:t>Non-exempt employees that are covered by the Fair Labor Standards Act and work in excess of the normal 40-hour work week will receive time and one half pay in accordance with federal and state laws.</a:t>
            </a:r>
          </a:p>
          <a:p>
            <a:pPr lvl="1"/>
            <a:r>
              <a:rPr lang="en-US" altLang="en-US" dirty="0">
                <a:ea typeface="ＭＳ Ｐゴシック" panose="020B0600070205080204" pitchFamily="34" charset="-128"/>
              </a:rPr>
              <a:t>Only time actually worked will be paid</a:t>
            </a:r>
          </a:p>
          <a:p>
            <a:r>
              <a:rPr lang="en-US" altLang="en-US" sz="1800" u="sng" dirty="0">
                <a:solidFill>
                  <a:schemeClr val="tx1"/>
                </a:solidFill>
                <a:ea typeface="ＭＳ Ｐゴシック" panose="020B0600070205080204" pitchFamily="34" charset="-128"/>
              </a:rPr>
              <a:t>If straight-time overtime pay is allowed by the RFP and is reasonably foreseeable, it should be priced and </a:t>
            </a:r>
            <a:r>
              <a:rPr lang="en-US" altLang="en-US" sz="1800" b="1" u="sng" dirty="0">
                <a:solidFill>
                  <a:schemeClr val="tx1"/>
                </a:solidFill>
                <a:ea typeface="ＭＳ Ｐゴシック" panose="020B0600070205080204" pitchFamily="34" charset="-128"/>
              </a:rPr>
              <a:t>the rationale given in the cost proposal</a:t>
            </a:r>
          </a:p>
          <a:p>
            <a:r>
              <a:rPr lang="en-US" altLang="en-US" sz="1800" dirty="0">
                <a:solidFill>
                  <a:schemeClr val="tx1"/>
                </a:solidFill>
                <a:ea typeface="ＭＳ Ｐゴシック" panose="020B0600070205080204" pitchFamily="34" charset="-128"/>
              </a:rPr>
              <a:t>When Uncompensated Overtime (UCOT) policy disclosure requirement as found at FAR 52.237-10 is requested:</a:t>
            </a:r>
          </a:p>
          <a:p>
            <a:pPr lvl="2"/>
            <a:r>
              <a:rPr lang="en-US" altLang="en-US" sz="1600" dirty="0">
                <a:ea typeface="ＭＳ Ｐゴシック" panose="020B0600070205080204" pitchFamily="34" charset="-128"/>
              </a:rPr>
              <a:t>Use Company Policy related to UCOT</a:t>
            </a:r>
          </a:p>
          <a:p>
            <a:r>
              <a:rPr lang="en-US" altLang="en-US" sz="1800" dirty="0">
                <a:solidFill>
                  <a:schemeClr val="tx1"/>
                </a:solidFill>
                <a:ea typeface="ＭＳ Ｐゴシック" panose="020B0600070205080204" pitchFamily="34" charset="-128"/>
              </a:rPr>
              <a:t>If UCOT is anticipated, the proposed labor rates will reflect an adjusted hourly rate unless a price realism exception is applicable.  Additionally, the adjusted hourly rate calculation and rationale for applying UCOT will be disclosed in the proposal.</a:t>
            </a:r>
          </a:p>
          <a:p>
            <a:r>
              <a:rPr lang="en-US" altLang="en-US" sz="1800" u="sng" dirty="0">
                <a:solidFill>
                  <a:schemeClr val="tx1"/>
                </a:solidFill>
                <a:ea typeface="ＭＳ Ｐゴシック" panose="020B0600070205080204" pitchFamily="34" charset="-128"/>
              </a:rPr>
              <a:t>Disclosure will contain:</a:t>
            </a:r>
          </a:p>
          <a:p>
            <a:pPr lvl="1"/>
            <a:r>
              <a:rPr lang="en-US" altLang="en-US" sz="1800" dirty="0">
                <a:solidFill>
                  <a:schemeClr val="tx1"/>
                </a:solidFill>
                <a:ea typeface="ＭＳ Ｐゴシック" panose="020B0600070205080204" pitchFamily="34" charset="-128"/>
              </a:rPr>
              <a:t>Historical data showing evidence of UCOT (analyzed for relevancy);</a:t>
            </a:r>
          </a:p>
          <a:p>
            <a:pPr lvl="1"/>
            <a:r>
              <a:rPr lang="en-US" altLang="en-US" sz="1800" dirty="0">
                <a:solidFill>
                  <a:schemeClr val="tx1"/>
                </a:solidFill>
                <a:ea typeface="ＭＳ Ｐゴシック" panose="020B0600070205080204" pitchFamily="34" charset="-128"/>
              </a:rPr>
              <a:t>Any RFP references that allow for billing hours worked above 40/week; and</a:t>
            </a:r>
          </a:p>
          <a:p>
            <a:pPr lvl="1"/>
            <a:r>
              <a:rPr lang="en-US" altLang="en-US" sz="1800" dirty="0">
                <a:solidFill>
                  <a:schemeClr val="tx1"/>
                </a:solidFill>
                <a:ea typeface="ＭＳ Ｐゴシック" panose="020B0600070205080204" pitchFamily="34" charset="-128"/>
              </a:rPr>
              <a:t>A breakdown of the standard and UCOT hours per week per labor category</a:t>
            </a:r>
          </a:p>
          <a:p>
            <a:pPr lvl="1"/>
            <a:endParaRPr lang="en-US" altLang="en-US" sz="1800" dirty="0">
              <a:ea typeface="ＭＳ Ｐゴシック" panose="020B0600070205080204" pitchFamily="34" charset="-128"/>
            </a:endParaRPr>
          </a:p>
          <a:p>
            <a:pPr lvl="2">
              <a:spcBef>
                <a:spcPts val="563"/>
              </a:spcBef>
              <a:spcAft>
                <a:spcPts val="563"/>
              </a:spcAft>
            </a:pPr>
            <a:endParaRPr lang="en-US" altLang="en-US" sz="1600" dirty="0">
              <a:ea typeface="ＭＳ Ｐゴシック" panose="020B0600070205080204" pitchFamily="34" charset="-128"/>
            </a:endParaRPr>
          </a:p>
          <a:p>
            <a:pPr>
              <a:buFont typeface="Wingdings" panose="05000000000000000000" pitchFamily="2" charset="2"/>
              <a:buNone/>
            </a:pPr>
            <a:endParaRPr lang="en-US" altLang="en-US"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1731480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Subcontractors &amp; Materials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55</a:t>
            </a:fld>
            <a:endParaRPr lang="en-US" dirty="0"/>
          </a:p>
        </p:txBody>
      </p:sp>
      <p:sp>
        <p:nvSpPr>
          <p:cNvPr id="6" name="Content Placeholder 1">
            <a:extLst>
              <a:ext uri="{FF2B5EF4-FFF2-40B4-BE49-F238E27FC236}">
                <a16:creationId xmlns:a16="http://schemas.microsoft.com/office/drawing/2014/main" id="{A923A544-C094-4E2A-8CC8-F685D225D1FD}"/>
              </a:ext>
            </a:extLst>
          </p:cNvPr>
          <p:cNvSpPr>
            <a:spLocks noGrp="1" noChangeArrowheads="1"/>
          </p:cNvSpPr>
          <p:nvPr>
            <p:ph idx="1"/>
          </p:nvPr>
        </p:nvSpPr>
        <p:spPr>
          <a:xfrm>
            <a:off x="731521" y="1211624"/>
            <a:ext cx="10326120" cy="5038725"/>
          </a:xfrm>
        </p:spPr>
        <p:txBody>
          <a:bodyPr>
            <a:normAutofit fontScale="92500" lnSpcReduction="10000"/>
          </a:bodyPr>
          <a:lstStyle/>
          <a:p>
            <a:r>
              <a:rPr lang="en-US" altLang="en-US" dirty="0">
                <a:solidFill>
                  <a:schemeClr val="tx1"/>
                </a:solidFill>
                <a:ea typeface="ＭＳ Ｐゴシック" panose="020B0600070205080204" pitchFamily="34" charset="-128"/>
              </a:rPr>
              <a:t>Operations staff and the Capture Manager in consultation with the Subcontracts Department, are primarily responsible for identifying and selecting subcontractors and consultants</a:t>
            </a:r>
          </a:p>
          <a:p>
            <a:pPr lvl="1"/>
            <a:r>
              <a:rPr lang="en-US" altLang="en-US" dirty="0">
                <a:solidFill>
                  <a:schemeClr val="tx1"/>
                </a:solidFill>
                <a:ea typeface="ＭＳ Ｐゴシック" panose="020B0600070205080204" pitchFamily="34" charset="-128"/>
              </a:rPr>
              <a:t>Final rationale for the selection of the chosen subcontractor, such as price, schedule, or other qualifications, should be documented and retained in files by the Subcontracts Administrator/Procurement</a:t>
            </a:r>
          </a:p>
          <a:p>
            <a:r>
              <a:rPr lang="en-US" altLang="en-US" dirty="0">
                <a:solidFill>
                  <a:schemeClr val="tx1"/>
                </a:solidFill>
                <a:ea typeface="ＭＳ Ｐゴシック" panose="020B0600070205080204" pitchFamily="34" charset="-128"/>
              </a:rPr>
              <a:t>Adequacy of </a:t>
            </a:r>
            <a:r>
              <a:rPr lang="en-US" altLang="en-US" dirty="0" err="1">
                <a:solidFill>
                  <a:schemeClr val="tx1"/>
                </a:solidFill>
                <a:ea typeface="ＭＳ Ｐゴシック" panose="020B0600070205080204" pitchFamily="34" charset="-128"/>
              </a:rPr>
              <a:t>SubK</a:t>
            </a:r>
            <a:r>
              <a:rPr lang="en-US" altLang="en-US" dirty="0">
                <a:solidFill>
                  <a:schemeClr val="tx1"/>
                </a:solidFill>
                <a:ea typeface="ＭＳ Ｐゴシック" panose="020B0600070205080204" pitchFamily="34" charset="-128"/>
              </a:rPr>
              <a:t> Accounting Systems Impacts Subcontract Type</a:t>
            </a:r>
          </a:p>
          <a:p>
            <a:pPr lvl="2"/>
            <a:r>
              <a:rPr lang="en-US" altLang="en-US" u="sng" dirty="0">
                <a:ea typeface="ＭＳ Ｐゴシック" panose="020B0600070205080204" pitchFamily="34" charset="-128"/>
              </a:rPr>
              <a:t>Prohibited from Cost-Plus bids without adequate system</a:t>
            </a:r>
          </a:p>
          <a:p>
            <a:r>
              <a:rPr lang="en-US" altLang="en-US" dirty="0">
                <a:solidFill>
                  <a:schemeClr val="tx1"/>
                </a:solidFill>
                <a:ea typeface="ＭＳ Ｐゴシック" panose="020B0600070205080204" pitchFamily="34" charset="-128"/>
              </a:rPr>
              <a:t>Cost Analyst via Procurement may need to request </a:t>
            </a:r>
            <a:r>
              <a:rPr lang="en-US" altLang="en-US" dirty="0" err="1">
                <a:solidFill>
                  <a:schemeClr val="tx1"/>
                </a:solidFill>
                <a:ea typeface="ＭＳ Ｐゴシック" panose="020B0600070205080204" pitchFamily="34" charset="-128"/>
              </a:rPr>
              <a:t>SubK</a:t>
            </a:r>
            <a:r>
              <a:rPr lang="en-US" altLang="en-US" dirty="0">
                <a:solidFill>
                  <a:schemeClr val="tx1"/>
                </a:solidFill>
                <a:ea typeface="ＭＳ Ｐゴシック" panose="020B0600070205080204" pitchFamily="34" charset="-128"/>
              </a:rPr>
              <a:t> Other than Cost and Pricing Proprietary Data</a:t>
            </a:r>
          </a:p>
          <a:p>
            <a:pPr lvl="2"/>
            <a:r>
              <a:rPr lang="en-US" altLang="en-US" dirty="0">
                <a:ea typeface="ＭＳ Ｐゴシック" panose="020B0600070205080204" pitchFamily="34" charset="-128"/>
              </a:rPr>
              <a:t>Usually specified in RFP</a:t>
            </a:r>
          </a:p>
          <a:p>
            <a:pPr lvl="2"/>
            <a:r>
              <a:rPr lang="en-US" altLang="en-US" dirty="0">
                <a:ea typeface="ＭＳ Ｐゴシック" panose="020B0600070205080204" pitchFamily="34" charset="-128"/>
              </a:rPr>
              <a:t>Provided in Sealed Package</a:t>
            </a:r>
          </a:p>
          <a:p>
            <a:pPr lvl="2"/>
            <a:r>
              <a:rPr lang="en-US" altLang="en-US" dirty="0">
                <a:ea typeface="ＭＳ Ｐゴシック" panose="020B0600070205080204" pitchFamily="34" charset="-128"/>
              </a:rPr>
              <a:t>Generally follows FAR 15.408(m) Table 15-2 requirements</a:t>
            </a:r>
          </a:p>
          <a:p>
            <a:pPr lvl="2"/>
            <a:r>
              <a:rPr lang="en-US" altLang="en-US" dirty="0">
                <a:solidFill>
                  <a:schemeClr val="tx1"/>
                </a:solidFill>
                <a:ea typeface="ＭＳ Ｐゴシック" pitchFamily="34" charset="-128"/>
              </a:rPr>
              <a:t>If Serco is required to submit certified cost or pricing data with its bid, </a:t>
            </a:r>
            <a:r>
              <a:rPr lang="en-US" altLang="en-US" u="sng" dirty="0">
                <a:solidFill>
                  <a:schemeClr val="tx1"/>
                </a:solidFill>
                <a:ea typeface="ＭＳ Ｐゴシック" pitchFamily="34" charset="-128"/>
              </a:rPr>
              <a:t>Cost Analyst must submit copy of subcontractor certification</a:t>
            </a:r>
          </a:p>
          <a:p>
            <a:r>
              <a:rPr lang="en-US" altLang="en-US" dirty="0">
                <a:solidFill>
                  <a:schemeClr val="tx1"/>
                </a:solidFill>
                <a:ea typeface="ＭＳ Ｐゴシック" panose="020B0600070205080204" pitchFamily="34" charset="-128"/>
              </a:rPr>
              <a:t>In support of materials pricing Procurement is responsible for:</a:t>
            </a:r>
          </a:p>
          <a:p>
            <a:pPr lvl="1"/>
            <a:r>
              <a:rPr lang="en-US" altLang="en-US" dirty="0">
                <a:ea typeface="ＭＳ Ｐゴシック" panose="020B0600070205080204" pitchFamily="34" charset="-128"/>
              </a:rPr>
              <a:t>BOM (Basis of Materials) – quotes from vendors and suppliers</a:t>
            </a:r>
          </a:p>
          <a:p>
            <a:pPr lvl="1"/>
            <a:r>
              <a:rPr lang="en-US" altLang="en-US" dirty="0">
                <a:ea typeface="ＭＳ Ｐゴシック" panose="020B0600070205080204" pitchFamily="34" charset="-128"/>
              </a:rPr>
              <a:t>Requesting quotes for material costs and providing quotes to Cost Analyst</a:t>
            </a:r>
          </a:p>
          <a:p>
            <a:pPr lvl="1"/>
            <a:r>
              <a:rPr lang="en-US" altLang="en-US" dirty="0">
                <a:ea typeface="ＭＳ Ｐゴシック" panose="020B0600070205080204" pitchFamily="34" charset="-128"/>
              </a:rPr>
              <a:t>Conducting Price and/or Cost Analysis, as required</a:t>
            </a:r>
          </a:p>
          <a:p>
            <a:pPr lvl="1"/>
            <a:r>
              <a:rPr lang="en-US" altLang="en-US" dirty="0">
                <a:ea typeface="ＭＳ Ｐゴシック" panose="020B0600070205080204" pitchFamily="34" charset="-128"/>
              </a:rPr>
              <a:t>Verifying supplier responsibility via SAM and reps &amp; certs.</a:t>
            </a:r>
          </a:p>
          <a:p>
            <a:pPr lvl="1"/>
            <a:r>
              <a:rPr lang="en-US" altLang="en-US" dirty="0">
                <a:ea typeface="ＭＳ Ｐゴシック" panose="020B0600070205080204" pitchFamily="34" charset="-128"/>
              </a:rPr>
              <a:t>Documenting source selection rationale if non-competitive and &gt;$3K  </a:t>
            </a:r>
          </a:p>
          <a:p>
            <a:r>
              <a:rPr lang="en-US" altLang="en-US" dirty="0">
                <a:solidFill>
                  <a:schemeClr val="tx1"/>
                </a:solidFill>
                <a:ea typeface="ＭＳ Ｐゴシック" panose="020B0600070205080204" pitchFamily="34" charset="-128"/>
              </a:rPr>
              <a:t>Per FAR 15.403-4 , material acquisitions over the certified cost or pricing data threshold may require cost or pricing data  </a:t>
            </a:r>
          </a:p>
          <a:p>
            <a:pPr lvl="2"/>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2773128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Travel &amp; ODC’s (other direct costs)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56</a:t>
            </a:fld>
            <a:endParaRPr lang="en-US" dirty="0"/>
          </a:p>
        </p:txBody>
      </p:sp>
      <p:sp>
        <p:nvSpPr>
          <p:cNvPr id="7" name="Content Placeholder 1">
            <a:extLst>
              <a:ext uri="{FF2B5EF4-FFF2-40B4-BE49-F238E27FC236}">
                <a16:creationId xmlns:a16="http://schemas.microsoft.com/office/drawing/2014/main" id="{CC3C5E5F-21FD-4284-9329-929EADAC1FD4}"/>
              </a:ext>
            </a:extLst>
          </p:cNvPr>
          <p:cNvSpPr>
            <a:spLocks noGrp="1" noChangeArrowheads="1"/>
          </p:cNvSpPr>
          <p:nvPr>
            <p:ph idx="1"/>
          </p:nvPr>
        </p:nvSpPr>
        <p:spPr>
          <a:xfrm>
            <a:off x="731520" y="1263192"/>
            <a:ext cx="10219627" cy="5344998"/>
          </a:xfrm>
        </p:spPr>
        <p:txBody>
          <a:bodyPr>
            <a:normAutofit/>
          </a:bodyPr>
          <a:lstStyle/>
          <a:p>
            <a:r>
              <a:rPr lang="en-US" altLang="en-US" dirty="0">
                <a:solidFill>
                  <a:schemeClr val="tx1"/>
                </a:solidFill>
                <a:ea typeface="ＭＳ Ｐゴシック" panose="020B0600070205080204" pitchFamily="34" charset="-128"/>
              </a:rPr>
              <a:t>Travel costs are classified as Other Direct Costs (ODCs) and burdened by the applicable forward-priced G&amp;A indirect rate</a:t>
            </a:r>
          </a:p>
          <a:p>
            <a:r>
              <a:rPr lang="en-US" altLang="en-US" dirty="0">
                <a:solidFill>
                  <a:schemeClr val="tx1"/>
                </a:solidFill>
                <a:ea typeface="ＭＳ Ｐゴシック" panose="020B0600070205080204" pitchFamily="34" charset="-128"/>
              </a:rPr>
              <a:t>All proposed travel must be supported by proper justification (quotations) and retained in the proposal file</a:t>
            </a:r>
          </a:p>
          <a:p>
            <a:r>
              <a:rPr lang="en-US" altLang="en-US" dirty="0">
                <a:solidFill>
                  <a:schemeClr val="tx1"/>
                </a:solidFill>
                <a:ea typeface="ＭＳ Ｐゴシック" panose="020B0600070205080204" pitchFamily="34" charset="-128"/>
              </a:rPr>
              <a:t>Cost quotations shall be obtained through the Travel office whenever proposal time/schedule allows</a:t>
            </a:r>
          </a:p>
          <a:p>
            <a:r>
              <a:rPr lang="en-US" altLang="en-US" dirty="0">
                <a:solidFill>
                  <a:schemeClr val="tx1"/>
                </a:solidFill>
                <a:ea typeface="ＭＳ Ｐゴシック" panose="020B0600070205080204" pitchFamily="34" charset="-128"/>
              </a:rPr>
              <a:t>Travel proposal documentation: point of origination &amp; destination, trip duration (number of days), the number of people, car rental requirements, as well as the purpose of the travel</a:t>
            </a:r>
          </a:p>
          <a:p>
            <a:pPr lvl="1"/>
            <a:r>
              <a:rPr lang="en-US" altLang="en-US" dirty="0">
                <a:solidFill>
                  <a:srgbClr val="FF0000"/>
                </a:solidFill>
                <a:ea typeface="ＭＳ Ｐゴシック" panose="020B0600070205080204" pitchFamily="34" charset="-128"/>
              </a:rPr>
              <a:t>i.e. Show your Travel BOE whenever possible</a:t>
            </a:r>
          </a:p>
          <a:p>
            <a:pPr lvl="2"/>
            <a:r>
              <a:rPr lang="en-US" altLang="en-US" dirty="0">
                <a:solidFill>
                  <a:srgbClr val="FF0000"/>
                </a:solidFill>
                <a:ea typeface="ＭＳ Ｐゴシック" panose="020B0600070205080204" pitchFamily="34" charset="-128"/>
              </a:rPr>
              <a:t>If not required for submittal - Still save it</a:t>
            </a:r>
          </a:p>
          <a:p>
            <a:r>
              <a:rPr lang="en-US" altLang="en-US" dirty="0">
                <a:solidFill>
                  <a:schemeClr val="tx1"/>
                </a:solidFill>
                <a:ea typeface="ＭＳ Ｐゴシック" panose="020B0600070205080204" pitchFamily="34" charset="-128"/>
              </a:rPr>
              <a:t>Per Diem cost data sources:</a:t>
            </a:r>
          </a:p>
          <a:p>
            <a:pPr lvl="1"/>
            <a:r>
              <a:rPr lang="en-US" altLang="en-US" dirty="0">
                <a:ea typeface="ＭＳ Ｐゴシック" panose="020B0600070205080204" pitchFamily="34" charset="-128"/>
              </a:rPr>
              <a:t>Joint Federal Travel Regulations (JFTR) for non-CONUS states (HI, AK)</a:t>
            </a:r>
          </a:p>
          <a:p>
            <a:pPr lvl="1"/>
            <a:r>
              <a:rPr lang="en-US" altLang="en-US" dirty="0">
                <a:ea typeface="ＭＳ Ｐゴシック" panose="020B0600070205080204" pitchFamily="34" charset="-128"/>
              </a:rPr>
              <a:t>General Services Administration (GSA) for contract within CONUS</a:t>
            </a:r>
          </a:p>
          <a:p>
            <a:r>
              <a:rPr lang="en-US" altLang="en-US" dirty="0">
                <a:solidFill>
                  <a:schemeClr val="tx1"/>
                </a:solidFill>
                <a:ea typeface="ＭＳ Ｐゴシック" panose="020B0600070205080204" pitchFamily="34" charset="-128"/>
              </a:rPr>
              <a:t>M&amp;IE are calculated at 75% for the first and last day traveled</a:t>
            </a:r>
          </a:p>
          <a:p>
            <a:r>
              <a:rPr lang="en-US" altLang="en-US" dirty="0">
                <a:solidFill>
                  <a:schemeClr val="tx1"/>
                </a:solidFill>
                <a:ea typeface="ＭＳ Ｐゴシック" panose="020B0600070205080204" pitchFamily="34" charset="-128"/>
              </a:rPr>
              <a:t>It is Serco’s policy to strictly adhere to the FAR interpretation of unallowable travel costs are addressed in FAR 31.205-46.</a:t>
            </a:r>
          </a:p>
          <a:p>
            <a:pPr lvl="1"/>
            <a:r>
              <a:rPr lang="en-US" altLang="en-US" dirty="0">
                <a:ea typeface="ＭＳ Ｐゴシック" panose="020B0600070205080204" pitchFamily="34" charset="-128"/>
              </a:rPr>
              <a:t>Typical Unallowable costs:</a:t>
            </a:r>
          </a:p>
          <a:p>
            <a:pPr lvl="2"/>
            <a:r>
              <a:rPr lang="en-US" altLang="en-US" u="sng" dirty="0">
                <a:ea typeface="ＭＳ Ｐゴシック" panose="020B0600070205080204" pitchFamily="34" charset="-128"/>
              </a:rPr>
              <a:t>Premium Airfare, </a:t>
            </a:r>
            <a:r>
              <a:rPr lang="en-US" altLang="en-US" dirty="0">
                <a:ea typeface="ＭＳ Ｐゴシック" panose="020B0600070205080204" pitchFamily="34" charset="-128"/>
              </a:rPr>
              <a:t>Companion Travel, Costs in excess of FTR per diem rates, Alcoholic Beverages</a:t>
            </a:r>
          </a:p>
          <a:p>
            <a:pPr lvl="2"/>
            <a:endParaRPr lang="en-US" altLang="en-US"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1510951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Application of Indirect Cost Rates in Proposals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57</a:t>
            </a:fld>
            <a:endParaRPr lang="en-US" dirty="0"/>
          </a:p>
        </p:txBody>
      </p:sp>
      <p:sp>
        <p:nvSpPr>
          <p:cNvPr id="5" name="Content Placeholder 1">
            <a:extLst>
              <a:ext uri="{FF2B5EF4-FFF2-40B4-BE49-F238E27FC236}">
                <a16:creationId xmlns:a16="http://schemas.microsoft.com/office/drawing/2014/main" id="{506AEE6A-9F7C-4E6D-B661-4D88AA7AEF10}"/>
              </a:ext>
            </a:extLst>
          </p:cNvPr>
          <p:cNvSpPr txBox="1">
            <a:spLocks noChangeArrowheads="1"/>
          </p:cNvSpPr>
          <p:nvPr/>
        </p:nvSpPr>
        <p:spPr>
          <a:xfrm>
            <a:off x="731521" y="1456721"/>
            <a:ext cx="8380413" cy="4535487"/>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sz="1800" dirty="0">
                <a:solidFill>
                  <a:schemeClr val="tx1"/>
                </a:solidFill>
                <a:ea typeface="ＭＳ Ｐゴシック" panose="020B0600070205080204" pitchFamily="34" charset="-128"/>
              </a:rPr>
              <a:t>For Truth-In-Negotiations Act (TINA) covered RFPs, the company is required to disclose the most current, accurate and complete forward pricing rates</a:t>
            </a:r>
          </a:p>
          <a:p>
            <a:r>
              <a:rPr lang="en-US" altLang="en-US" sz="1800" u="sng" dirty="0">
                <a:solidFill>
                  <a:schemeClr val="tx1"/>
                </a:solidFill>
                <a:ea typeface="ＭＳ Ｐゴシック" panose="020B0600070205080204" pitchFamily="34" charset="-128"/>
              </a:rPr>
              <a:t>Most proposals will use our Forward Pricing Rates</a:t>
            </a:r>
            <a:r>
              <a:rPr lang="en-US" altLang="en-US" sz="1800" dirty="0">
                <a:solidFill>
                  <a:schemeClr val="tx1"/>
                </a:solidFill>
                <a:ea typeface="ＭＳ Ｐゴシック" panose="020B0600070205080204" pitchFamily="34" charset="-128"/>
              </a:rPr>
              <a:t> for cost estimating purposes in proposals</a:t>
            </a:r>
          </a:p>
          <a:p>
            <a:pPr lvl="2"/>
            <a:r>
              <a:rPr lang="en-US" altLang="en-US" sz="1600" dirty="0">
                <a:ea typeface="ＭＳ Ｐゴシック" panose="020B0600070205080204" pitchFamily="34" charset="-128"/>
              </a:rPr>
              <a:t>Submitted status and Recommended does NOT EQUAL Approved</a:t>
            </a:r>
          </a:p>
          <a:p>
            <a:pPr lvl="2"/>
            <a:r>
              <a:rPr lang="en-US" altLang="en-US" sz="1600" dirty="0">
                <a:ea typeface="ＭＳ Ｐゴシック" panose="020B0600070205080204" pitchFamily="34" charset="-128"/>
              </a:rPr>
              <a:t>When updated by FP&amp;A towards end of year, revise new proposals</a:t>
            </a:r>
          </a:p>
          <a:p>
            <a:pPr lvl="2"/>
            <a:r>
              <a:rPr lang="en-US" altLang="en-US" sz="1600" dirty="0">
                <a:ea typeface="ＭＳ Ｐゴシック" panose="020B0600070205080204" pitchFamily="34" charset="-128"/>
              </a:rPr>
              <a:t>Contact Corporate Finance or Pricing if the RFP prohibits this OR places a ceiling on indirect rates over the life of the contract</a:t>
            </a:r>
          </a:p>
          <a:p>
            <a:pPr lvl="2"/>
            <a:r>
              <a:rPr lang="en-US" altLang="en-US" sz="1600" u="sng" dirty="0">
                <a:ea typeface="ＭＳ Ｐゴシック" panose="020B0600070205080204" pitchFamily="34" charset="-128"/>
              </a:rPr>
              <a:t>Contact Corporate Finance or Pricing if you believe a bid requires a modified indirect cost rate for unique bid requirements</a:t>
            </a:r>
          </a:p>
          <a:p>
            <a:r>
              <a:rPr lang="en-US" altLang="en-US" dirty="0">
                <a:solidFill>
                  <a:schemeClr val="tx1"/>
                </a:solidFill>
                <a:ea typeface="ＭＳ Ｐゴシック" panose="020B0600070205080204" pitchFamily="34" charset="-128"/>
              </a:rPr>
              <a:t>Company Finance is responsible for developing the forward pricing indirect rates used in cost proposal estimating – Distributed by Pricing</a:t>
            </a:r>
          </a:p>
          <a:p>
            <a:r>
              <a:rPr lang="en-US" altLang="en-US" dirty="0">
                <a:solidFill>
                  <a:schemeClr val="tx1"/>
                </a:solidFill>
                <a:ea typeface="ＭＳ Ｐゴシック" panose="020B0600070205080204" pitchFamily="34" charset="-128"/>
              </a:rPr>
              <a:t>The FPRP used in proposal development are submitted at least annually to DCAA for the following 3 years</a:t>
            </a:r>
          </a:p>
          <a:p>
            <a:pPr lvl="1"/>
            <a:r>
              <a:rPr lang="en-US" altLang="en-US" dirty="0">
                <a:ea typeface="ＭＳ Ｐゴシック" panose="020B0600070205080204" pitchFamily="34" charset="-128"/>
              </a:rPr>
              <a:t>Based on Company’s FY which runs from 1 January to 31 December</a:t>
            </a:r>
          </a:p>
          <a:p>
            <a:pPr lvl="1"/>
            <a:r>
              <a:rPr lang="en-US" altLang="en-US" dirty="0">
                <a:ea typeface="ＭＳ Ｐゴシック" panose="020B0600070205080204" pitchFamily="34" charset="-128"/>
              </a:rPr>
              <a:t>Results in a FPRR or FPRA for use by Cost Analysts in Proposals</a:t>
            </a:r>
          </a:p>
          <a:p>
            <a:endParaRPr lang="en-US" altLang="en-US" sz="18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29171193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Fee &amp; Profit Statutory Limits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58</a:t>
            </a:fld>
            <a:endParaRPr lang="en-US" dirty="0"/>
          </a:p>
        </p:txBody>
      </p:sp>
      <p:sp>
        <p:nvSpPr>
          <p:cNvPr id="7" name="Content Placeholder 1">
            <a:extLst>
              <a:ext uri="{FF2B5EF4-FFF2-40B4-BE49-F238E27FC236}">
                <a16:creationId xmlns:a16="http://schemas.microsoft.com/office/drawing/2014/main" id="{3796A4D1-4EDD-4339-B308-7D58C2F4F613}"/>
              </a:ext>
            </a:extLst>
          </p:cNvPr>
          <p:cNvSpPr>
            <a:spLocks noGrp="1" noChangeArrowheads="1"/>
          </p:cNvSpPr>
          <p:nvPr>
            <p:ph idx="1"/>
          </p:nvPr>
        </p:nvSpPr>
        <p:spPr>
          <a:xfrm>
            <a:off x="731838" y="1670050"/>
            <a:ext cx="10426700" cy="4024313"/>
          </a:xfrm>
        </p:spPr>
        <p:txBody>
          <a:bodyPr>
            <a:normAutofit/>
          </a:bodyPr>
          <a:lstStyle/>
          <a:p>
            <a:endParaRPr lang="en-US" altLang="en-US" sz="1700" dirty="0">
              <a:solidFill>
                <a:schemeClr val="tx1"/>
              </a:solidFill>
              <a:ea typeface="ＭＳ Ｐゴシック" panose="020B0600070205080204" pitchFamily="34" charset="-128"/>
            </a:endParaRPr>
          </a:p>
          <a:p>
            <a:endParaRPr lang="en-US" altLang="en-US" sz="1700" dirty="0">
              <a:solidFill>
                <a:schemeClr val="tx1"/>
              </a:solidFill>
              <a:ea typeface="ＭＳ Ｐゴシック" panose="020B0600070205080204" pitchFamily="34" charset="-128"/>
            </a:endParaRPr>
          </a:p>
        </p:txBody>
      </p:sp>
      <p:sp>
        <p:nvSpPr>
          <p:cNvPr id="5" name="Content Placeholder 1">
            <a:extLst>
              <a:ext uri="{FF2B5EF4-FFF2-40B4-BE49-F238E27FC236}">
                <a16:creationId xmlns:a16="http://schemas.microsoft.com/office/drawing/2014/main" id="{E4D0C03E-02F1-4510-A91A-0A95D05E4B84}"/>
              </a:ext>
            </a:extLst>
          </p:cNvPr>
          <p:cNvSpPr txBox="1">
            <a:spLocks noChangeArrowheads="1"/>
          </p:cNvSpPr>
          <p:nvPr/>
        </p:nvSpPr>
        <p:spPr>
          <a:xfrm>
            <a:off x="731521" y="1498862"/>
            <a:ext cx="10646632" cy="4587613"/>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en-US" sz="1800" dirty="0">
                <a:solidFill>
                  <a:schemeClr val="tx1"/>
                </a:solidFill>
                <a:ea typeface="ＭＳ Ｐゴシック" panose="020B0600070205080204" pitchFamily="34" charset="-128"/>
              </a:rPr>
              <a:t>FAR 15.404-4 contains the following statutory limitations on fee:</a:t>
            </a:r>
          </a:p>
          <a:p>
            <a:pPr lvl="1"/>
            <a:r>
              <a:rPr lang="en-US" altLang="en-US" sz="1800" dirty="0">
                <a:ea typeface="ＭＳ Ｐゴシック" panose="020B0600070205080204" pitchFamily="34" charset="-128"/>
              </a:rPr>
              <a:t>For experimental, developmental, or research work performed under a cost-plus-fixed-fee (CPFF) contract, the fee shall not exceed 15% of the contract's estimated cost, excluding fee</a:t>
            </a:r>
          </a:p>
          <a:p>
            <a:pPr lvl="1"/>
            <a:r>
              <a:rPr lang="en-US" altLang="en-US" sz="1800" dirty="0">
                <a:ea typeface="ＭＳ Ｐゴシック" panose="020B0600070205080204" pitchFamily="34" charset="-128"/>
              </a:rPr>
              <a:t>For all </a:t>
            </a:r>
            <a:r>
              <a:rPr lang="en-US" altLang="en-US" sz="1800" u="sng" dirty="0">
                <a:ea typeface="ＭＳ Ｐゴシック" panose="020B0600070205080204" pitchFamily="34" charset="-128"/>
              </a:rPr>
              <a:t>other CPFF contracts, the fee shall not exceed 10% of the contract's estimated cost, excluding fee </a:t>
            </a:r>
          </a:p>
          <a:p>
            <a:pPr lvl="2"/>
            <a:r>
              <a:rPr lang="en-US" altLang="en-US" sz="1600" dirty="0">
                <a:ea typeface="ＭＳ Ｐゴシック" panose="020B0600070205080204" pitchFamily="34" charset="-128"/>
              </a:rPr>
              <a:t>Most CPFF contracts fall under this classification</a:t>
            </a:r>
          </a:p>
          <a:p>
            <a:pPr lvl="1"/>
            <a:r>
              <a:rPr lang="en-US" altLang="en-US" sz="1800" dirty="0">
                <a:ea typeface="ＭＳ Ｐゴシック" panose="020B0600070205080204" pitchFamily="34" charset="-128"/>
              </a:rPr>
              <a:t>The limits stated above are NOT APPLICABLE to cost-plus-incentive-fee (CPIF) and cost-plus-award-fee (CPAF) contracts</a:t>
            </a:r>
          </a:p>
          <a:p>
            <a:pPr lvl="1"/>
            <a:r>
              <a:rPr lang="en-US" altLang="en-US" sz="1800" dirty="0">
                <a:ea typeface="ＭＳ Ｐゴシック" panose="020B0600070205080204" pitchFamily="34" charset="-128"/>
              </a:rPr>
              <a:t>For fixed-price contracts, a fee limitation has not been established by federal regulation</a:t>
            </a:r>
          </a:p>
          <a:p>
            <a:r>
              <a:rPr lang="en-US" altLang="en-US" sz="1800" u="sng" dirty="0">
                <a:solidFill>
                  <a:schemeClr val="tx1"/>
                </a:solidFill>
                <a:ea typeface="ＭＳ Ｐゴシック" panose="020B0600070205080204" pitchFamily="34" charset="-128"/>
              </a:rPr>
              <a:t>Other than CPFF contracts, Company has discretion in assigning fee</a:t>
            </a:r>
          </a:p>
          <a:p>
            <a:endParaRPr lang="en-US" altLang="en-US" sz="1800" dirty="0">
              <a:solidFill>
                <a:schemeClr val="tx1"/>
              </a:solidFill>
              <a:ea typeface="ＭＳ Ｐゴシック" panose="020B0600070205080204" pitchFamily="34" charset="-128"/>
            </a:endParaRPr>
          </a:p>
          <a:p>
            <a:endParaRPr lang="en-US" altLang="en-US" sz="18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527962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Fee/Profit Evaluation</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59</a:t>
            </a:fld>
            <a:endParaRPr lang="en-US" dirty="0"/>
          </a:p>
        </p:txBody>
      </p:sp>
      <p:sp>
        <p:nvSpPr>
          <p:cNvPr id="7" name="Content Placeholder 1">
            <a:extLst>
              <a:ext uri="{FF2B5EF4-FFF2-40B4-BE49-F238E27FC236}">
                <a16:creationId xmlns:a16="http://schemas.microsoft.com/office/drawing/2014/main" id="{3796A4D1-4EDD-4339-B308-7D58C2F4F613}"/>
              </a:ext>
            </a:extLst>
          </p:cNvPr>
          <p:cNvSpPr>
            <a:spLocks noGrp="1" noChangeArrowheads="1"/>
          </p:cNvSpPr>
          <p:nvPr>
            <p:ph idx="1"/>
          </p:nvPr>
        </p:nvSpPr>
        <p:spPr>
          <a:xfrm>
            <a:off x="731521" y="1529921"/>
            <a:ext cx="10426700" cy="4884567"/>
          </a:xfrm>
        </p:spPr>
        <p:txBody>
          <a:bodyPr>
            <a:normAutofit/>
          </a:bodyPr>
          <a:lstStyle/>
          <a:p>
            <a:r>
              <a:rPr lang="en-US" altLang="en-US" sz="1800" dirty="0">
                <a:solidFill>
                  <a:schemeClr val="tx1"/>
                </a:solidFill>
                <a:ea typeface="ＭＳ Ｐゴシック" panose="020B0600070205080204" pitchFamily="34" charset="-128"/>
              </a:rPr>
              <a:t>BU VPs, Program Managers and others involved in evaluating the proposed fee shall consider several factors, including but not limited to:</a:t>
            </a:r>
          </a:p>
          <a:p>
            <a:pPr lvl="1"/>
            <a:r>
              <a:rPr lang="en-US" altLang="en-US" sz="1800" u="sng" dirty="0">
                <a:ea typeface="ＭＳ Ｐゴシック" panose="020B0600070205080204" pitchFamily="34" charset="-128"/>
              </a:rPr>
              <a:t>Competitive environment, market returns, contract execution risk, cost risk and Company goals</a:t>
            </a:r>
          </a:p>
          <a:p>
            <a:r>
              <a:rPr lang="en-US" altLang="en-US" sz="1800" dirty="0">
                <a:solidFill>
                  <a:schemeClr val="tx1"/>
                </a:solidFill>
                <a:ea typeface="ＭＳ Ｐゴシック" panose="020B0600070205080204" pitchFamily="34" charset="-128"/>
              </a:rPr>
              <a:t>The below factors from FAR 15.404-4 (D) are commonly used by the government in conducting fee analysis</a:t>
            </a:r>
          </a:p>
          <a:p>
            <a:pPr lvl="1"/>
            <a:r>
              <a:rPr lang="en-US" altLang="en-US" sz="1800" dirty="0">
                <a:ea typeface="ＭＳ Ｐゴシック" panose="020B0600070205080204" pitchFamily="34" charset="-128"/>
              </a:rPr>
              <a:t>Contractor Effort: complexity of the work and resources required</a:t>
            </a:r>
          </a:p>
          <a:p>
            <a:pPr lvl="2"/>
            <a:r>
              <a:rPr lang="en-US" altLang="en-US" sz="1600" dirty="0">
                <a:ea typeface="ＭＳ Ｐゴシック" panose="020B0600070205080204" pitchFamily="34" charset="-128"/>
              </a:rPr>
              <a:t>Material acquisition</a:t>
            </a:r>
          </a:p>
          <a:p>
            <a:pPr lvl="2"/>
            <a:r>
              <a:rPr lang="en-US" altLang="en-US" sz="1600" dirty="0">
                <a:ea typeface="ＭＳ Ｐゴシック" panose="020B0600070205080204" pitchFamily="34" charset="-128"/>
              </a:rPr>
              <a:t>Conversion direct labor &amp; related indirect costs</a:t>
            </a:r>
          </a:p>
          <a:p>
            <a:pPr lvl="2"/>
            <a:r>
              <a:rPr lang="en-US" altLang="en-US" sz="1600" dirty="0">
                <a:ea typeface="ＭＳ Ｐゴシック" panose="020B0600070205080204" pitchFamily="34" charset="-128"/>
              </a:rPr>
              <a:t>General management: composition and contribution to performance </a:t>
            </a:r>
          </a:p>
          <a:p>
            <a:pPr lvl="1"/>
            <a:r>
              <a:rPr lang="en-US" altLang="en-US" sz="1800" dirty="0">
                <a:ea typeface="ＭＳ Ｐゴシック" panose="020B0600070205080204" pitchFamily="34" charset="-128"/>
              </a:rPr>
              <a:t>Contractor Cost Risk &amp; Responsibility</a:t>
            </a:r>
          </a:p>
          <a:p>
            <a:pPr lvl="1"/>
            <a:r>
              <a:rPr lang="en-US" altLang="en-US" sz="1800" dirty="0">
                <a:ea typeface="ＭＳ Ｐゴシック" panose="020B0600070205080204" pitchFamily="34" charset="-128"/>
              </a:rPr>
              <a:t>Federal Socioeconomic Programs</a:t>
            </a:r>
          </a:p>
          <a:p>
            <a:pPr lvl="1"/>
            <a:r>
              <a:rPr lang="en-US" altLang="en-US" sz="1800" dirty="0">
                <a:ea typeface="ＭＳ Ｐゴシック" panose="020B0600070205080204" pitchFamily="34" charset="-128"/>
              </a:rPr>
              <a:t>Capital Investments</a:t>
            </a:r>
          </a:p>
          <a:p>
            <a:pPr lvl="1"/>
            <a:r>
              <a:rPr lang="en-US" altLang="en-US" sz="1800" dirty="0">
                <a:ea typeface="ＭＳ Ｐゴシック" panose="020B0600070205080204" pitchFamily="34" charset="-128"/>
              </a:rPr>
              <a:t>Cost Control and Other Past Accomplishments</a:t>
            </a:r>
          </a:p>
          <a:p>
            <a:pPr lvl="1"/>
            <a:r>
              <a:rPr lang="en-US" altLang="en-US" sz="1800" dirty="0">
                <a:ea typeface="ＭＳ Ｐゴシック" panose="020B0600070205080204" pitchFamily="34" charset="-128"/>
              </a:rPr>
              <a:t>Independent Development</a:t>
            </a:r>
          </a:p>
          <a:p>
            <a:pPr lvl="1"/>
            <a:r>
              <a:rPr lang="en-US" altLang="en-US" sz="1800" dirty="0">
                <a:ea typeface="ＭＳ Ｐゴシック" panose="020B0600070205080204" pitchFamily="34" charset="-128"/>
              </a:rPr>
              <a:t>Other Factors</a:t>
            </a:r>
          </a:p>
          <a:p>
            <a:endParaRPr lang="en-US" altLang="en-US" sz="1800" dirty="0">
              <a:solidFill>
                <a:schemeClr val="tx1"/>
              </a:solidFill>
              <a:ea typeface="ＭＳ Ｐゴシック" panose="020B0600070205080204" pitchFamily="34" charset="-128"/>
            </a:endParaRPr>
          </a:p>
          <a:p>
            <a:endParaRPr lang="en-US" altLang="en-US" sz="18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012612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Indirect Rates &amp; Corporate Strategy</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6</a:t>
            </a:fld>
            <a:endParaRPr lang="en-US" dirty="0"/>
          </a:p>
        </p:txBody>
      </p:sp>
      <p:sp>
        <p:nvSpPr>
          <p:cNvPr id="12" name="Content Placeholder 8">
            <a:extLst>
              <a:ext uri="{FF2B5EF4-FFF2-40B4-BE49-F238E27FC236}">
                <a16:creationId xmlns:a16="http://schemas.microsoft.com/office/drawing/2014/main" id="{363A5BC8-70BD-44CE-A412-C39571A1A9DE}"/>
              </a:ext>
            </a:extLst>
          </p:cNvPr>
          <p:cNvSpPr txBox="1">
            <a:spLocks/>
          </p:cNvSpPr>
          <p:nvPr/>
        </p:nvSpPr>
        <p:spPr>
          <a:xfrm>
            <a:off x="574198" y="6091503"/>
            <a:ext cx="1205703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Clr>
                <a:srgbClr val="EB8A2F"/>
              </a:buClr>
              <a:buFont typeface="Calibri" panose="020F0502020204030204" pitchFamily="34" charset="0"/>
              <a:buNone/>
            </a:pPr>
            <a:r>
              <a:rPr lang="en-US" sz="2000" b="1" i="1" dirty="0">
                <a:solidFill>
                  <a:srgbClr val="EB8B30"/>
                </a:solidFill>
              </a:rPr>
              <a:t>Balance between competing priorities to maximize financial results</a:t>
            </a:r>
          </a:p>
          <a:p>
            <a:pPr marL="0" indent="0">
              <a:spcBef>
                <a:spcPts val="0"/>
              </a:spcBef>
              <a:spcAft>
                <a:spcPts val="0"/>
              </a:spcAft>
              <a:buClr>
                <a:srgbClr val="EB8A2F"/>
              </a:buClr>
              <a:buFont typeface="Calibri" panose="020F0502020204030204" pitchFamily="34" charset="0"/>
              <a:buNone/>
            </a:pPr>
            <a:endParaRPr lang="en-US" sz="1800" b="1" dirty="0">
              <a:solidFill>
                <a:srgbClr val="EB8B30"/>
              </a:solidFill>
            </a:endParaRPr>
          </a:p>
        </p:txBody>
      </p:sp>
      <p:graphicFrame>
        <p:nvGraphicFramePr>
          <p:cNvPr id="14" name="Diagram 13">
            <a:extLst>
              <a:ext uri="{FF2B5EF4-FFF2-40B4-BE49-F238E27FC236}">
                <a16:creationId xmlns:a16="http://schemas.microsoft.com/office/drawing/2014/main" id="{0780B6E3-AC80-41C8-A921-B2D9E660C94B}"/>
              </a:ext>
            </a:extLst>
          </p:cNvPr>
          <p:cNvGraphicFramePr/>
          <p:nvPr>
            <p:extLst>
              <p:ext uri="{D42A27DB-BD31-4B8C-83A1-F6EECF244321}">
                <p14:modId xmlns:p14="http://schemas.microsoft.com/office/powerpoint/2010/main" val="1632074444"/>
              </p:ext>
            </p:extLst>
          </p:nvPr>
        </p:nvGraphicFramePr>
        <p:xfrm>
          <a:off x="-276723" y="2015423"/>
          <a:ext cx="4865298" cy="4005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2">
            <a:extLst>
              <a:ext uri="{FF2B5EF4-FFF2-40B4-BE49-F238E27FC236}">
                <a16:creationId xmlns:a16="http://schemas.microsoft.com/office/drawing/2014/main" id="{7397F530-17CA-4D74-9718-62AC23872DD2}"/>
              </a:ext>
            </a:extLst>
          </p:cNvPr>
          <p:cNvSpPr txBox="1">
            <a:spLocks/>
          </p:cNvSpPr>
          <p:nvPr/>
        </p:nvSpPr>
        <p:spPr>
          <a:xfrm>
            <a:off x="4366517" y="1638904"/>
            <a:ext cx="6863137" cy="4452599"/>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dirty="0"/>
              <a:t>Strategy – your indirect rate structure is a component of your strategy and the backbone to achieve business objectives.  Think of it as a “mirror” of your company strategy.  </a:t>
            </a:r>
          </a:p>
          <a:p>
            <a:r>
              <a:rPr lang="en-US" sz="1800" dirty="0"/>
              <a:t>Balance between:</a:t>
            </a:r>
          </a:p>
          <a:p>
            <a:pPr lvl="1"/>
            <a:r>
              <a:rPr lang="en-US" sz="1800" dirty="0"/>
              <a:t>Competitiveness</a:t>
            </a:r>
          </a:p>
          <a:p>
            <a:pPr lvl="2"/>
            <a:r>
              <a:rPr lang="en-US" sz="1600" dirty="0"/>
              <a:t>Ability to win recompetes and new business; PWIN</a:t>
            </a:r>
          </a:p>
          <a:p>
            <a:pPr lvl="1"/>
            <a:r>
              <a:rPr lang="en-US" sz="1800" dirty="0"/>
              <a:t>Infrastructure &amp; Investment  </a:t>
            </a:r>
          </a:p>
          <a:p>
            <a:pPr lvl="2"/>
            <a:r>
              <a:rPr lang="en-US" sz="1600" dirty="0"/>
              <a:t>Cost needed to run and support the business</a:t>
            </a:r>
          </a:p>
          <a:p>
            <a:pPr lvl="2"/>
            <a:r>
              <a:rPr lang="en-US" sz="1600" dirty="0"/>
              <a:t>Cost needed to invest in Capture, Business Development and B&amp;P, IR&amp;D </a:t>
            </a:r>
          </a:p>
          <a:p>
            <a:pPr lvl="1"/>
            <a:r>
              <a:rPr lang="en-US" sz="1800" dirty="0"/>
              <a:t>Profit Generation</a:t>
            </a:r>
          </a:p>
          <a:p>
            <a:pPr lvl="2"/>
            <a:r>
              <a:rPr lang="en-US" sz="1600" dirty="0"/>
              <a:t>Contract mix - Cost Plus business vs Fixed Price &amp; T&amp;M</a:t>
            </a:r>
          </a:p>
          <a:p>
            <a:pPr lvl="2"/>
            <a:r>
              <a:rPr lang="en-US" sz="1600" dirty="0"/>
              <a:t>Are you generating “market” margins </a:t>
            </a:r>
          </a:p>
          <a:p>
            <a:pPr lvl="2"/>
            <a:r>
              <a:rPr lang="en-US" sz="1600" dirty="0"/>
              <a:t>Overinvesting vs starving the business</a:t>
            </a:r>
          </a:p>
          <a:p>
            <a:pPr lvl="2"/>
            <a:endParaRPr lang="en-US" sz="1800" dirty="0"/>
          </a:p>
        </p:txBody>
      </p:sp>
      <p:grpSp>
        <p:nvGrpSpPr>
          <p:cNvPr id="10" name="Group 9">
            <a:extLst>
              <a:ext uri="{FF2B5EF4-FFF2-40B4-BE49-F238E27FC236}">
                <a16:creationId xmlns:a16="http://schemas.microsoft.com/office/drawing/2014/main" id="{B65DFD7D-2D54-490B-B82C-67CB25B02B2D}"/>
              </a:ext>
            </a:extLst>
          </p:cNvPr>
          <p:cNvGrpSpPr/>
          <p:nvPr/>
        </p:nvGrpSpPr>
        <p:grpSpPr>
          <a:xfrm>
            <a:off x="1441043" y="1468077"/>
            <a:ext cx="1094692" cy="1094692"/>
            <a:chOff x="2335343" y="303055"/>
            <a:chExt cx="1094692" cy="1094692"/>
          </a:xfrm>
        </p:grpSpPr>
        <p:sp>
          <p:nvSpPr>
            <p:cNvPr id="11" name="Oval 10">
              <a:extLst>
                <a:ext uri="{FF2B5EF4-FFF2-40B4-BE49-F238E27FC236}">
                  <a16:creationId xmlns:a16="http://schemas.microsoft.com/office/drawing/2014/main" id="{6F680774-128E-4C69-9F8E-0ABD5CA41DC1}"/>
                </a:ext>
              </a:extLst>
            </p:cNvPr>
            <p:cNvSpPr/>
            <p:nvPr/>
          </p:nvSpPr>
          <p:spPr>
            <a:xfrm>
              <a:off x="2335343" y="303055"/>
              <a:ext cx="1094692" cy="1094692"/>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id="{C4081238-71D7-43A4-9891-9BA65F812B0C}"/>
                </a:ext>
              </a:extLst>
            </p:cNvPr>
            <p:cNvSpPr txBox="1"/>
            <p:nvPr/>
          </p:nvSpPr>
          <p:spPr>
            <a:xfrm>
              <a:off x="2495657" y="463369"/>
              <a:ext cx="774064" cy="7740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Strategy</a:t>
              </a:r>
            </a:p>
          </p:txBody>
        </p:sp>
      </p:grpSp>
    </p:spTree>
    <p:extLst>
      <p:ext uri="{BB962C8B-B14F-4D97-AF65-F5344CB8AC3E}">
        <p14:creationId xmlns:p14="http://schemas.microsoft.com/office/powerpoint/2010/main" val="2788403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31521" y="303383"/>
            <a:ext cx="10511443" cy="828418"/>
          </a:xfrm>
        </p:spPr>
        <p:txBody>
          <a:bodyPr>
            <a:normAutofit/>
          </a:bodyPr>
          <a:lstStyle/>
          <a:p>
            <a:r>
              <a:rPr lang="en-US" sz="3600" dirty="0"/>
              <a:t>Proposal Accuracy, Completeness and Compliance</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60</a:t>
            </a:fld>
            <a:endParaRPr lang="en-US" dirty="0"/>
          </a:p>
        </p:txBody>
      </p:sp>
      <p:sp>
        <p:nvSpPr>
          <p:cNvPr id="9" name="Content Placeholder 1">
            <a:extLst>
              <a:ext uri="{FF2B5EF4-FFF2-40B4-BE49-F238E27FC236}">
                <a16:creationId xmlns:a16="http://schemas.microsoft.com/office/drawing/2014/main" id="{2140DA39-1325-4A19-85E8-B669EFE0E91B}"/>
              </a:ext>
            </a:extLst>
          </p:cNvPr>
          <p:cNvSpPr>
            <a:spLocks noGrp="1"/>
          </p:cNvSpPr>
          <p:nvPr>
            <p:ph idx="1"/>
          </p:nvPr>
        </p:nvSpPr>
        <p:spPr>
          <a:xfrm>
            <a:off x="731838" y="1670050"/>
            <a:ext cx="10426700" cy="4024313"/>
          </a:xfrm>
        </p:spPr>
        <p:txBody>
          <a:bodyPr/>
          <a:lstStyle/>
          <a:p>
            <a:pPr>
              <a:defRPr/>
            </a:pPr>
            <a:r>
              <a:rPr lang="en-US" altLang="en-US" dirty="0">
                <a:solidFill>
                  <a:schemeClr val="tx1"/>
                </a:solidFill>
                <a:ea typeface="ＭＳ Ｐゴシック" panose="020B0600070205080204" pitchFamily="34" charset="-128"/>
              </a:rPr>
              <a:t>After the Cost Analyst completes the estimate, and prior to approval for proposal submittal (Gate 4) the following review steps will be accomplished through a </a:t>
            </a:r>
            <a:r>
              <a:rPr lang="en-US" altLang="en-US" u="sng" dirty="0">
                <a:solidFill>
                  <a:schemeClr val="tx1"/>
                </a:solidFill>
                <a:ea typeface="ＭＳ Ｐゴシック" panose="020B0600070205080204" pitchFamily="34" charset="-128"/>
              </a:rPr>
              <a:t>documented QA Review</a:t>
            </a:r>
            <a:r>
              <a:rPr lang="en-US" altLang="en-US" dirty="0">
                <a:solidFill>
                  <a:schemeClr val="tx1"/>
                </a:solidFill>
                <a:ea typeface="ＭＳ Ｐゴシック" panose="020B0600070205080204" pitchFamily="34" charset="-128"/>
              </a:rPr>
              <a:t>:</a:t>
            </a:r>
          </a:p>
          <a:p>
            <a:pPr lvl="1">
              <a:defRPr/>
            </a:pPr>
            <a:r>
              <a:rPr lang="en-US" altLang="en-US" dirty="0">
                <a:ea typeface="ＭＳ Ｐゴシック" panose="020B0600070205080204" pitchFamily="34" charset="-128"/>
              </a:rPr>
              <a:t>Ensure the estimate is current, accurate, and complete</a:t>
            </a:r>
          </a:p>
          <a:p>
            <a:pPr lvl="1">
              <a:defRPr/>
            </a:pPr>
            <a:r>
              <a:rPr lang="en-US" altLang="en-US" dirty="0">
                <a:ea typeface="ＭＳ Ｐゴシック" panose="020B0600070205080204" pitchFamily="34" charset="-128"/>
              </a:rPr>
              <a:t>Compliance with Company’s internal policies and procedures</a:t>
            </a:r>
          </a:p>
          <a:p>
            <a:pPr lvl="1">
              <a:defRPr/>
            </a:pPr>
            <a:r>
              <a:rPr lang="en-US" altLang="en-US" dirty="0">
                <a:ea typeface="ＭＳ Ｐゴシック" panose="020B0600070205080204" pitchFamily="34" charset="-128"/>
              </a:rPr>
              <a:t>Compliance with applicable Government regulations &amp; RFP</a:t>
            </a:r>
          </a:p>
          <a:p>
            <a:pPr>
              <a:defRPr/>
            </a:pPr>
            <a:r>
              <a:rPr lang="en-US" altLang="en-US" dirty="0">
                <a:solidFill>
                  <a:schemeClr val="tx1"/>
                </a:solidFill>
                <a:ea typeface="ＭＳ Ｐゴシック" panose="020B0600070205080204" pitchFamily="34" charset="-128"/>
              </a:rPr>
              <a:t>QA Review is more than a Math Check</a:t>
            </a:r>
          </a:p>
          <a:p>
            <a:pPr>
              <a:defRPr/>
            </a:pPr>
            <a:r>
              <a:rPr lang="en-US" altLang="en-US" dirty="0">
                <a:solidFill>
                  <a:schemeClr val="tx1"/>
                </a:solidFill>
                <a:ea typeface="ＭＳ Ｐゴシック" panose="020B0600070205080204" pitchFamily="34" charset="-128"/>
              </a:rPr>
              <a:t>QA Review is NOT a self-evaluation</a:t>
            </a:r>
          </a:p>
          <a:p>
            <a:pPr lvl="1">
              <a:defRPr/>
            </a:pPr>
            <a:r>
              <a:rPr lang="en-US" altLang="en-US" u="sng" dirty="0">
                <a:ea typeface="ＭＳ Ｐゴシック" panose="020B0600070205080204" pitchFamily="34" charset="-128"/>
              </a:rPr>
              <a:t>Conducted by someone NOT on the immediate proposal team</a:t>
            </a:r>
          </a:p>
          <a:p>
            <a:pPr>
              <a:defRPr/>
            </a:pPr>
            <a:r>
              <a:rPr lang="en-US" dirty="0">
                <a:solidFill>
                  <a:schemeClr val="tx1"/>
                </a:solidFill>
              </a:rPr>
              <a:t>For all cost/price proposals approved at the Corporate Gate level or higher, a QA Review Checklist shall be completed and saved.  This checklist is completed by the Cost Analyst performing the QA review.  </a:t>
            </a:r>
            <a:endParaRPr lang="en-US" altLang="en-US" u="sng" dirty="0">
              <a:ea typeface="ＭＳ Ｐゴシック" panose="020B0600070205080204" pitchFamily="34" charset="-128"/>
            </a:endParaRPr>
          </a:p>
        </p:txBody>
      </p:sp>
    </p:spTree>
    <p:extLst>
      <p:ext uri="{BB962C8B-B14F-4D97-AF65-F5344CB8AC3E}">
        <p14:creationId xmlns:p14="http://schemas.microsoft.com/office/powerpoint/2010/main" val="1433255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CFO Role</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7</a:t>
            </a:fld>
            <a:endParaRPr lang="en-US" dirty="0"/>
          </a:p>
        </p:txBody>
      </p:sp>
      <p:graphicFrame>
        <p:nvGraphicFramePr>
          <p:cNvPr id="5" name="Diagram 4">
            <a:extLst>
              <a:ext uri="{FF2B5EF4-FFF2-40B4-BE49-F238E27FC236}">
                <a16:creationId xmlns:a16="http://schemas.microsoft.com/office/drawing/2014/main" id="{8B5D6F56-2A46-43DC-BE4D-CB868EFF9BB5}"/>
              </a:ext>
            </a:extLst>
          </p:cNvPr>
          <p:cNvGraphicFramePr/>
          <p:nvPr>
            <p:extLst>
              <p:ext uri="{D42A27DB-BD31-4B8C-83A1-F6EECF244321}">
                <p14:modId xmlns:p14="http://schemas.microsoft.com/office/powerpoint/2010/main" val="3379536296"/>
              </p:ext>
            </p:extLst>
          </p:nvPr>
        </p:nvGraphicFramePr>
        <p:xfrm>
          <a:off x="1787562" y="521363"/>
          <a:ext cx="8696411" cy="5739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8">
            <a:extLst>
              <a:ext uri="{FF2B5EF4-FFF2-40B4-BE49-F238E27FC236}">
                <a16:creationId xmlns:a16="http://schemas.microsoft.com/office/drawing/2014/main" id="{363A5BC8-70BD-44CE-A412-C39571A1A9DE}"/>
              </a:ext>
            </a:extLst>
          </p:cNvPr>
          <p:cNvSpPr txBox="1">
            <a:spLocks/>
          </p:cNvSpPr>
          <p:nvPr/>
        </p:nvSpPr>
        <p:spPr>
          <a:xfrm>
            <a:off x="407049" y="5974154"/>
            <a:ext cx="12057032" cy="66012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Clr>
                <a:srgbClr val="EB8A2F"/>
              </a:buClr>
              <a:buFont typeface="Calibri" panose="020F0502020204030204" pitchFamily="34" charset="0"/>
              <a:buNone/>
            </a:pPr>
            <a:r>
              <a:rPr lang="en-US" sz="2000" b="1" dirty="0">
                <a:solidFill>
                  <a:srgbClr val="EB8B30"/>
                </a:solidFill>
              </a:rPr>
              <a:t>Balance for success for the appropriate timeframe</a:t>
            </a:r>
          </a:p>
          <a:p>
            <a:pPr marL="0" indent="0">
              <a:spcBef>
                <a:spcPts val="0"/>
              </a:spcBef>
              <a:spcAft>
                <a:spcPts val="0"/>
              </a:spcAft>
              <a:buClr>
                <a:srgbClr val="EB8A2F"/>
              </a:buClr>
              <a:buFont typeface="Calibri" panose="020F0502020204030204" pitchFamily="34" charset="0"/>
              <a:buNone/>
            </a:pPr>
            <a:r>
              <a:rPr lang="en-US" sz="2000" b="1" dirty="0">
                <a:solidFill>
                  <a:srgbClr val="EB8B30"/>
                </a:solidFill>
              </a:rPr>
              <a:t>   -</a:t>
            </a:r>
            <a:r>
              <a:rPr lang="en-US" sz="2000" b="1" i="1" dirty="0">
                <a:solidFill>
                  <a:srgbClr val="EB8B30"/>
                </a:solidFill>
              </a:rPr>
              <a:t>Risk / Return</a:t>
            </a:r>
            <a:endParaRPr lang="en-US" sz="1800" b="1" i="1" dirty="0">
              <a:solidFill>
                <a:srgbClr val="EB8B30"/>
              </a:solidFill>
            </a:endParaRPr>
          </a:p>
        </p:txBody>
      </p:sp>
    </p:spTree>
    <p:extLst>
      <p:ext uri="{BB962C8B-B14F-4D97-AF65-F5344CB8AC3E}">
        <p14:creationId xmlns:p14="http://schemas.microsoft.com/office/powerpoint/2010/main" val="3740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1" y="478894"/>
            <a:ext cx="10194981" cy="828418"/>
          </a:xfrm>
        </p:spPr>
        <p:txBody>
          <a:bodyPr>
            <a:normAutofit/>
          </a:bodyPr>
          <a:lstStyle/>
          <a:p>
            <a:r>
              <a:rPr lang="en-US" dirty="0"/>
              <a:t>Indirect Rate Strategy</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8</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731521" y="1475359"/>
            <a:ext cx="11189338" cy="1455506"/>
          </a:xfrm>
        </p:spPr>
        <p:txBody>
          <a:bodyPr>
            <a:normAutofit fontScale="77500" lnSpcReduction="20000"/>
          </a:bodyPr>
          <a:lstStyle/>
          <a:p>
            <a:pPr lvl="0">
              <a:spcAft>
                <a:spcPts val="1200"/>
              </a:spcAft>
              <a:buClr>
                <a:srgbClr val="EB8A2F"/>
              </a:buClr>
            </a:pPr>
            <a:r>
              <a:rPr lang="en-US" sz="2400" b="1" dirty="0">
                <a:solidFill>
                  <a:srgbClr val="000000">
                    <a:lumMod val="75000"/>
                    <a:lumOff val="25000"/>
                  </a:srgbClr>
                </a:solidFill>
              </a:rPr>
              <a:t>Company’s generally want lower indirect wrap rates:</a:t>
            </a:r>
          </a:p>
          <a:p>
            <a:pPr lvl="1">
              <a:spcAft>
                <a:spcPts val="1200"/>
              </a:spcAft>
              <a:buClr>
                <a:srgbClr val="EB8A2F"/>
              </a:buClr>
            </a:pPr>
            <a:r>
              <a:rPr lang="en-US" sz="2100" b="1" dirty="0">
                <a:solidFill>
                  <a:srgbClr val="000000">
                    <a:lumMod val="75000"/>
                    <a:lumOff val="25000"/>
                  </a:srgbClr>
                </a:solidFill>
              </a:rPr>
              <a:t>This is complicated by services or technology offered, corporate strategy, market dynamics, competition, geography, ownership, short term vs long term objectives, small vs large business, regulatory environment, financial targets, cash/treasury position </a:t>
            </a:r>
          </a:p>
          <a:p>
            <a:pPr lvl="1">
              <a:spcAft>
                <a:spcPts val="1200"/>
              </a:spcAft>
              <a:buClr>
                <a:srgbClr val="EB8A2F"/>
              </a:buClr>
            </a:pPr>
            <a:r>
              <a:rPr lang="en-US" sz="2100" b="1" dirty="0">
                <a:solidFill>
                  <a:srgbClr val="000000">
                    <a:lumMod val="75000"/>
                    <a:lumOff val="25000"/>
                  </a:srgbClr>
                </a:solidFill>
              </a:rPr>
              <a:t>Always remember, “cost” is “cost”.  Moving cost only pushes the bubble</a:t>
            </a:r>
          </a:p>
        </p:txBody>
      </p:sp>
      <p:graphicFrame>
        <p:nvGraphicFramePr>
          <p:cNvPr id="7" name="Table 8">
            <a:extLst>
              <a:ext uri="{FF2B5EF4-FFF2-40B4-BE49-F238E27FC236}">
                <a16:creationId xmlns:a16="http://schemas.microsoft.com/office/drawing/2014/main" id="{0AF62F84-F7D8-4F42-9E50-8E5AC12E84EB}"/>
              </a:ext>
            </a:extLst>
          </p:cNvPr>
          <p:cNvGraphicFramePr>
            <a:graphicFrameLocks/>
          </p:cNvGraphicFramePr>
          <p:nvPr>
            <p:extLst>
              <p:ext uri="{D42A27DB-BD31-4B8C-83A1-F6EECF244321}">
                <p14:modId xmlns:p14="http://schemas.microsoft.com/office/powerpoint/2010/main" val="2367472071"/>
              </p:ext>
            </p:extLst>
          </p:nvPr>
        </p:nvGraphicFramePr>
        <p:xfrm>
          <a:off x="381498" y="3019708"/>
          <a:ext cx="11426571" cy="2937189"/>
        </p:xfrm>
        <a:graphic>
          <a:graphicData uri="http://schemas.openxmlformats.org/drawingml/2006/table">
            <a:tbl>
              <a:tblPr firstRow="1" bandRow="1">
                <a:tableStyleId>{5C22544A-7EE6-4342-B048-85BDC9FD1C3A}</a:tableStyleId>
              </a:tblPr>
              <a:tblGrid>
                <a:gridCol w="3104163">
                  <a:extLst>
                    <a:ext uri="{9D8B030D-6E8A-4147-A177-3AD203B41FA5}">
                      <a16:colId xmlns:a16="http://schemas.microsoft.com/office/drawing/2014/main" val="2173711918"/>
                    </a:ext>
                  </a:extLst>
                </a:gridCol>
                <a:gridCol w="8322408">
                  <a:extLst>
                    <a:ext uri="{9D8B030D-6E8A-4147-A177-3AD203B41FA5}">
                      <a16:colId xmlns:a16="http://schemas.microsoft.com/office/drawing/2014/main" val="3990071685"/>
                    </a:ext>
                  </a:extLst>
                </a:gridCol>
              </a:tblGrid>
              <a:tr h="354090">
                <a:tc>
                  <a:txBody>
                    <a:bodyPr/>
                    <a:lstStyle/>
                    <a:p>
                      <a:pPr algn="ctr"/>
                      <a:r>
                        <a:rPr lang="en-US" sz="1600" dirty="0">
                          <a:latin typeface="Antonio" panose="020B0604020202020204" charset="0"/>
                          <a:ea typeface="Roboto" panose="02000000000000000000" pitchFamily="2" charset="0"/>
                        </a:rPr>
                        <a:t>Category</a:t>
                      </a:r>
                    </a:p>
                  </a:txBody>
                  <a:tcPr/>
                </a:tc>
                <a:tc>
                  <a:txBody>
                    <a:bodyPr/>
                    <a:lstStyle/>
                    <a:p>
                      <a:pPr algn="ctr"/>
                      <a:r>
                        <a:rPr lang="en-US" sz="1600" dirty="0">
                          <a:latin typeface="Antonio" panose="020B0604020202020204" charset="0"/>
                          <a:ea typeface="Roboto" panose="02000000000000000000" pitchFamily="2" charset="0"/>
                        </a:rPr>
                        <a:t>Impact</a:t>
                      </a:r>
                    </a:p>
                  </a:txBody>
                  <a:tcPr/>
                </a:tc>
                <a:extLst>
                  <a:ext uri="{0D108BD9-81ED-4DB2-BD59-A6C34878D82A}">
                    <a16:rowId xmlns:a16="http://schemas.microsoft.com/office/drawing/2014/main" val="2640273638"/>
                  </a:ext>
                </a:extLst>
              </a:tr>
              <a:tr h="6019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Roboto" panose="02000000000000000000" pitchFamily="2" charset="0"/>
                          <a:ea typeface="Roboto" panose="02000000000000000000" pitchFamily="2" charset="0"/>
                        </a:rPr>
                        <a:t>Lower Wrap Rate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1" dirty="0">
                          <a:latin typeface="Roboto" panose="02000000000000000000" pitchFamily="2" charset="0"/>
                          <a:ea typeface="Roboto" panose="02000000000000000000" pitchFamily="2" charset="0"/>
                        </a:rPr>
                        <a:t>Generally: </a:t>
                      </a:r>
                      <a:r>
                        <a:rPr lang="en-US" sz="1500" dirty="0">
                          <a:latin typeface="Roboto" panose="02000000000000000000" pitchFamily="2" charset="0"/>
                          <a:ea typeface="Roboto" panose="02000000000000000000" pitchFamily="2" charset="0"/>
                        </a:rPr>
                        <a:t>More price competitive which translates to higher PWIN; Less resources to run the business (infrastructure); Less resources to invest to grow the business; Higher Profitability</a:t>
                      </a:r>
                    </a:p>
                  </a:txBody>
                  <a:tcPr/>
                </a:tc>
                <a:extLst>
                  <a:ext uri="{0D108BD9-81ED-4DB2-BD59-A6C34878D82A}">
                    <a16:rowId xmlns:a16="http://schemas.microsoft.com/office/drawing/2014/main" val="1728727347"/>
                  </a:ext>
                </a:extLst>
              </a:tr>
              <a:tr h="6019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Roboto" panose="02000000000000000000" pitchFamily="2" charset="0"/>
                          <a:ea typeface="Roboto" panose="02000000000000000000" pitchFamily="2" charset="0"/>
                        </a:rPr>
                        <a:t>Higher Wrap Rate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1" dirty="0">
                          <a:latin typeface="Roboto" panose="02000000000000000000" pitchFamily="2" charset="0"/>
                          <a:ea typeface="Roboto" panose="02000000000000000000" pitchFamily="2" charset="0"/>
                        </a:rPr>
                        <a:t>Generally: </a:t>
                      </a:r>
                      <a:r>
                        <a:rPr lang="en-US" sz="1500" dirty="0">
                          <a:latin typeface="Roboto" panose="02000000000000000000" pitchFamily="2" charset="0"/>
                          <a:ea typeface="Roboto" panose="02000000000000000000" pitchFamily="2" charset="0"/>
                        </a:rPr>
                        <a:t>Less price competitive which translates into lower PWIN; More resources to run the business (infrastructure); More resources to invest to growth the business; Lower Profitability</a:t>
                      </a:r>
                    </a:p>
                  </a:txBody>
                  <a:tcPr/>
                </a:tc>
                <a:extLst>
                  <a:ext uri="{0D108BD9-81ED-4DB2-BD59-A6C34878D82A}">
                    <a16:rowId xmlns:a16="http://schemas.microsoft.com/office/drawing/2014/main" val="751514540"/>
                  </a:ext>
                </a:extLst>
              </a:tr>
              <a:tr h="6019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Roboto" panose="02000000000000000000" pitchFamily="2" charset="0"/>
                          <a:ea typeface="Roboto" panose="02000000000000000000" pitchFamily="2" charset="0"/>
                        </a:rPr>
                        <a:t>Simplistic Rate Structure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1" dirty="0">
                          <a:latin typeface="Roboto" panose="02000000000000000000" pitchFamily="2" charset="0"/>
                          <a:ea typeface="Roboto" panose="02000000000000000000" pitchFamily="2" charset="0"/>
                        </a:rPr>
                        <a:t>Generally: </a:t>
                      </a:r>
                      <a:r>
                        <a:rPr lang="en-US" sz="1500" b="0" i="1" dirty="0">
                          <a:latin typeface="Roboto" panose="02000000000000000000" pitchFamily="2" charset="0"/>
                          <a:ea typeface="Roboto" panose="02000000000000000000" pitchFamily="2" charset="0"/>
                        </a:rPr>
                        <a:t>Easier to manage and less costly to maintain; Higher individual base/pool &amp; less fluctuation; Less flexibility in pricing could lead to lower PWIN or inability to break into new markets</a:t>
                      </a:r>
                      <a:endParaRPr lang="en-US" sz="1500" b="0"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522336536"/>
                  </a:ext>
                </a:extLst>
              </a:tr>
              <a:tr h="6019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Roboto" panose="02000000000000000000" pitchFamily="2" charset="0"/>
                          <a:ea typeface="Roboto" panose="02000000000000000000" pitchFamily="2" charset="0"/>
                        </a:rPr>
                        <a:t>Complex Rate Structure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1" dirty="0">
                          <a:latin typeface="Roboto" panose="02000000000000000000" pitchFamily="2" charset="0"/>
                          <a:ea typeface="Roboto" panose="02000000000000000000" pitchFamily="2" charset="0"/>
                        </a:rPr>
                        <a:t>Generally: </a:t>
                      </a:r>
                      <a:r>
                        <a:rPr lang="en-US" sz="1500" b="0" dirty="0">
                          <a:latin typeface="Roboto" panose="02000000000000000000" pitchFamily="2" charset="0"/>
                          <a:ea typeface="Roboto" panose="02000000000000000000" pitchFamily="2" charset="0"/>
                        </a:rPr>
                        <a:t>More complex to manage and more costly to maintain; Harder to manage with DCAA and more complex to support audits; Lower individual base/pool &amp; more fluctuation; More flexibility in pricing could lead to higher PWIN and the ability to break into new markets</a:t>
                      </a:r>
                    </a:p>
                  </a:txBody>
                  <a:tcPr/>
                </a:tc>
                <a:extLst>
                  <a:ext uri="{0D108BD9-81ED-4DB2-BD59-A6C34878D82A}">
                    <a16:rowId xmlns:a16="http://schemas.microsoft.com/office/drawing/2014/main" val="426950041"/>
                  </a:ext>
                </a:extLst>
              </a:tr>
            </a:tbl>
          </a:graphicData>
        </a:graphic>
      </p:graphicFrame>
      <p:sp>
        <p:nvSpPr>
          <p:cNvPr id="8" name="Content Placeholder 8">
            <a:extLst>
              <a:ext uri="{FF2B5EF4-FFF2-40B4-BE49-F238E27FC236}">
                <a16:creationId xmlns:a16="http://schemas.microsoft.com/office/drawing/2014/main" id="{9D23DB30-344D-478B-B1D9-655D71AE1B46}"/>
              </a:ext>
            </a:extLst>
          </p:cNvPr>
          <p:cNvSpPr txBox="1">
            <a:spLocks/>
          </p:cNvSpPr>
          <p:nvPr/>
        </p:nvSpPr>
        <p:spPr>
          <a:xfrm>
            <a:off x="407049" y="6139460"/>
            <a:ext cx="1205703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Clr>
                <a:srgbClr val="EB8A2F"/>
              </a:buClr>
              <a:buFont typeface="Calibri" panose="020F0502020204030204" pitchFamily="34" charset="0"/>
              <a:buNone/>
            </a:pPr>
            <a:r>
              <a:rPr lang="en-US" sz="2000" b="1" dirty="0">
                <a:solidFill>
                  <a:srgbClr val="EB8B30"/>
                </a:solidFill>
              </a:rPr>
              <a:t>Find the right balance based on your company specific situation</a:t>
            </a:r>
            <a:endParaRPr lang="en-US" sz="2000" b="1" i="1" dirty="0">
              <a:solidFill>
                <a:srgbClr val="EB8B30"/>
              </a:solidFill>
            </a:endParaRPr>
          </a:p>
          <a:p>
            <a:pPr marL="0" indent="0">
              <a:spcBef>
                <a:spcPts val="0"/>
              </a:spcBef>
              <a:spcAft>
                <a:spcPts val="0"/>
              </a:spcAft>
              <a:buClr>
                <a:srgbClr val="EB8A2F"/>
              </a:buClr>
              <a:buFont typeface="Calibri" panose="020F0502020204030204" pitchFamily="34" charset="0"/>
              <a:buNone/>
            </a:pPr>
            <a:endParaRPr lang="en-US" sz="1800" b="1" dirty="0">
              <a:solidFill>
                <a:srgbClr val="EB8B30"/>
              </a:solidFill>
            </a:endParaRPr>
          </a:p>
        </p:txBody>
      </p:sp>
    </p:spTree>
    <p:extLst>
      <p:ext uri="{BB962C8B-B14F-4D97-AF65-F5344CB8AC3E}">
        <p14:creationId xmlns:p14="http://schemas.microsoft.com/office/powerpoint/2010/main" val="302806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03240" y="303383"/>
            <a:ext cx="10426700" cy="828418"/>
          </a:xfrm>
        </p:spPr>
        <p:txBody>
          <a:bodyPr>
            <a:normAutofit/>
          </a:bodyPr>
          <a:lstStyle/>
          <a:p>
            <a:r>
              <a:rPr lang="en-US" sz="3600" dirty="0"/>
              <a:t>Cost Accounting Standards / FPRA</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9</a:t>
            </a:fld>
            <a:endParaRPr lang="en-US" dirty="0"/>
          </a:p>
        </p:txBody>
      </p:sp>
      <p:sp>
        <p:nvSpPr>
          <p:cNvPr id="9" name="Content Placeholder 1">
            <a:extLst>
              <a:ext uri="{FF2B5EF4-FFF2-40B4-BE49-F238E27FC236}">
                <a16:creationId xmlns:a16="http://schemas.microsoft.com/office/drawing/2014/main" id="{E74532A3-DCA0-43A8-B32F-320EC52BE785}"/>
              </a:ext>
            </a:extLst>
          </p:cNvPr>
          <p:cNvSpPr>
            <a:spLocks noGrp="1" noChangeArrowheads="1"/>
          </p:cNvSpPr>
          <p:nvPr>
            <p:ph idx="1"/>
          </p:nvPr>
        </p:nvSpPr>
        <p:spPr>
          <a:xfrm>
            <a:off x="703239" y="1216870"/>
            <a:ext cx="10820403" cy="4859383"/>
          </a:xfrm>
        </p:spPr>
        <p:txBody>
          <a:bodyPr>
            <a:noAutofit/>
          </a:bodyPr>
          <a:lstStyle/>
          <a:p>
            <a:r>
              <a:rPr lang="en-US" altLang="en-US" sz="1100" dirty="0">
                <a:solidFill>
                  <a:schemeClr val="tx1"/>
                </a:solidFill>
              </a:rPr>
              <a:t>FAR Part 48 holds the 19 individual CAS standards, CAS 401–418 and CAS 420. </a:t>
            </a:r>
          </a:p>
          <a:p>
            <a:pPr lvl="1"/>
            <a:r>
              <a:rPr lang="en-US" altLang="en-US" sz="1100" dirty="0">
                <a:solidFill>
                  <a:schemeClr val="tx1"/>
                </a:solidFill>
              </a:rPr>
              <a:t>Relevance: 401-Consistency in estimating, accumulating and reporting costs, 402-Consistency in allocating costs incurred for the same purpose, 403-Allocating home office OH, 405-Unallowable Costs, 410-Allocating G&amp;A to the final cost objective, 418-Allocation of direct and indirect costs</a:t>
            </a:r>
          </a:p>
          <a:p>
            <a:pPr lvl="1"/>
            <a:r>
              <a:rPr lang="en-US" altLang="en-US" sz="1100" dirty="0">
                <a:solidFill>
                  <a:schemeClr val="tx1"/>
                </a:solidFill>
              </a:rPr>
              <a:t>CAS coverage is contract based, and driven by segment and not company based</a:t>
            </a:r>
          </a:p>
          <a:p>
            <a:r>
              <a:rPr lang="en-US" sz="1100" dirty="0">
                <a:solidFill>
                  <a:schemeClr val="tx1"/>
                </a:solidFill>
              </a:rPr>
              <a:t>The CAS Board (CASB) required a contractor to </a:t>
            </a:r>
            <a:r>
              <a:rPr lang="en-US" sz="1100" u="sng" dirty="0">
                <a:solidFill>
                  <a:schemeClr val="tx1"/>
                </a:solidFill>
              </a:rPr>
              <a:t>(1) disclose its cost accounting practices (2) establish criteria, appropriate to its own situation, for selecting alternative accounting practices and (3) adhere consistently to its choices</a:t>
            </a:r>
            <a:r>
              <a:rPr lang="en-US" sz="1100" dirty="0">
                <a:solidFill>
                  <a:schemeClr val="tx1"/>
                </a:solidFill>
              </a:rPr>
              <a:t>.  If a contractor is required to submit a </a:t>
            </a:r>
            <a:r>
              <a:rPr lang="en-US" sz="1100" b="1" dirty="0">
                <a:solidFill>
                  <a:schemeClr val="tx1"/>
                </a:solidFill>
              </a:rPr>
              <a:t>Disclosure Statement </a:t>
            </a:r>
            <a:r>
              <a:rPr lang="en-US" sz="1100" dirty="0">
                <a:solidFill>
                  <a:schemeClr val="tx1"/>
                </a:solidFill>
              </a:rPr>
              <a:t>then that is the vehicle by which a </a:t>
            </a:r>
            <a:r>
              <a:rPr lang="en-US" sz="1100" b="1" dirty="0">
                <a:solidFill>
                  <a:schemeClr val="tx1"/>
                </a:solidFill>
              </a:rPr>
              <a:t>contractor describes its criteria for selecting cost accounting practices and the circumstances that determine whether or not types of costs are incurred for the same purpose</a:t>
            </a:r>
            <a:r>
              <a:rPr lang="en-US" sz="1100" dirty="0">
                <a:solidFill>
                  <a:schemeClr val="tx1"/>
                </a:solidFill>
              </a:rPr>
              <a:t>.  If a Disclosure Statement is not required the determination of direct and indirect costs “shall be based upon the contractor’s cost accounting practices used at the time of contract proposal.”</a:t>
            </a:r>
          </a:p>
          <a:p>
            <a:r>
              <a:rPr lang="en-US" altLang="en-US" sz="1100" b="1" u="sng" dirty="0">
                <a:solidFill>
                  <a:schemeClr val="tx1"/>
                </a:solidFill>
              </a:rPr>
              <a:t>Disclosure Statement </a:t>
            </a:r>
            <a:r>
              <a:rPr lang="en-US" altLang="en-US" sz="1100" dirty="0">
                <a:solidFill>
                  <a:schemeClr val="tx1"/>
                </a:solidFill>
              </a:rPr>
              <a:t>is a written description of a contractor's cost accounting practices and procedures laid out in form DS-1</a:t>
            </a:r>
          </a:p>
          <a:p>
            <a:pPr lvl="1"/>
            <a:r>
              <a:rPr lang="en-US" sz="1100" dirty="0">
                <a:solidFill>
                  <a:srgbClr val="202124"/>
                </a:solidFill>
              </a:rPr>
              <a:t>The Cost Accounting Standards Board Disclosure Statement (CASB DS-1) is </a:t>
            </a:r>
            <a:r>
              <a:rPr lang="en-US" sz="1100" b="1" dirty="0">
                <a:solidFill>
                  <a:srgbClr val="202124"/>
                </a:solidFill>
              </a:rPr>
              <a:t>the form required by Public Law 100-679 for contractors and subcontractors</a:t>
            </a:r>
            <a:r>
              <a:rPr lang="en-US" sz="1100" dirty="0">
                <a:solidFill>
                  <a:srgbClr val="202124"/>
                </a:solidFill>
              </a:rPr>
              <a:t>. Its purpose is to provide consistency in reporting of costs. All new contractors are required to submit a CASB DS-1 before a contract of $50 million or more is awarded.</a:t>
            </a:r>
            <a:endParaRPr lang="en-US" altLang="en-US" sz="1100" dirty="0">
              <a:solidFill>
                <a:schemeClr val="tx1"/>
              </a:solidFill>
            </a:endParaRPr>
          </a:p>
          <a:p>
            <a:pPr lvl="1"/>
            <a:r>
              <a:rPr lang="en-US" sz="1100" b="1" i="1" dirty="0">
                <a:solidFill>
                  <a:srgbClr val="000000"/>
                </a:solidFill>
                <a:effectLst/>
              </a:rPr>
              <a:t>Full coverage. </a:t>
            </a:r>
            <a:r>
              <a:rPr lang="en-US" sz="1100" b="0" i="0" dirty="0">
                <a:solidFill>
                  <a:srgbClr val="000000"/>
                </a:solidFill>
                <a:effectLst/>
              </a:rPr>
              <a:t>Full CAS coverage applies to a contractor’s business unit that (a) receives a single CAS-covered contract of $50 million or more or (b)received $50 million or more in “net CAS covered awards” (which includes the potential value of contract options) during the preceding cost accounting period provided that a “trigger” contract exceeding $7.5 million was first let.</a:t>
            </a:r>
          </a:p>
          <a:p>
            <a:pPr lvl="1"/>
            <a:r>
              <a:rPr lang="en-US" sz="1100" b="1" i="1" dirty="0">
                <a:solidFill>
                  <a:srgbClr val="000000"/>
                </a:solidFill>
                <a:effectLst/>
              </a:rPr>
              <a:t>Modified coverage. </a:t>
            </a:r>
            <a:r>
              <a:rPr lang="en-US" sz="1100" b="0" i="0" dirty="0">
                <a:solidFill>
                  <a:srgbClr val="000000"/>
                </a:solidFill>
                <a:effectLst/>
              </a:rPr>
              <a:t>If a nonexempt contract is for less than $50 million but more than $7.5 million and the business unit received less than $50 million in net awards the previous cost accounting period, four of the standards apply: CAS 401, CAS 402, CAS 405 and CAS 406. Once a contract with modified coverage is awarded to a business segment in a cost accounting period, all that business unit’s non-exempt contracts for the period are also modified covered unless a fully CAS covered award is made. </a:t>
            </a:r>
          </a:p>
          <a:p>
            <a:pPr marL="91440" marR="0" lvl="0" indent="-91440" algn="l" defTabSz="914400" rtl="0" eaLnBrk="1" fontAlgn="auto" latinLnBrk="0" hangingPunct="1">
              <a:lnSpc>
                <a:spcPct val="100000"/>
              </a:lnSpc>
              <a:spcBef>
                <a:spcPts val="1200"/>
              </a:spcBef>
              <a:spcAft>
                <a:spcPts val="200"/>
              </a:spcAft>
              <a:buClr>
                <a:srgbClr val="EB8A2F"/>
              </a:buClr>
              <a:buSzPct val="100000"/>
              <a:buFont typeface="Calibri" panose="020F0502020204030204" pitchFamily="34" charset="0"/>
              <a:buChar char=" "/>
              <a:tabLst/>
              <a:defRPr/>
            </a:pPr>
            <a:r>
              <a:rPr kumimoji="0" lang="en-US" sz="1100" b="1" i="0" u="sng"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A Forward Pricing Rate Agreement (FPRA) </a:t>
            </a:r>
            <a:r>
              <a:rPr kumimoji="0" lang="en-US"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is an agreement between a contractor and a government agency in which certain indirect rates are established for a specified period of time. These rates are estimates of costs and are used to price contracts and contract modifications. The use of an FPRA can speed up the contracting process by eliminating the need to audit or analyze the rates. The </a:t>
            </a:r>
            <a:r>
              <a:rPr kumimoji="0" lang="en-US" sz="1100" b="0" i="0" u="none" strike="noStrike" kern="1200" cap="none" spc="0" normalizeH="0" baseline="0" noProof="0" dirty="0">
                <a:ln>
                  <a:noFill/>
                </a:ln>
                <a:solidFill>
                  <a:srgbClr val="F80404"/>
                </a:solidFill>
                <a:effectLst/>
                <a:uLnTx/>
                <a:uFillTx/>
                <a:latin typeface="Roboto" panose="02000000000000000000" pitchFamily="2" charset="0"/>
                <a:ea typeface="Roboto" panose="02000000000000000000" pitchFamily="2" charset="0"/>
                <a:cs typeface="+mn-cs"/>
                <a:hlinkClick r:id="rId2" tooltip="Contracting Officer Representative"/>
              </a:rPr>
              <a:t>Administrative Contracting Officer (ACO)</a:t>
            </a:r>
            <a:r>
              <a:rPr kumimoji="0" lang="en-US" sz="11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is responsible for monitoring the contractor’s rates. Once an FPRA has been reached, any subsequent proposal should include a copy of the agreement.  Contractors cannot change their rates / structure unilaterally.  </a:t>
            </a:r>
          </a:p>
          <a:p>
            <a:pPr lvl="1" indent="-91440">
              <a:lnSpc>
                <a:spcPct val="100000"/>
              </a:lnSpc>
              <a:spcBef>
                <a:spcPts val="1200"/>
              </a:spcBef>
              <a:spcAft>
                <a:spcPts val="200"/>
              </a:spcAft>
              <a:buClr>
                <a:srgbClr val="EB8A2F"/>
              </a:buClr>
              <a:buFont typeface="Calibri" panose="020F0502020204030204" pitchFamily="34" charset="0"/>
              <a:buChar char=" "/>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Roboto" panose="02000000000000000000" pitchFamily="2" charset="0"/>
              <a:cs typeface="+mn-cs"/>
            </a:endParaRPr>
          </a:p>
          <a:p>
            <a:pPr algn="l"/>
            <a:endParaRPr lang="en-US" sz="1100" b="0" i="0" dirty="0">
              <a:solidFill>
                <a:schemeClr val="tx1"/>
              </a:solidFill>
              <a:effectLst/>
            </a:endParaRPr>
          </a:p>
        </p:txBody>
      </p:sp>
      <p:sp>
        <p:nvSpPr>
          <p:cNvPr id="10" name="Content Placeholder 8">
            <a:extLst>
              <a:ext uri="{FF2B5EF4-FFF2-40B4-BE49-F238E27FC236}">
                <a16:creationId xmlns:a16="http://schemas.microsoft.com/office/drawing/2014/main" id="{817475DC-840D-4DA2-ABDC-B136CF7EB8FB}"/>
              </a:ext>
            </a:extLst>
          </p:cNvPr>
          <p:cNvSpPr txBox="1">
            <a:spLocks/>
          </p:cNvSpPr>
          <p:nvPr/>
        </p:nvSpPr>
        <p:spPr>
          <a:xfrm>
            <a:off x="407049" y="6063976"/>
            <a:ext cx="1205703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Clr>
                <a:srgbClr val="EB8A2F"/>
              </a:buClr>
              <a:buFont typeface="Calibri" panose="020F0502020204030204" pitchFamily="34" charset="0"/>
              <a:buNone/>
            </a:pPr>
            <a:r>
              <a:rPr lang="en-US" sz="1800" b="1" dirty="0">
                <a:solidFill>
                  <a:srgbClr val="EB8B30"/>
                </a:solidFill>
              </a:rPr>
              <a:t>The Government’s responsibility is to ensure that the contractor does not have runaway rates</a:t>
            </a:r>
            <a:endParaRPr lang="en-US" sz="1800" b="1" i="1" dirty="0">
              <a:solidFill>
                <a:srgbClr val="EB8B30"/>
              </a:solidFill>
            </a:endParaRPr>
          </a:p>
          <a:p>
            <a:pPr marL="0" indent="0">
              <a:spcBef>
                <a:spcPts val="0"/>
              </a:spcBef>
              <a:spcAft>
                <a:spcPts val="0"/>
              </a:spcAft>
              <a:buClr>
                <a:srgbClr val="EB8A2F"/>
              </a:buClr>
              <a:buFont typeface="Calibri" panose="020F0502020204030204" pitchFamily="34" charset="0"/>
              <a:buNone/>
            </a:pPr>
            <a:endParaRPr lang="en-US" b="1" dirty="0">
              <a:solidFill>
                <a:srgbClr val="EB8B30"/>
              </a:solidFill>
            </a:endParaRPr>
          </a:p>
        </p:txBody>
      </p:sp>
    </p:spTree>
    <p:extLst>
      <p:ext uri="{BB962C8B-B14F-4D97-AF65-F5344CB8AC3E}">
        <p14:creationId xmlns:p14="http://schemas.microsoft.com/office/powerpoint/2010/main" val="1817888305"/>
      </p:ext>
    </p:extLst>
  </p:cSld>
  <p:clrMapOvr>
    <a:masterClrMapping/>
  </p:clrMapOvr>
</p:sld>
</file>

<file path=ppt/theme/theme1.xml><?xml version="1.0" encoding="utf-8"?>
<a:theme xmlns:a="http://schemas.openxmlformats.org/drawingml/2006/main" name="Retrospect">
  <a:themeElements>
    <a:clrScheme name="CFO Rising 1">
      <a:dk1>
        <a:srgbClr val="000000"/>
      </a:dk1>
      <a:lt1>
        <a:srgbClr val="FFFFFF"/>
      </a:lt1>
      <a:dk2>
        <a:srgbClr val="094255"/>
      </a:dk2>
      <a:lt2>
        <a:srgbClr val="D7E6EB"/>
      </a:lt2>
      <a:accent1>
        <a:srgbClr val="EB8A2F"/>
      </a:accent1>
      <a:accent2>
        <a:srgbClr val="7CB4C0"/>
      </a:accent2>
      <a:accent3>
        <a:srgbClr val="E5B550"/>
      </a:accent3>
      <a:accent4>
        <a:srgbClr val="D7E6EB"/>
      </a:accent4>
      <a:accent5>
        <a:srgbClr val="FEFFFF"/>
      </a:accent5>
      <a:accent6>
        <a:srgbClr val="369DC2"/>
      </a:accent6>
      <a:hlink>
        <a:srgbClr val="7CB4C0"/>
      </a:hlink>
      <a:folHlink>
        <a:srgbClr val="09425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solidFill>
          <a:srgbClr val="EB8B3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14150</TotalTime>
  <Words>9710</Words>
  <Application>Microsoft Office PowerPoint</Application>
  <PresentationFormat>Widescreen</PresentationFormat>
  <Paragraphs>859</Paragraphs>
  <Slides>60</Slides>
  <Notes>10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60</vt:i4>
      </vt:variant>
    </vt:vector>
  </HeadingPairs>
  <TitlesOfParts>
    <vt:vector size="75" baseType="lpstr">
      <vt:lpstr>Tahoma</vt:lpstr>
      <vt:lpstr>Avenir Next</vt:lpstr>
      <vt:lpstr>roboto-thin</vt:lpstr>
      <vt:lpstr>Antonio Light</vt:lpstr>
      <vt:lpstr>Roboto</vt:lpstr>
      <vt:lpstr>Wingdings 3</vt:lpstr>
      <vt:lpstr>Arial</vt:lpstr>
      <vt:lpstr>Wingdings</vt:lpstr>
      <vt:lpstr>Antonio</vt:lpstr>
      <vt:lpstr>Calibri</vt:lpstr>
      <vt:lpstr>Roboto</vt:lpstr>
      <vt:lpstr>Wingdings 2</vt:lpstr>
      <vt:lpstr>Roboto Black</vt:lpstr>
      <vt:lpstr>Roboto Medium</vt:lpstr>
      <vt:lpstr>Retrospect</vt:lpstr>
      <vt:lpstr>PowerPoint Presentation</vt:lpstr>
      <vt:lpstr>Welcome Back!</vt:lpstr>
      <vt:lpstr>Session 7 – December 15, 2021</vt:lpstr>
      <vt:lpstr>Presenter Bio</vt:lpstr>
      <vt:lpstr>Indirect Rates  ‘Indirect rates are fundamental to achieving your strategy’ ‘Bedrock of the organization enabling financial success’ </vt:lpstr>
      <vt:lpstr>Indirect Rates &amp; Corporate Strategy</vt:lpstr>
      <vt:lpstr>CFO Role</vt:lpstr>
      <vt:lpstr>Indirect Rate Strategy</vt:lpstr>
      <vt:lpstr>Cost Accounting Standards / FPRA</vt:lpstr>
      <vt:lpstr>Indirect Rate Life Cycle</vt:lpstr>
      <vt:lpstr>Pools, Allocations and Rates</vt:lpstr>
      <vt:lpstr>Indirect Rates</vt:lpstr>
      <vt:lpstr>Items to consider as we proceed</vt:lpstr>
      <vt:lpstr>Types of cost pools</vt:lpstr>
      <vt:lpstr>Types of cost pools cont’d</vt:lpstr>
      <vt:lpstr>Types of cost pools cont’d</vt:lpstr>
      <vt:lpstr>Direct Labor vs Subk in a VAB model</vt:lpstr>
      <vt:lpstr>Annual Indirect Planning:</vt:lpstr>
      <vt:lpstr>Indirect OH Rate ‘Actual vs Forecast’ Snapshot</vt:lpstr>
      <vt:lpstr>Serco Inc Market Sectors – Indirect Rate Considerations</vt:lpstr>
      <vt:lpstr>Serco Acquisition Roadmap – Indirect Rate strategy</vt:lpstr>
      <vt:lpstr>Indirect Rate Strategy Scenarios</vt:lpstr>
      <vt:lpstr>‘Balance of winning and risk (making money in execution)’  </vt:lpstr>
      <vt:lpstr>Government Contracting Environment</vt:lpstr>
      <vt:lpstr>Business Development Gate Review Process</vt:lpstr>
      <vt:lpstr>CFO priorities through the Gate cycle   </vt:lpstr>
      <vt:lpstr>Keys to Consider for Pricing</vt:lpstr>
      <vt:lpstr>Keys to Consider for Pricing Strategy</vt:lpstr>
      <vt:lpstr>Cost Estimating System (CES)</vt:lpstr>
      <vt:lpstr>Cost Estimating System – what?</vt:lpstr>
      <vt:lpstr>Cost Estimating System – who?</vt:lpstr>
      <vt:lpstr>Cost Estimating System – why?</vt:lpstr>
      <vt:lpstr>Certificate of Current Cost &amp; Pricing data</vt:lpstr>
      <vt:lpstr>Truthful Cost and Pricing Data – formerly (TINA)</vt:lpstr>
      <vt:lpstr>Bid Sign Off </vt:lpstr>
      <vt:lpstr>Risk Register</vt:lpstr>
      <vt:lpstr>Bid Case vs Business Case (Execution)</vt:lpstr>
      <vt:lpstr>Pricing – updates &amp; BAFO</vt:lpstr>
      <vt:lpstr>Pricing Strategy Lessons Learned</vt:lpstr>
      <vt:lpstr>Pricing Strategy Lessons Learned</vt:lpstr>
      <vt:lpstr>Questions?    </vt:lpstr>
      <vt:lpstr>PowerPoint Presentation</vt:lpstr>
      <vt:lpstr>Cost Accounting Standards / CASB</vt:lpstr>
      <vt:lpstr>FPRA &amp; Indirect Rate Changes</vt:lpstr>
      <vt:lpstr>Types of costs</vt:lpstr>
      <vt:lpstr>Cost Objectives</vt:lpstr>
      <vt:lpstr>Contract Types</vt:lpstr>
      <vt:lpstr>Technical Estimates &amp; BOE’s</vt:lpstr>
      <vt:lpstr>Cost Narrative</vt:lpstr>
      <vt:lpstr>Direct Labor</vt:lpstr>
      <vt:lpstr>Escalation</vt:lpstr>
      <vt:lpstr>Total Time Accounting vs 40-hr Workweek</vt:lpstr>
      <vt:lpstr>SCLS</vt:lpstr>
      <vt:lpstr>Overtime &amp; Uncompensated Overtime (UCOT)</vt:lpstr>
      <vt:lpstr>Subcontractors &amp; Materials</vt:lpstr>
      <vt:lpstr>Travel &amp; ODC’s (other direct costs)</vt:lpstr>
      <vt:lpstr>Application of Indirect Cost Rates in Proposals</vt:lpstr>
      <vt:lpstr>Fee &amp; Profit Statutory Limits</vt:lpstr>
      <vt:lpstr>Fee/Profit Evaluation</vt:lpstr>
      <vt:lpstr>Proposal Accuracy, Completeness and Compliance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Brittney Gordon</dc:creator>
  <cp:keywords>Public</cp:keywords>
  <cp:lastModifiedBy>Brian Meadows</cp:lastModifiedBy>
  <cp:revision>313</cp:revision>
  <cp:lastPrinted>2021-12-12T20:05:41Z</cp:lastPrinted>
  <dcterms:created xsi:type="dcterms:W3CDTF">2019-10-28T15:26:37Z</dcterms:created>
  <dcterms:modified xsi:type="dcterms:W3CDTF">2021-12-14T19:49:14Z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dec6a403-555f-4ea1-baba-5abfaedf4032</vt:lpwstr>
  </property>
  <property fmtid="{D5CDD505-2E9C-101B-9397-08002B2CF9AE}" pid="3" name="Classification">
    <vt:lpwstr>TitusClass-Public</vt:lpwstr>
  </property>
  <property fmtid="{D5CDD505-2E9C-101B-9397-08002B2CF9AE}" pid="4" name="MSIP_Label_d6fb369a-307f-449b-a188-56348c6f1760_Enabled">
    <vt:lpwstr>true</vt:lpwstr>
  </property>
  <property fmtid="{D5CDD505-2E9C-101B-9397-08002B2CF9AE}" pid="5" name="MSIP_Label_d6fb369a-307f-449b-a188-56348c6f1760_SetDate">
    <vt:lpwstr>2021-12-14T19:05:20Z</vt:lpwstr>
  </property>
  <property fmtid="{D5CDD505-2E9C-101B-9397-08002B2CF9AE}" pid="6" name="MSIP_Label_d6fb369a-307f-449b-a188-56348c6f1760_Method">
    <vt:lpwstr>Standard</vt:lpwstr>
  </property>
  <property fmtid="{D5CDD505-2E9C-101B-9397-08002B2CF9AE}" pid="7" name="MSIP_Label_d6fb369a-307f-449b-a188-56348c6f1760_Name">
    <vt:lpwstr>d6fb369a-307f-449b-a188-56348c6f1760</vt:lpwstr>
  </property>
  <property fmtid="{D5CDD505-2E9C-101B-9397-08002B2CF9AE}" pid="8" name="MSIP_Label_d6fb369a-307f-449b-a188-56348c6f1760_SiteId">
    <vt:lpwstr>f93616dd-45a6-40c8-9e29-adab2fb5f25c</vt:lpwstr>
  </property>
  <property fmtid="{D5CDD505-2E9C-101B-9397-08002B2CF9AE}" pid="9" name="MSIP_Label_d6fb369a-307f-449b-a188-56348c6f1760_ActionId">
    <vt:lpwstr>1cda429a-ec62-4955-85ea-154e9848901f</vt:lpwstr>
  </property>
  <property fmtid="{D5CDD505-2E9C-101B-9397-08002B2CF9AE}" pid="10" name="MSIP_Label_d6fb369a-307f-449b-a188-56348c6f1760_ContentBits">
    <vt:lpwstr>1</vt:lpwstr>
  </property>
</Properties>
</file>