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67"/>
  </p:notesMasterIdLst>
  <p:sldIdLst>
    <p:sldId id="1691" r:id="rId2"/>
    <p:sldId id="1687" r:id="rId3"/>
    <p:sldId id="1688" r:id="rId4"/>
    <p:sldId id="1840" r:id="rId5"/>
    <p:sldId id="1692" r:id="rId6"/>
    <p:sldId id="317" r:id="rId7"/>
    <p:sldId id="341" r:id="rId8"/>
    <p:sldId id="1745" r:id="rId9"/>
    <p:sldId id="1748" r:id="rId10"/>
    <p:sldId id="1720" r:id="rId11"/>
    <p:sldId id="1736" r:id="rId12"/>
    <p:sldId id="1737" r:id="rId13"/>
    <p:sldId id="1733" r:id="rId14"/>
    <p:sldId id="1742" r:id="rId15"/>
    <p:sldId id="1703" r:id="rId16"/>
    <p:sldId id="1713" r:id="rId17"/>
    <p:sldId id="1770" r:id="rId18"/>
    <p:sldId id="1771" r:id="rId19"/>
    <p:sldId id="1732" r:id="rId20"/>
    <p:sldId id="1781" r:id="rId21"/>
    <p:sldId id="1783" r:id="rId22"/>
    <p:sldId id="1787" r:id="rId23"/>
    <p:sldId id="1789" r:id="rId24"/>
    <p:sldId id="1701" r:id="rId25"/>
    <p:sldId id="1822" r:id="rId26"/>
    <p:sldId id="1816" r:id="rId27"/>
    <p:sldId id="1820" r:id="rId28"/>
    <p:sldId id="1817" r:id="rId29"/>
    <p:sldId id="1825" r:id="rId30"/>
    <p:sldId id="1828" r:id="rId31"/>
    <p:sldId id="1826" r:id="rId32"/>
    <p:sldId id="1827" r:id="rId33"/>
    <p:sldId id="1792" r:id="rId34"/>
    <p:sldId id="1795" r:id="rId35"/>
    <p:sldId id="1829" r:id="rId36"/>
    <p:sldId id="1702" r:id="rId37"/>
    <p:sldId id="1823" r:id="rId38"/>
    <p:sldId id="1793" r:id="rId39"/>
    <p:sldId id="1794" r:id="rId40"/>
    <p:sldId id="1806" r:id="rId41"/>
    <p:sldId id="1700" r:id="rId42"/>
    <p:sldId id="1808" r:id="rId43"/>
    <p:sldId id="1809" r:id="rId44"/>
    <p:sldId id="1812" r:id="rId45"/>
    <p:sldId id="1811" r:id="rId46"/>
    <p:sldId id="1813" r:id="rId47"/>
    <p:sldId id="1814" r:id="rId48"/>
    <p:sldId id="1803" r:id="rId49"/>
    <p:sldId id="1804" r:id="rId50"/>
    <p:sldId id="1805" r:id="rId51"/>
    <p:sldId id="1815" r:id="rId52"/>
    <p:sldId id="1832" r:id="rId53"/>
    <p:sldId id="1834" r:id="rId54"/>
    <p:sldId id="1762" r:id="rId55"/>
    <p:sldId id="1766" r:id="rId56"/>
    <p:sldId id="1755" r:id="rId57"/>
    <p:sldId id="1784" r:id="rId58"/>
    <p:sldId id="1836" r:id="rId59"/>
    <p:sldId id="1760" r:id="rId60"/>
    <p:sldId id="1837" r:id="rId61"/>
    <p:sldId id="1830" r:id="rId62"/>
    <p:sldId id="1839" r:id="rId63"/>
    <p:sldId id="1838" r:id="rId64"/>
    <p:sldId id="1714" r:id="rId65"/>
    <p:sldId id="1709" r:id="rId66"/>
  </p:sldIdLst>
  <p:sldSz cx="12192000" cy="6858000"/>
  <p:notesSz cx="6950075" cy="9236075"/>
  <p:embeddedFontLst>
    <p:embeddedFont>
      <p:font typeface="Antonio" panose="020B0604020202020204" charset="0"/>
      <p:regular r:id="rId68"/>
      <p:bold r:id="rId69"/>
    </p:embeddedFont>
    <p:embeddedFont>
      <p:font typeface="Antonio Light" panose="020B0604020202020204" charset="0"/>
      <p:regular r:id="rId70"/>
    </p:embeddedFont>
    <p:embeddedFont>
      <p:font typeface="Calibri" panose="020F0502020204030204" pitchFamily="34" charset="0"/>
      <p:regular r:id="rId71"/>
      <p:bold r:id="rId72"/>
      <p:italic r:id="rId73"/>
      <p:boldItalic r:id="rId74"/>
    </p:embeddedFont>
    <p:embeddedFont>
      <p:font typeface="Roboto" panose="02000000000000000000" pitchFamily="2" charset="0"/>
      <p:regular r:id="rId75"/>
      <p:bold r:id="rId76"/>
      <p:italic r:id="rId77"/>
      <p:boldItalic r:id="rId78"/>
    </p:embeddedFont>
    <p:embeddedFont>
      <p:font typeface="Roboto Black" panose="02000000000000000000" pitchFamily="2" charset="0"/>
      <p:bold r:id="rId79"/>
      <p:italic r:id="rId80"/>
      <p:boldItalic r:id="rId81"/>
    </p:embeddedFont>
    <p:embeddedFont>
      <p:font typeface="Roboto Medium" panose="02000000000000000000" pitchFamily="2" charset="0"/>
      <p:regular r:id="rId82"/>
      <p:italic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ney Gordon" initials="BG" lastIdx="20" clrIdx="0"/>
  <p:cmAuthor id="2" name="O Nicole Holden" initials="ON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4C1"/>
    <a:srgbClr val="074356"/>
    <a:srgbClr val="EB8B30"/>
    <a:srgbClr val="000000"/>
    <a:srgbClr val="D8E7EB"/>
    <a:srgbClr val="F79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9019B-250F-469C-B540-A2E11D252CE3}" v="36" dt="2021-07-09T19:38:06.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2" autoAdjust="0"/>
    <p:restoredTop sz="97087" autoAdjust="0"/>
  </p:normalViewPr>
  <p:slideViewPr>
    <p:cSldViewPr snapToGrid="0">
      <p:cViewPr varScale="1">
        <p:scale>
          <a:sx n="132" d="100"/>
          <a:sy n="132" d="100"/>
        </p:scale>
        <p:origin x="48" y="252"/>
      </p:cViewPr>
      <p:guideLst>
        <p:guide orient="horz" pos="2160"/>
        <p:guide pos="3840"/>
      </p:guideLst>
    </p:cSldViewPr>
  </p:slideViewPr>
  <p:outlineViewPr>
    <p:cViewPr>
      <p:scale>
        <a:sx n="33" d="100"/>
        <a:sy n="33" d="100"/>
      </p:scale>
      <p:origin x="0" y="-25176"/>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commentAuthors" Target="commentAuthors.xml"/><Relationship Id="rId89"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5.fntdata"/><Relationship Id="rId90"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Koczan" userId="6e3d2653-87cb-40ab-86c8-1d8ed47220df" providerId="ADAL" clId="{6959019B-250F-469C-B540-A2E11D252CE3}"/>
    <pc:docChg chg="undo custSel addSld delSld modSld sldOrd modMainMaster">
      <pc:chgData name="Jeremy Koczan" userId="6e3d2653-87cb-40ab-86c8-1d8ed47220df" providerId="ADAL" clId="{6959019B-250F-469C-B540-A2E11D252CE3}" dt="2021-07-09T19:42:45.809" v="2375" actId="6549"/>
      <pc:docMkLst>
        <pc:docMk/>
      </pc:docMkLst>
      <pc:sldChg chg="addSp modSp">
        <pc:chgData name="Jeremy Koczan" userId="6e3d2653-87cb-40ab-86c8-1d8ed47220df" providerId="ADAL" clId="{6959019B-250F-469C-B540-A2E11D252CE3}" dt="2021-07-09T19:38:06.521" v="2248"/>
        <pc:sldMkLst>
          <pc:docMk/>
          <pc:sldMk cId="2764232944" sldId="317"/>
        </pc:sldMkLst>
        <pc:spChg chg="add mod">
          <ac:chgData name="Jeremy Koczan" userId="6e3d2653-87cb-40ab-86c8-1d8ed47220df" providerId="ADAL" clId="{6959019B-250F-469C-B540-A2E11D252CE3}" dt="2021-07-09T19:38:06.521" v="2248"/>
          <ac:spMkLst>
            <pc:docMk/>
            <pc:sldMk cId="2764232944" sldId="317"/>
            <ac:spMk id="6" creationId="{4FC3C524-7344-45BF-9B56-37F1FA740826}"/>
          </ac:spMkLst>
        </pc:spChg>
      </pc:sldChg>
      <pc:sldChg chg="addSp delSp modSp mod">
        <pc:chgData name="Jeremy Koczan" userId="6e3d2653-87cb-40ab-86c8-1d8ed47220df" providerId="ADAL" clId="{6959019B-250F-469C-B540-A2E11D252CE3}" dt="2021-07-09T12:11:08.318" v="37" actId="20577"/>
        <pc:sldMkLst>
          <pc:docMk/>
          <pc:sldMk cId="2995271688" sldId="341"/>
        </pc:sldMkLst>
        <pc:spChg chg="mod">
          <ac:chgData name="Jeremy Koczan" userId="6e3d2653-87cb-40ab-86c8-1d8ed47220df" providerId="ADAL" clId="{6959019B-250F-469C-B540-A2E11D252CE3}" dt="2021-07-09T12:11:08.318" v="37" actId="20577"/>
          <ac:spMkLst>
            <pc:docMk/>
            <pc:sldMk cId="2995271688" sldId="341"/>
            <ac:spMk id="3" creationId="{C1AEF80C-9E2B-42AF-A679-C00B81A04616}"/>
          </ac:spMkLst>
        </pc:spChg>
        <pc:spChg chg="add del mod">
          <ac:chgData name="Jeremy Koczan" userId="6e3d2653-87cb-40ab-86c8-1d8ed47220df" providerId="ADAL" clId="{6959019B-250F-469C-B540-A2E11D252CE3}" dt="2021-07-09T12:10:17.430" v="28" actId="478"/>
          <ac:spMkLst>
            <pc:docMk/>
            <pc:sldMk cId="2995271688" sldId="341"/>
            <ac:spMk id="12" creationId="{0E56A31A-F2C0-4D50-BA13-4A7DFD8B1520}"/>
          </ac:spMkLst>
        </pc:spChg>
      </pc:sldChg>
      <pc:sldChg chg="addSp modSp">
        <pc:chgData name="Jeremy Koczan" userId="6e3d2653-87cb-40ab-86c8-1d8ed47220df" providerId="ADAL" clId="{6959019B-250F-469C-B540-A2E11D252CE3}" dt="2021-07-09T19:38:01.785" v="2247"/>
        <pc:sldMkLst>
          <pc:docMk/>
          <pc:sldMk cId="3776406374" sldId="1687"/>
        </pc:sldMkLst>
        <pc:spChg chg="add mod">
          <ac:chgData name="Jeremy Koczan" userId="6e3d2653-87cb-40ab-86c8-1d8ed47220df" providerId="ADAL" clId="{6959019B-250F-469C-B540-A2E11D252CE3}" dt="2021-07-09T19:38:01.785" v="2247"/>
          <ac:spMkLst>
            <pc:docMk/>
            <pc:sldMk cId="3776406374" sldId="1687"/>
            <ac:spMk id="6" creationId="{D0D49794-7B7C-4940-9D48-E6486A99F38E}"/>
          </ac:spMkLst>
        </pc:spChg>
      </pc:sldChg>
      <pc:sldChg chg="modSp mod ord">
        <pc:chgData name="Jeremy Koczan" userId="6e3d2653-87cb-40ab-86c8-1d8ed47220df" providerId="ADAL" clId="{6959019B-250F-469C-B540-A2E11D252CE3}" dt="2021-07-09T19:20:37.147" v="1497"/>
        <pc:sldMkLst>
          <pc:docMk/>
          <pc:sldMk cId="182879774" sldId="1688"/>
        </pc:sldMkLst>
        <pc:spChg chg="mod">
          <ac:chgData name="Jeremy Koczan" userId="6e3d2653-87cb-40ab-86c8-1d8ed47220df" providerId="ADAL" clId="{6959019B-250F-469C-B540-A2E11D252CE3}" dt="2021-07-09T19:14:29.681" v="877" actId="20577"/>
          <ac:spMkLst>
            <pc:docMk/>
            <pc:sldMk cId="182879774" sldId="1688"/>
            <ac:spMk id="2" creationId="{00000000-0000-0000-0000-000000000000}"/>
          </ac:spMkLst>
        </pc:spChg>
      </pc:sldChg>
      <pc:sldChg chg="modNotesTx">
        <pc:chgData name="Jeremy Koczan" userId="6e3d2653-87cb-40ab-86c8-1d8ed47220df" providerId="ADAL" clId="{6959019B-250F-469C-B540-A2E11D252CE3}" dt="2021-07-09T18:04:49.621" v="693" actId="20577"/>
        <pc:sldMkLst>
          <pc:docMk/>
          <pc:sldMk cId="2418580927" sldId="1736"/>
        </pc:sldMkLst>
      </pc:sldChg>
      <pc:sldChg chg="modSp mod">
        <pc:chgData name="Jeremy Koczan" userId="6e3d2653-87cb-40ab-86c8-1d8ed47220df" providerId="ADAL" clId="{6959019B-250F-469C-B540-A2E11D252CE3}" dt="2021-07-09T19:42:45.809" v="2375" actId="6549"/>
        <pc:sldMkLst>
          <pc:docMk/>
          <pc:sldMk cId="1793775918" sldId="1745"/>
        </pc:sldMkLst>
        <pc:spChg chg="mod">
          <ac:chgData name="Jeremy Koczan" userId="6e3d2653-87cb-40ab-86c8-1d8ed47220df" providerId="ADAL" clId="{6959019B-250F-469C-B540-A2E11D252CE3}" dt="2021-07-09T19:42:45.809" v="2375" actId="6549"/>
          <ac:spMkLst>
            <pc:docMk/>
            <pc:sldMk cId="1793775918" sldId="1745"/>
            <ac:spMk id="3" creationId="{C1AEF80C-9E2B-42AF-A679-C00B81A04616}"/>
          </ac:spMkLst>
        </pc:spChg>
        <pc:spChg chg="mod">
          <ac:chgData name="Jeremy Koczan" userId="6e3d2653-87cb-40ab-86c8-1d8ed47220df" providerId="ADAL" clId="{6959019B-250F-469C-B540-A2E11D252CE3}" dt="2021-07-09T19:42:05.906" v="2366" actId="1036"/>
          <ac:spMkLst>
            <pc:docMk/>
            <pc:sldMk cId="1793775918" sldId="1745"/>
            <ac:spMk id="9" creationId="{0C0037E1-4134-4DAE-A681-0348F9481A2B}"/>
          </ac:spMkLst>
        </pc:spChg>
        <pc:spChg chg="mod">
          <ac:chgData name="Jeremy Koczan" userId="6e3d2653-87cb-40ab-86c8-1d8ed47220df" providerId="ADAL" clId="{6959019B-250F-469C-B540-A2E11D252CE3}" dt="2021-07-09T19:42:05.906" v="2366" actId="1036"/>
          <ac:spMkLst>
            <pc:docMk/>
            <pc:sldMk cId="1793775918" sldId="1745"/>
            <ac:spMk id="12" creationId="{5817E6CA-163A-4052-B2B3-0682A8089E22}"/>
          </ac:spMkLst>
        </pc:spChg>
        <pc:spChg chg="mod">
          <ac:chgData name="Jeremy Koczan" userId="6e3d2653-87cb-40ab-86c8-1d8ed47220df" providerId="ADAL" clId="{6959019B-250F-469C-B540-A2E11D252CE3}" dt="2021-07-09T19:42:05.906" v="2366" actId="1036"/>
          <ac:spMkLst>
            <pc:docMk/>
            <pc:sldMk cId="1793775918" sldId="1745"/>
            <ac:spMk id="14" creationId="{748A7B9B-EEBF-4201-9711-19ADFD835317}"/>
          </ac:spMkLst>
        </pc:spChg>
        <pc:picChg chg="mod">
          <ac:chgData name="Jeremy Koczan" userId="6e3d2653-87cb-40ab-86c8-1d8ed47220df" providerId="ADAL" clId="{6959019B-250F-469C-B540-A2E11D252CE3}" dt="2021-07-09T19:42:05.906" v="2366" actId="1036"/>
          <ac:picMkLst>
            <pc:docMk/>
            <pc:sldMk cId="1793775918" sldId="1745"/>
            <ac:picMk id="8" creationId="{7596CDA1-FBA2-472B-B7EC-3B9A8610B3C9}"/>
          </ac:picMkLst>
        </pc:picChg>
        <pc:picChg chg="mod">
          <ac:chgData name="Jeremy Koczan" userId="6e3d2653-87cb-40ab-86c8-1d8ed47220df" providerId="ADAL" clId="{6959019B-250F-469C-B540-A2E11D252CE3}" dt="2021-07-09T19:42:05.906" v="2366" actId="1036"/>
          <ac:picMkLst>
            <pc:docMk/>
            <pc:sldMk cId="1793775918" sldId="1745"/>
            <ac:picMk id="10" creationId="{11FC76E3-107C-43ED-AB70-2DE592FD6981}"/>
          </ac:picMkLst>
        </pc:picChg>
        <pc:picChg chg="mod">
          <ac:chgData name="Jeremy Koczan" userId="6e3d2653-87cb-40ab-86c8-1d8ed47220df" providerId="ADAL" clId="{6959019B-250F-469C-B540-A2E11D252CE3}" dt="2021-07-09T19:42:05.906" v="2366" actId="1036"/>
          <ac:picMkLst>
            <pc:docMk/>
            <pc:sldMk cId="1793775918" sldId="1745"/>
            <ac:picMk id="13" creationId="{2448C3F8-FF29-4E4E-899C-6A9BE026A3E6}"/>
          </ac:picMkLst>
        </pc:picChg>
      </pc:sldChg>
      <pc:sldChg chg="modNotesTx">
        <pc:chgData name="Jeremy Koczan" userId="6e3d2653-87cb-40ab-86c8-1d8ed47220df" providerId="ADAL" clId="{6959019B-250F-469C-B540-A2E11D252CE3}" dt="2021-07-09T18:03:00.843" v="670" actId="20577"/>
        <pc:sldMkLst>
          <pc:docMk/>
          <pc:sldMk cId="1677438994" sldId="1748"/>
        </pc:sldMkLst>
      </pc:sldChg>
      <pc:sldChg chg="modSp mod">
        <pc:chgData name="Jeremy Koczan" userId="6e3d2653-87cb-40ab-86c8-1d8ed47220df" providerId="ADAL" clId="{6959019B-250F-469C-B540-A2E11D252CE3}" dt="2021-07-09T18:57:14.691" v="766" actId="20577"/>
        <pc:sldMkLst>
          <pc:docMk/>
          <pc:sldMk cId="2109010460" sldId="1755"/>
        </pc:sldMkLst>
        <pc:spChg chg="mod">
          <ac:chgData name="Jeremy Koczan" userId="6e3d2653-87cb-40ab-86c8-1d8ed47220df" providerId="ADAL" clId="{6959019B-250F-469C-B540-A2E11D252CE3}" dt="2021-07-09T18:57:14.691" v="766" actId="20577"/>
          <ac:spMkLst>
            <pc:docMk/>
            <pc:sldMk cId="2109010460" sldId="1755"/>
            <ac:spMk id="3" creationId="{C1AEF80C-9E2B-42AF-A679-C00B81A04616}"/>
          </ac:spMkLst>
        </pc:spChg>
      </pc:sldChg>
      <pc:sldChg chg="modSp mod">
        <pc:chgData name="Jeremy Koczan" userId="6e3d2653-87cb-40ab-86c8-1d8ed47220df" providerId="ADAL" clId="{6959019B-250F-469C-B540-A2E11D252CE3}" dt="2021-07-09T12:41:26.906" v="628" actId="20577"/>
        <pc:sldMkLst>
          <pc:docMk/>
          <pc:sldMk cId="2368741493" sldId="1762"/>
        </pc:sldMkLst>
        <pc:spChg chg="mod">
          <ac:chgData name="Jeremy Koczan" userId="6e3d2653-87cb-40ab-86c8-1d8ed47220df" providerId="ADAL" clId="{6959019B-250F-469C-B540-A2E11D252CE3}" dt="2021-07-09T12:41:26.906" v="628" actId="20577"/>
          <ac:spMkLst>
            <pc:docMk/>
            <pc:sldMk cId="2368741493" sldId="1762"/>
            <ac:spMk id="3" creationId="{C1AEF80C-9E2B-42AF-A679-C00B81A04616}"/>
          </ac:spMkLst>
        </pc:spChg>
      </pc:sldChg>
      <pc:sldChg chg="modSp mod">
        <pc:chgData name="Jeremy Koczan" userId="6e3d2653-87cb-40ab-86c8-1d8ed47220df" providerId="ADAL" clId="{6959019B-250F-469C-B540-A2E11D252CE3}" dt="2021-07-09T12:16:25.042" v="46" actId="20577"/>
        <pc:sldMkLst>
          <pc:docMk/>
          <pc:sldMk cId="1122426306" sldId="1770"/>
        </pc:sldMkLst>
        <pc:spChg chg="mod">
          <ac:chgData name="Jeremy Koczan" userId="6e3d2653-87cb-40ab-86c8-1d8ed47220df" providerId="ADAL" clId="{6959019B-250F-469C-B540-A2E11D252CE3}" dt="2021-07-09T12:16:25.042" v="46" actId="20577"/>
          <ac:spMkLst>
            <pc:docMk/>
            <pc:sldMk cId="1122426306" sldId="1770"/>
            <ac:spMk id="9" creationId="{FB6079A4-4A65-1A43-B134-ABFCB69569F5}"/>
          </ac:spMkLst>
        </pc:spChg>
      </pc:sldChg>
      <pc:sldChg chg="modSp mod">
        <pc:chgData name="Jeremy Koczan" userId="6e3d2653-87cb-40ab-86c8-1d8ed47220df" providerId="ADAL" clId="{6959019B-250F-469C-B540-A2E11D252CE3}" dt="2021-07-09T12:18:19.438" v="81" actId="20577"/>
        <pc:sldMkLst>
          <pc:docMk/>
          <pc:sldMk cId="4183952602" sldId="1781"/>
        </pc:sldMkLst>
        <pc:spChg chg="mod">
          <ac:chgData name="Jeremy Koczan" userId="6e3d2653-87cb-40ab-86c8-1d8ed47220df" providerId="ADAL" clId="{6959019B-250F-469C-B540-A2E11D252CE3}" dt="2021-07-09T12:18:19.438" v="81" actId="20577"/>
          <ac:spMkLst>
            <pc:docMk/>
            <pc:sldMk cId="4183952602" sldId="1781"/>
            <ac:spMk id="6" creationId="{79AC9F1E-16D2-4CAB-A98F-3DDD305902C7}"/>
          </ac:spMkLst>
        </pc:spChg>
        <pc:spChg chg="mod">
          <ac:chgData name="Jeremy Koczan" userId="6e3d2653-87cb-40ab-86c8-1d8ed47220df" providerId="ADAL" clId="{6959019B-250F-469C-B540-A2E11D252CE3}" dt="2021-07-09T12:18:09.981" v="65" actId="20577"/>
          <ac:spMkLst>
            <pc:docMk/>
            <pc:sldMk cId="4183952602" sldId="1781"/>
            <ac:spMk id="9" creationId="{CFACA461-80E6-4EE8-98D1-555114CDE03C}"/>
          </ac:spMkLst>
        </pc:spChg>
      </pc:sldChg>
      <pc:sldChg chg="modSp mod">
        <pc:chgData name="Jeremy Koczan" userId="6e3d2653-87cb-40ab-86c8-1d8ed47220df" providerId="ADAL" clId="{6959019B-250F-469C-B540-A2E11D252CE3}" dt="2021-07-09T12:43:44.134" v="632" actId="20577"/>
        <pc:sldMkLst>
          <pc:docMk/>
          <pc:sldMk cId="2429250037" sldId="1784"/>
        </pc:sldMkLst>
        <pc:spChg chg="mod">
          <ac:chgData name="Jeremy Koczan" userId="6e3d2653-87cb-40ab-86c8-1d8ed47220df" providerId="ADAL" clId="{6959019B-250F-469C-B540-A2E11D252CE3}" dt="2021-07-09T12:43:44.134" v="632" actId="20577"/>
          <ac:spMkLst>
            <pc:docMk/>
            <pc:sldMk cId="2429250037" sldId="1784"/>
            <ac:spMk id="3" creationId="{C1AEF80C-9E2B-42AF-A679-C00B81A04616}"/>
          </ac:spMkLst>
        </pc:spChg>
      </pc:sldChg>
      <pc:sldChg chg="del">
        <pc:chgData name="Jeremy Koczan" userId="6e3d2653-87cb-40ab-86c8-1d8ed47220df" providerId="ADAL" clId="{6959019B-250F-469C-B540-A2E11D252CE3}" dt="2021-07-09T11:59:33.044" v="1" actId="47"/>
        <pc:sldMkLst>
          <pc:docMk/>
          <pc:sldMk cId="4000187797" sldId="1785"/>
        </pc:sldMkLst>
      </pc:sldChg>
      <pc:sldChg chg="modSp mod">
        <pc:chgData name="Jeremy Koczan" userId="6e3d2653-87cb-40ab-86c8-1d8ed47220df" providerId="ADAL" clId="{6959019B-250F-469C-B540-A2E11D252CE3}" dt="2021-07-09T12:32:59.300" v="370" actId="20577"/>
        <pc:sldMkLst>
          <pc:docMk/>
          <pc:sldMk cId="1210586232" sldId="1793"/>
        </pc:sldMkLst>
        <pc:spChg chg="mod">
          <ac:chgData name="Jeremy Koczan" userId="6e3d2653-87cb-40ab-86c8-1d8ed47220df" providerId="ADAL" clId="{6959019B-250F-469C-B540-A2E11D252CE3}" dt="2021-07-09T12:32:59.300" v="370" actId="20577"/>
          <ac:spMkLst>
            <pc:docMk/>
            <pc:sldMk cId="1210586232" sldId="1793"/>
            <ac:spMk id="14" creationId="{C1367DCB-75CF-4EA3-B5BC-5E57168B06C3}"/>
          </ac:spMkLst>
        </pc:spChg>
      </pc:sldChg>
      <pc:sldChg chg="modSp mod">
        <pc:chgData name="Jeremy Koczan" userId="6e3d2653-87cb-40ab-86c8-1d8ed47220df" providerId="ADAL" clId="{6959019B-250F-469C-B540-A2E11D252CE3}" dt="2021-07-09T12:33:31.396" v="372" actId="113"/>
        <pc:sldMkLst>
          <pc:docMk/>
          <pc:sldMk cId="1943681120" sldId="1794"/>
        </pc:sldMkLst>
        <pc:spChg chg="mod">
          <ac:chgData name="Jeremy Koczan" userId="6e3d2653-87cb-40ab-86c8-1d8ed47220df" providerId="ADAL" clId="{6959019B-250F-469C-B540-A2E11D252CE3}" dt="2021-07-09T12:33:31.396" v="372" actId="113"/>
          <ac:spMkLst>
            <pc:docMk/>
            <pc:sldMk cId="1943681120" sldId="1794"/>
            <ac:spMk id="15" creationId="{DE9A09E3-2877-4EA8-A737-C0857127512A}"/>
          </ac:spMkLst>
        </pc:spChg>
      </pc:sldChg>
      <pc:sldChg chg="addSp delSp modSp mod">
        <pc:chgData name="Jeremy Koczan" userId="6e3d2653-87cb-40ab-86c8-1d8ed47220df" providerId="ADAL" clId="{6959019B-250F-469C-B540-A2E11D252CE3}" dt="2021-07-09T12:35:42.165" v="384" actId="478"/>
        <pc:sldMkLst>
          <pc:docMk/>
          <pc:sldMk cId="2041854786" sldId="1809"/>
        </pc:sldMkLst>
        <pc:spChg chg="add del mod">
          <ac:chgData name="Jeremy Koczan" userId="6e3d2653-87cb-40ab-86c8-1d8ed47220df" providerId="ADAL" clId="{6959019B-250F-469C-B540-A2E11D252CE3}" dt="2021-07-09T12:35:40.095" v="383" actId="478"/>
          <ac:spMkLst>
            <pc:docMk/>
            <pc:sldMk cId="2041854786" sldId="1809"/>
            <ac:spMk id="6" creationId="{C83BF4CF-76AD-47CE-B3F1-0FAFDE0168CE}"/>
          </ac:spMkLst>
        </pc:spChg>
        <pc:spChg chg="add del mod">
          <ac:chgData name="Jeremy Koczan" userId="6e3d2653-87cb-40ab-86c8-1d8ed47220df" providerId="ADAL" clId="{6959019B-250F-469C-B540-A2E11D252CE3}" dt="2021-07-09T12:35:42.165" v="384" actId="478"/>
          <ac:spMkLst>
            <pc:docMk/>
            <pc:sldMk cId="2041854786" sldId="1809"/>
            <ac:spMk id="7" creationId="{CF8C95EF-31E0-4B9E-AD40-78C1B1AF6542}"/>
          </ac:spMkLst>
        </pc:spChg>
        <pc:picChg chg="mod">
          <ac:chgData name="Jeremy Koczan" userId="6e3d2653-87cb-40ab-86c8-1d8ed47220df" providerId="ADAL" clId="{6959019B-250F-469C-B540-A2E11D252CE3}" dt="2021-07-09T12:35:05.678" v="380" actId="1076"/>
          <ac:picMkLst>
            <pc:docMk/>
            <pc:sldMk cId="2041854786" sldId="1809"/>
            <ac:picMk id="8" creationId="{5789786E-2BD0-443E-98AC-D1E900C17FB3}"/>
          </ac:picMkLst>
        </pc:picChg>
      </pc:sldChg>
      <pc:sldChg chg="modSp mod">
        <pc:chgData name="Jeremy Koczan" userId="6e3d2653-87cb-40ab-86c8-1d8ed47220df" providerId="ADAL" clId="{6959019B-250F-469C-B540-A2E11D252CE3}" dt="2021-07-09T12:38:58.336" v="406" actId="20577"/>
        <pc:sldMkLst>
          <pc:docMk/>
          <pc:sldMk cId="2376400884" sldId="1815"/>
        </pc:sldMkLst>
        <pc:spChg chg="mod">
          <ac:chgData name="Jeremy Koczan" userId="6e3d2653-87cb-40ab-86c8-1d8ed47220df" providerId="ADAL" clId="{6959019B-250F-469C-B540-A2E11D252CE3}" dt="2021-07-09T12:38:58.336" v="406" actId="20577"/>
          <ac:spMkLst>
            <pc:docMk/>
            <pc:sldMk cId="2376400884" sldId="1815"/>
            <ac:spMk id="11" creationId="{1DF97A1C-4ED4-431E-A85C-E14783532EB4}"/>
          </ac:spMkLst>
        </pc:spChg>
      </pc:sldChg>
      <pc:sldChg chg="modSp mod">
        <pc:chgData name="Jeremy Koczan" userId="6e3d2653-87cb-40ab-86c8-1d8ed47220df" providerId="ADAL" clId="{6959019B-250F-469C-B540-A2E11D252CE3}" dt="2021-07-09T12:21:20.446" v="126" actId="20577"/>
        <pc:sldMkLst>
          <pc:docMk/>
          <pc:sldMk cId="601760290" sldId="1816"/>
        </pc:sldMkLst>
        <pc:spChg chg="mod">
          <ac:chgData name="Jeremy Koczan" userId="6e3d2653-87cb-40ab-86c8-1d8ed47220df" providerId="ADAL" clId="{6959019B-250F-469C-B540-A2E11D252CE3}" dt="2021-07-09T12:21:20.446" v="126" actId="20577"/>
          <ac:spMkLst>
            <pc:docMk/>
            <pc:sldMk cId="601760290" sldId="1816"/>
            <ac:spMk id="9" creationId="{FB6079A4-4A65-1A43-B134-ABFCB69569F5}"/>
          </ac:spMkLst>
        </pc:spChg>
      </pc:sldChg>
      <pc:sldChg chg="modSp mod">
        <pc:chgData name="Jeremy Koczan" userId="6e3d2653-87cb-40ab-86c8-1d8ed47220df" providerId="ADAL" clId="{6959019B-250F-469C-B540-A2E11D252CE3}" dt="2021-07-09T18:19:30.103" v="724" actId="20577"/>
        <pc:sldMkLst>
          <pc:docMk/>
          <pc:sldMk cId="248961488" sldId="1817"/>
        </pc:sldMkLst>
        <pc:spChg chg="mod">
          <ac:chgData name="Jeremy Koczan" userId="6e3d2653-87cb-40ab-86c8-1d8ed47220df" providerId="ADAL" clId="{6959019B-250F-469C-B540-A2E11D252CE3}" dt="2021-07-09T18:19:30.103" v="724" actId="20577"/>
          <ac:spMkLst>
            <pc:docMk/>
            <pc:sldMk cId="248961488" sldId="1817"/>
            <ac:spMk id="8" creationId="{22E145C4-73D5-C84F-9E8F-B177852920E1}"/>
          </ac:spMkLst>
        </pc:spChg>
        <pc:spChg chg="mod">
          <ac:chgData name="Jeremy Koczan" userId="6e3d2653-87cb-40ab-86c8-1d8ed47220df" providerId="ADAL" clId="{6959019B-250F-469C-B540-A2E11D252CE3}" dt="2021-07-09T12:22:41.668" v="155" actId="20577"/>
          <ac:spMkLst>
            <pc:docMk/>
            <pc:sldMk cId="248961488" sldId="1817"/>
            <ac:spMk id="9" creationId="{FB6079A4-4A65-1A43-B134-ABFCB69569F5}"/>
          </ac:spMkLst>
        </pc:spChg>
      </pc:sldChg>
      <pc:sldChg chg="modSp mod">
        <pc:chgData name="Jeremy Koczan" userId="6e3d2653-87cb-40ab-86c8-1d8ed47220df" providerId="ADAL" clId="{6959019B-250F-469C-B540-A2E11D252CE3}" dt="2021-07-09T12:26:47.843" v="181" actId="115"/>
        <pc:sldMkLst>
          <pc:docMk/>
          <pc:sldMk cId="2334841865" sldId="1825"/>
        </pc:sldMkLst>
        <pc:spChg chg="mod">
          <ac:chgData name="Jeremy Koczan" userId="6e3d2653-87cb-40ab-86c8-1d8ed47220df" providerId="ADAL" clId="{6959019B-250F-469C-B540-A2E11D252CE3}" dt="2021-07-09T12:26:47.843" v="181" actId="115"/>
          <ac:spMkLst>
            <pc:docMk/>
            <pc:sldMk cId="2334841865" sldId="1825"/>
            <ac:spMk id="14" creationId="{C8B46F59-C10D-48D3-B1F9-67E4D4407E77}"/>
          </ac:spMkLst>
        </pc:spChg>
        <pc:graphicFrameChg chg="mod modGraphic">
          <ac:chgData name="Jeremy Koczan" userId="6e3d2653-87cb-40ab-86c8-1d8ed47220df" providerId="ADAL" clId="{6959019B-250F-469C-B540-A2E11D252CE3}" dt="2021-07-09T12:25:16.069" v="180" actId="20577"/>
          <ac:graphicFrameMkLst>
            <pc:docMk/>
            <pc:sldMk cId="2334841865" sldId="1825"/>
            <ac:graphicFrameMk id="11" creationId="{B35003E6-35BE-4DC2-9AD4-7D1E7236FD61}"/>
          </ac:graphicFrameMkLst>
        </pc:graphicFrameChg>
      </pc:sldChg>
      <pc:sldChg chg="modSp mod">
        <pc:chgData name="Jeremy Koczan" userId="6e3d2653-87cb-40ab-86c8-1d8ed47220df" providerId="ADAL" clId="{6959019B-250F-469C-B540-A2E11D252CE3}" dt="2021-07-09T12:26:58.049" v="182" actId="115"/>
        <pc:sldMkLst>
          <pc:docMk/>
          <pc:sldMk cId="2437106694" sldId="1826"/>
        </pc:sldMkLst>
        <pc:spChg chg="mod">
          <ac:chgData name="Jeremy Koczan" userId="6e3d2653-87cb-40ab-86c8-1d8ed47220df" providerId="ADAL" clId="{6959019B-250F-469C-B540-A2E11D252CE3}" dt="2021-07-09T12:26:58.049" v="182" actId="115"/>
          <ac:spMkLst>
            <pc:docMk/>
            <pc:sldMk cId="2437106694" sldId="1826"/>
            <ac:spMk id="14" creationId="{C8B46F59-C10D-48D3-B1F9-67E4D4407E77}"/>
          </ac:spMkLst>
        </pc:spChg>
      </pc:sldChg>
      <pc:sldChg chg="modSp mod">
        <pc:chgData name="Jeremy Koczan" userId="6e3d2653-87cb-40ab-86c8-1d8ed47220df" providerId="ADAL" clId="{6959019B-250F-469C-B540-A2E11D252CE3}" dt="2021-07-09T12:28:54.301" v="189" actId="6549"/>
        <pc:sldMkLst>
          <pc:docMk/>
          <pc:sldMk cId="1710015838" sldId="1827"/>
        </pc:sldMkLst>
        <pc:spChg chg="mod">
          <ac:chgData name="Jeremy Koczan" userId="6e3d2653-87cb-40ab-86c8-1d8ed47220df" providerId="ADAL" clId="{6959019B-250F-469C-B540-A2E11D252CE3}" dt="2021-07-09T12:28:54.301" v="189" actId="6549"/>
          <ac:spMkLst>
            <pc:docMk/>
            <pc:sldMk cId="1710015838" sldId="1827"/>
            <ac:spMk id="10" creationId="{96A4805D-7EAC-46BA-B0C3-C82DA874352A}"/>
          </ac:spMkLst>
        </pc:spChg>
        <pc:spChg chg="mod">
          <ac:chgData name="Jeremy Koczan" userId="6e3d2653-87cb-40ab-86c8-1d8ed47220df" providerId="ADAL" clId="{6959019B-250F-469C-B540-A2E11D252CE3}" dt="2021-07-09T12:27:04.056" v="183" actId="115"/>
          <ac:spMkLst>
            <pc:docMk/>
            <pc:sldMk cId="1710015838" sldId="1827"/>
            <ac:spMk id="14" creationId="{C8B46F59-C10D-48D3-B1F9-67E4D4407E77}"/>
          </ac:spMkLst>
        </pc:spChg>
      </pc:sldChg>
      <pc:sldChg chg="addSp delSp modSp add del mod ord modNotesTx">
        <pc:chgData name="Jeremy Koczan" userId="6e3d2653-87cb-40ab-86c8-1d8ed47220df" providerId="ADAL" clId="{6959019B-250F-469C-B540-A2E11D252CE3}" dt="2021-07-09T19:38:53.466" v="2254" actId="20577"/>
        <pc:sldMkLst>
          <pc:docMk/>
          <pc:sldMk cId="1348857829" sldId="1840"/>
        </pc:sldMkLst>
        <pc:spChg chg="mod">
          <ac:chgData name="Jeremy Koczan" userId="6e3d2653-87cb-40ab-86c8-1d8ed47220df" providerId="ADAL" clId="{6959019B-250F-469C-B540-A2E11D252CE3}" dt="2021-07-09T19:38:53.466" v="2254" actId="20577"/>
          <ac:spMkLst>
            <pc:docMk/>
            <pc:sldMk cId="1348857829" sldId="1840"/>
            <ac:spMk id="3" creationId="{C1AEF80C-9E2B-42AF-A679-C00B81A04616}"/>
          </ac:spMkLst>
        </pc:spChg>
        <pc:spChg chg="add del mod">
          <ac:chgData name="Jeremy Koczan" userId="6e3d2653-87cb-40ab-86c8-1d8ed47220df" providerId="ADAL" clId="{6959019B-250F-469C-B540-A2E11D252CE3}" dt="2021-07-09T19:24:22.754" v="2103" actId="478"/>
          <ac:spMkLst>
            <pc:docMk/>
            <pc:sldMk cId="1348857829" sldId="1840"/>
            <ac:spMk id="5" creationId="{A5877975-4980-4A04-A96C-ECF1B012F1F9}"/>
          </ac:spMkLst>
        </pc:spChg>
        <pc:spChg chg="mod">
          <ac:chgData name="Jeremy Koczan" userId="6e3d2653-87cb-40ab-86c8-1d8ed47220df" providerId="ADAL" clId="{6959019B-250F-469C-B540-A2E11D252CE3}" dt="2021-07-09T19:24:18.063" v="2102" actId="1076"/>
          <ac:spMkLst>
            <pc:docMk/>
            <pc:sldMk cId="1348857829" sldId="1840"/>
            <ac:spMk id="14" creationId="{47460678-2095-C541-99CD-B96952B8D7C5}"/>
          </ac:spMkLst>
        </pc:spChg>
        <pc:picChg chg="del">
          <ac:chgData name="Jeremy Koczan" userId="6e3d2653-87cb-40ab-86c8-1d8ed47220df" providerId="ADAL" clId="{6959019B-250F-469C-B540-A2E11D252CE3}" dt="2021-07-09T19:19:51.659" v="1489" actId="478"/>
          <ac:picMkLst>
            <pc:docMk/>
            <pc:sldMk cId="1348857829" sldId="1840"/>
            <ac:picMk id="6" creationId="{D8732420-4313-43EE-9E9A-49CFE26932F8}"/>
          </ac:picMkLst>
        </pc:picChg>
        <pc:picChg chg="del">
          <ac:chgData name="Jeremy Koczan" userId="6e3d2653-87cb-40ab-86c8-1d8ed47220df" providerId="ADAL" clId="{6959019B-250F-469C-B540-A2E11D252CE3}" dt="2021-07-09T19:19:51.119" v="1488" actId="478"/>
          <ac:picMkLst>
            <pc:docMk/>
            <pc:sldMk cId="1348857829" sldId="1840"/>
            <ac:picMk id="8" creationId="{8013AE2A-BA4C-4ABA-9C67-1E61A530B0FD}"/>
          </ac:picMkLst>
        </pc:picChg>
        <pc:picChg chg="add mod">
          <ac:chgData name="Jeremy Koczan" userId="6e3d2653-87cb-40ab-86c8-1d8ed47220df" providerId="ADAL" clId="{6959019B-250F-469C-B540-A2E11D252CE3}" dt="2021-07-09T19:24:38.292" v="2105" actId="1076"/>
          <ac:picMkLst>
            <pc:docMk/>
            <pc:sldMk cId="1348857829" sldId="1840"/>
            <ac:picMk id="9" creationId="{D2307A7A-ABA8-43EF-91BD-F9C64FF8CCCD}"/>
          </ac:picMkLst>
        </pc:picChg>
      </pc:sldChg>
      <pc:sldChg chg="addSp delSp modSp add del mod">
        <pc:chgData name="Jeremy Koczan" userId="6e3d2653-87cb-40ab-86c8-1d8ed47220df" providerId="ADAL" clId="{6959019B-250F-469C-B540-A2E11D252CE3}" dt="2021-07-09T19:20:01.426" v="1491" actId="47"/>
        <pc:sldMkLst>
          <pc:docMk/>
          <pc:sldMk cId="236736976" sldId="1841"/>
        </pc:sldMkLst>
        <pc:picChg chg="del">
          <ac:chgData name="Jeremy Koczan" userId="6e3d2653-87cb-40ab-86c8-1d8ed47220df" providerId="ADAL" clId="{6959019B-250F-469C-B540-A2E11D252CE3}" dt="2021-07-09T19:18:52.360" v="1479" actId="478"/>
          <ac:picMkLst>
            <pc:docMk/>
            <pc:sldMk cId="236736976" sldId="1841"/>
            <ac:picMk id="6" creationId="{D8732420-4313-43EE-9E9A-49CFE26932F8}"/>
          </ac:picMkLst>
        </pc:picChg>
        <pc:picChg chg="del">
          <ac:chgData name="Jeremy Koczan" userId="6e3d2653-87cb-40ab-86c8-1d8ed47220df" providerId="ADAL" clId="{6959019B-250F-469C-B540-A2E11D252CE3}" dt="2021-07-09T19:18:51.225" v="1478" actId="478"/>
          <ac:picMkLst>
            <pc:docMk/>
            <pc:sldMk cId="236736976" sldId="1841"/>
            <ac:picMk id="8" creationId="{8013AE2A-BA4C-4ABA-9C67-1E61A530B0FD}"/>
          </ac:picMkLst>
        </pc:picChg>
        <pc:picChg chg="add mod">
          <ac:chgData name="Jeremy Koczan" userId="6e3d2653-87cb-40ab-86c8-1d8ed47220df" providerId="ADAL" clId="{6959019B-250F-469C-B540-A2E11D252CE3}" dt="2021-07-09T19:19:01.823" v="1483" actId="1076"/>
          <ac:picMkLst>
            <pc:docMk/>
            <pc:sldMk cId="236736976" sldId="1841"/>
            <ac:picMk id="9" creationId="{0384EB7E-3561-44EB-B44B-7D8445072DAE}"/>
          </ac:picMkLst>
        </pc:picChg>
      </pc:sldChg>
      <pc:sldMasterChg chg="addSp modSp modSldLayout">
        <pc:chgData name="Jeremy Koczan" userId="6e3d2653-87cb-40ab-86c8-1d8ed47220df" providerId="ADAL" clId="{6959019B-250F-469C-B540-A2E11D252CE3}" dt="2021-07-09T19:37:55.781" v="2246" actId="1036"/>
        <pc:sldMasterMkLst>
          <pc:docMk/>
          <pc:sldMasterMk cId="2191235619" sldId="2147483744"/>
        </pc:sldMasterMkLst>
        <pc:spChg chg="add mod">
          <ac:chgData name="Jeremy Koczan" userId="6e3d2653-87cb-40ab-86c8-1d8ed47220df" providerId="ADAL" clId="{6959019B-250F-469C-B540-A2E11D252CE3}" dt="2021-07-09T19:35:58.559" v="2242"/>
          <ac:spMkLst>
            <pc:docMk/>
            <pc:sldMasterMk cId="2191235619" sldId="2147483744"/>
            <ac:spMk id="5" creationId="{2EA0B1E1-B33C-4934-B06C-277FC9F2DD24}"/>
          </ac:spMkLst>
        </pc:spChg>
        <pc:sldLayoutChg chg="addSp modSp mod">
          <pc:chgData name="Jeremy Koczan" userId="6e3d2653-87cb-40ab-86c8-1d8ed47220df" providerId="ADAL" clId="{6959019B-250F-469C-B540-A2E11D252CE3}" dt="2021-07-09T19:34:21.137" v="2222" actId="1076"/>
          <pc:sldLayoutMkLst>
            <pc:docMk/>
            <pc:sldMasterMk cId="2191235619" sldId="2147483744"/>
            <pc:sldLayoutMk cId="4037988197" sldId="2147483746"/>
          </pc:sldLayoutMkLst>
          <pc:spChg chg="add mod">
            <ac:chgData name="Jeremy Koczan" userId="6e3d2653-87cb-40ab-86c8-1d8ed47220df" providerId="ADAL" clId="{6959019B-250F-469C-B540-A2E11D252CE3}" dt="2021-07-09T19:34:21.137" v="2222" actId="1076"/>
            <ac:spMkLst>
              <pc:docMk/>
              <pc:sldMasterMk cId="2191235619" sldId="2147483744"/>
              <pc:sldLayoutMk cId="4037988197" sldId="2147483746"/>
              <ac:spMk id="4" creationId="{EE8F5C6A-3316-4FA1-91C8-2BC4C9541BE1}"/>
            </ac:spMkLst>
          </pc:spChg>
          <pc:spChg chg="mod ord">
            <ac:chgData name="Jeremy Koczan" userId="6e3d2653-87cb-40ab-86c8-1d8ed47220df" providerId="ADAL" clId="{6959019B-250F-469C-B540-A2E11D252CE3}" dt="2021-07-09T19:32:18.875" v="2194" actId="21"/>
            <ac:spMkLst>
              <pc:docMk/>
              <pc:sldMasterMk cId="2191235619" sldId="2147483744"/>
              <pc:sldLayoutMk cId="4037988197" sldId="2147483746"/>
              <ac:spMk id="7" creationId="{8AC08DB4-F441-3D4C-B5F8-D4CA62638472}"/>
            </ac:spMkLst>
          </pc:spChg>
        </pc:sldLayoutChg>
        <pc:sldLayoutChg chg="addSp delSp modSp mod">
          <pc:chgData name="Jeremy Koczan" userId="6e3d2653-87cb-40ab-86c8-1d8ed47220df" providerId="ADAL" clId="{6959019B-250F-469C-B540-A2E11D252CE3}" dt="2021-07-09T19:36:10.866" v="2245"/>
          <pc:sldLayoutMkLst>
            <pc:docMk/>
            <pc:sldMasterMk cId="2191235619" sldId="2147483744"/>
            <pc:sldLayoutMk cId="3827454974" sldId="2147483748"/>
          </pc:sldLayoutMkLst>
          <pc:spChg chg="add del mod">
            <ac:chgData name="Jeremy Koczan" userId="6e3d2653-87cb-40ab-86c8-1d8ed47220df" providerId="ADAL" clId="{6959019B-250F-469C-B540-A2E11D252CE3}" dt="2021-07-09T19:36:08.860" v="2243" actId="478"/>
            <ac:spMkLst>
              <pc:docMk/>
              <pc:sldMasterMk cId="2191235619" sldId="2147483744"/>
              <pc:sldLayoutMk cId="3827454974" sldId="2147483748"/>
              <ac:spMk id="6" creationId="{451EF9CB-DDFB-4C28-8639-A60625210527}"/>
            </ac:spMkLst>
          </pc:spChg>
          <pc:spChg chg="add del mod">
            <ac:chgData name="Jeremy Koczan" userId="6e3d2653-87cb-40ab-86c8-1d8ed47220df" providerId="ADAL" clId="{6959019B-250F-469C-B540-A2E11D252CE3}" dt="2021-07-09T19:36:10.866" v="2245"/>
            <ac:spMkLst>
              <pc:docMk/>
              <pc:sldMasterMk cId="2191235619" sldId="2147483744"/>
              <pc:sldLayoutMk cId="3827454974" sldId="2147483748"/>
              <ac:spMk id="9" creationId="{E5C315E0-8217-4B79-93A6-8B42ED17AB7F}"/>
            </ac:spMkLst>
          </pc:spChg>
        </pc:sldLayoutChg>
        <pc:sldLayoutChg chg="addSp modSp mod">
          <pc:chgData name="Jeremy Koczan" userId="6e3d2653-87cb-40ab-86c8-1d8ed47220df" providerId="ADAL" clId="{6959019B-250F-469C-B540-A2E11D252CE3}" dt="2021-07-09T19:37:55.781" v="2246" actId="1036"/>
          <pc:sldLayoutMkLst>
            <pc:docMk/>
            <pc:sldMasterMk cId="2191235619" sldId="2147483744"/>
            <pc:sldLayoutMk cId="2144897274" sldId="2147483751"/>
          </pc:sldLayoutMkLst>
          <pc:spChg chg="add mod">
            <ac:chgData name="Jeremy Koczan" userId="6e3d2653-87cb-40ab-86c8-1d8ed47220df" providerId="ADAL" clId="{6959019B-250F-469C-B540-A2E11D252CE3}" dt="2021-07-09T19:37:55.781" v="2246" actId="1036"/>
            <ac:spMkLst>
              <pc:docMk/>
              <pc:sldMasterMk cId="2191235619" sldId="2147483744"/>
              <pc:sldLayoutMk cId="2144897274" sldId="2147483751"/>
              <ac:spMk id="3" creationId="{9DA0E300-82C3-45F7-AB6B-BD20CB9CAC53}"/>
            </ac:spMkLst>
          </pc:spChg>
        </pc:sldLayoutChg>
        <pc:sldLayoutChg chg="addSp modSp mod">
          <pc:chgData name="Jeremy Koczan" userId="6e3d2653-87cb-40ab-86c8-1d8ed47220df" providerId="ADAL" clId="{6959019B-250F-469C-B540-A2E11D252CE3}" dt="2021-07-09T19:35:43.912" v="2240" actId="1076"/>
          <pc:sldLayoutMkLst>
            <pc:docMk/>
            <pc:sldMasterMk cId="2191235619" sldId="2147483744"/>
            <pc:sldLayoutMk cId="1090206723" sldId="2147483756"/>
          </pc:sldLayoutMkLst>
          <pc:spChg chg="add mod">
            <ac:chgData name="Jeremy Koczan" userId="6e3d2653-87cb-40ab-86c8-1d8ed47220df" providerId="ADAL" clId="{6959019B-250F-469C-B540-A2E11D252CE3}" dt="2021-07-09T19:35:43.912" v="2240" actId="1076"/>
            <ac:spMkLst>
              <pc:docMk/>
              <pc:sldMasterMk cId="2191235619" sldId="2147483744"/>
              <pc:sldLayoutMk cId="1090206723" sldId="2147483756"/>
              <ac:spMk id="6" creationId="{FE417ABB-9801-43AD-BA85-D4A7D19B7434}"/>
            </ac:spMkLst>
          </pc:spChg>
        </pc:sldLayoutChg>
        <pc:sldLayoutChg chg="addSp modSp">
          <pc:chgData name="Jeremy Koczan" userId="6e3d2653-87cb-40ab-86c8-1d8ed47220df" providerId="ADAL" clId="{6959019B-250F-469C-B540-A2E11D252CE3}" dt="2021-07-09T19:35:07.490" v="2232"/>
          <pc:sldLayoutMkLst>
            <pc:docMk/>
            <pc:sldMasterMk cId="2191235619" sldId="2147483744"/>
            <pc:sldLayoutMk cId="2568614316" sldId="2147483757"/>
          </pc:sldLayoutMkLst>
          <pc:spChg chg="add mod">
            <ac:chgData name="Jeremy Koczan" userId="6e3d2653-87cb-40ab-86c8-1d8ed47220df" providerId="ADAL" clId="{6959019B-250F-469C-B540-A2E11D252CE3}" dt="2021-07-09T19:35:07.490" v="2232"/>
            <ac:spMkLst>
              <pc:docMk/>
              <pc:sldMasterMk cId="2191235619" sldId="2147483744"/>
              <pc:sldLayoutMk cId="2568614316" sldId="2147483757"/>
              <ac:spMk id="12" creationId="{1D31E12C-7DED-4233-A80B-CB3E52C11BEF}"/>
            </ac:spMkLst>
          </pc:spChg>
        </pc:sldLayoutChg>
        <pc:sldLayoutChg chg="addSp modSp">
          <pc:chgData name="Jeremy Koczan" userId="6e3d2653-87cb-40ab-86c8-1d8ed47220df" providerId="ADAL" clId="{6959019B-250F-469C-B540-A2E11D252CE3}" dt="2021-07-09T19:35:08.747" v="2233"/>
          <pc:sldLayoutMkLst>
            <pc:docMk/>
            <pc:sldMasterMk cId="2191235619" sldId="2147483744"/>
            <pc:sldLayoutMk cId="1027884180" sldId="2147483758"/>
          </pc:sldLayoutMkLst>
          <pc:spChg chg="add mod">
            <ac:chgData name="Jeremy Koczan" userId="6e3d2653-87cb-40ab-86c8-1d8ed47220df" providerId="ADAL" clId="{6959019B-250F-469C-B540-A2E11D252CE3}" dt="2021-07-09T19:35:08.747" v="2233"/>
            <ac:spMkLst>
              <pc:docMk/>
              <pc:sldMasterMk cId="2191235619" sldId="2147483744"/>
              <pc:sldLayoutMk cId="1027884180" sldId="2147483758"/>
              <ac:spMk id="12" creationId="{9EFFC768-E5F8-40F4-9829-7509C8663ADB}"/>
            </ac:spMkLst>
          </pc:spChg>
        </pc:sldLayoutChg>
        <pc:sldLayoutChg chg="addSp delSp modSp mod">
          <pc:chgData name="Jeremy Koczan" userId="6e3d2653-87cb-40ab-86c8-1d8ed47220df" providerId="ADAL" clId="{6959019B-250F-469C-B540-A2E11D252CE3}" dt="2021-07-09T19:34:33.490" v="2225" actId="14100"/>
          <pc:sldLayoutMkLst>
            <pc:docMk/>
            <pc:sldMasterMk cId="2191235619" sldId="2147483744"/>
            <pc:sldLayoutMk cId="849566772" sldId="2147483759"/>
          </pc:sldLayoutMkLst>
          <pc:spChg chg="add del mod">
            <ac:chgData name="Jeremy Koczan" userId="6e3d2653-87cb-40ab-86c8-1d8ed47220df" providerId="ADAL" clId="{6959019B-250F-469C-B540-A2E11D252CE3}" dt="2021-07-09T19:34:26.252" v="2223" actId="478"/>
            <ac:spMkLst>
              <pc:docMk/>
              <pc:sldMasterMk cId="2191235619" sldId="2147483744"/>
              <pc:sldLayoutMk cId="849566772" sldId="2147483759"/>
              <ac:spMk id="10" creationId="{98AFA65D-69A8-4E35-8BC1-1003567A287B}"/>
            </ac:spMkLst>
          </pc:spChg>
          <pc:spChg chg="add mod">
            <ac:chgData name="Jeremy Koczan" userId="6e3d2653-87cb-40ab-86c8-1d8ed47220df" providerId="ADAL" clId="{6959019B-250F-469C-B540-A2E11D252CE3}" dt="2021-07-09T19:34:33.490" v="2225" actId="14100"/>
            <ac:spMkLst>
              <pc:docMk/>
              <pc:sldMasterMk cId="2191235619" sldId="2147483744"/>
              <pc:sldLayoutMk cId="849566772" sldId="2147483759"/>
              <ac:spMk id="11" creationId="{BB846B01-F2CA-4052-9C3E-DB98811D3652}"/>
            </ac:spMkLst>
          </pc:spChg>
        </pc:sldLayoutChg>
        <pc:sldLayoutChg chg="addSp modSp">
          <pc:chgData name="Jeremy Koczan" userId="6e3d2653-87cb-40ab-86c8-1d8ed47220df" providerId="ADAL" clId="{6959019B-250F-469C-B540-A2E11D252CE3}" dt="2021-07-09T19:35:09.854" v="2234"/>
          <pc:sldLayoutMkLst>
            <pc:docMk/>
            <pc:sldMasterMk cId="2191235619" sldId="2147483744"/>
            <pc:sldLayoutMk cId="2743643346" sldId="2147483760"/>
          </pc:sldLayoutMkLst>
          <pc:spChg chg="add mod">
            <ac:chgData name="Jeremy Koczan" userId="6e3d2653-87cb-40ab-86c8-1d8ed47220df" providerId="ADAL" clId="{6959019B-250F-469C-B540-A2E11D252CE3}" dt="2021-07-09T19:35:09.854" v="2234"/>
            <ac:spMkLst>
              <pc:docMk/>
              <pc:sldMasterMk cId="2191235619" sldId="2147483744"/>
              <pc:sldLayoutMk cId="2743643346" sldId="2147483760"/>
              <ac:spMk id="12" creationId="{9C327786-5828-43F4-B18B-16DF89052DDF}"/>
            </ac:spMkLst>
          </pc:spChg>
        </pc:sldLayoutChg>
        <pc:sldLayoutChg chg="addSp delSp modSp mod">
          <pc:chgData name="Jeremy Koczan" userId="6e3d2653-87cb-40ab-86c8-1d8ed47220df" providerId="ADAL" clId="{6959019B-250F-469C-B540-A2E11D252CE3}" dt="2021-07-09T19:34:39.753" v="2227"/>
          <pc:sldLayoutMkLst>
            <pc:docMk/>
            <pc:sldMasterMk cId="2191235619" sldId="2147483744"/>
            <pc:sldLayoutMk cId="4224858519" sldId="2147483761"/>
          </pc:sldLayoutMkLst>
          <pc:spChg chg="add del mod">
            <ac:chgData name="Jeremy Koczan" userId="6e3d2653-87cb-40ab-86c8-1d8ed47220df" providerId="ADAL" clId="{6959019B-250F-469C-B540-A2E11D252CE3}" dt="2021-07-09T19:34:39.261" v="2226" actId="478"/>
            <ac:spMkLst>
              <pc:docMk/>
              <pc:sldMasterMk cId="2191235619" sldId="2147483744"/>
              <pc:sldLayoutMk cId="4224858519" sldId="2147483761"/>
              <ac:spMk id="10" creationId="{58CA2839-995D-475F-A8E5-8DE1321889BF}"/>
            </ac:spMkLst>
          </pc:spChg>
          <pc:spChg chg="add mod">
            <ac:chgData name="Jeremy Koczan" userId="6e3d2653-87cb-40ab-86c8-1d8ed47220df" providerId="ADAL" clId="{6959019B-250F-469C-B540-A2E11D252CE3}" dt="2021-07-09T19:34:39.753" v="2227"/>
            <ac:spMkLst>
              <pc:docMk/>
              <pc:sldMasterMk cId="2191235619" sldId="2147483744"/>
              <pc:sldLayoutMk cId="4224858519" sldId="2147483761"/>
              <ac:spMk id="11" creationId="{2BD51705-3CAA-4B77-AB3B-AD0E7491E4C5}"/>
            </ac:spMkLst>
          </pc:spChg>
        </pc:sldLayoutChg>
        <pc:sldLayoutChg chg="addSp delSp modSp mod">
          <pc:chgData name="Jeremy Koczan" userId="6e3d2653-87cb-40ab-86c8-1d8ed47220df" providerId="ADAL" clId="{6959019B-250F-469C-B540-A2E11D252CE3}" dt="2021-07-09T19:34:42.190" v="2229"/>
          <pc:sldLayoutMkLst>
            <pc:docMk/>
            <pc:sldMasterMk cId="2191235619" sldId="2147483744"/>
            <pc:sldLayoutMk cId="2184850851" sldId="2147483762"/>
          </pc:sldLayoutMkLst>
          <pc:spChg chg="add del mod">
            <ac:chgData name="Jeremy Koczan" userId="6e3d2653-87cb-40ab-86c8-1d8ed47220df" providerId="ADAL" clId="{6959019B-250F-469C-B540-A2E11D252CE3}" dt="2021-07-09T19:34:41.771" v="2228" actId="478"/>
            <ac:spMkLst>
              <pc:docMk/>
              <pc:sldMasterMk cId="2191235619" sldId="2147483744"/>
              <pc:sldLayoutMk cId="2184850851" sldId="2147483762"/>
              <ac:spMk id="9" creationId="{E1D4C66D-F885-4E18-963F-78E91CA30C96}"/>
            </ac:spMkLst>
          </pc:spChg>
          <pc:spChg chg="add mod">
            <ac:chgData name="Jeremy Koczan" userId="6e3d2653-87cb-40ab-86c8-1d8ed47220df" providerId="ADAL" clId="{6959019B-250F-469C-B540-A2E11D252CE3}" dt="2021-07-09T19:34:42.190" v="2229"/>
            <ac:spMkLst>
              <pc:docMk/>
              <pc:sldMasterMk cId="2191235619" sldId="2147483744"/>
              <pc:sldLayoutMk cId="2184850851" sldId="2147483762"/>
              <ac:spMk id="11" creationId="{91DD92F2-DDEA-4C9D-A877-EBE3BB37447B}"/>
            </ac:spMkLst>
          </pc:spChg>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4FC24-3211-4268-848F-756A5B27CAB4}" type="doc">
      <dgm:prSet loTypeId="urn:microsoft.com/office/officeart/2005/8/layout/pyramid4" loCatId="relationship" qsTypeId="urn:microsoft.com/office/officeart/2005/8/quickstyle/simple1" qsCatId="simple" csTypeId="urn:microsoft.com/office/officeart/2005/8/colors/accent4_4" csCatId="accent4"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solidFill>
                <a:schemeClr val="tx2"/>
              </a:solidFill>
              <a:latin typeface="Antonio" panose="020B0604020202020204" charset="0"/>
              <a:ea typeface="Roboto" panose="02000000000000000000" pitchFamily="2" charset="0"/>
            </a:rPr>
            <a:t>People</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solidFill>
                <a:schemeClr val="tx2"/>
              </a:solidFill>
              <a:latin typeface="Antonio" panose="020B0604020202020204" charset="0"/>
              <a:ea typeface="Roboto" panose="02000000000000000000" pitchFamily="2" charset="0"/>
            </a:rPr>
            <a:t>Profit</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solidFill>
                <a:schemeClr val="tx2"/>
              </a:solidFill>
              <a:latin typeface="Antonio" panose="020B0604020202020204" charset="0"/>
              <a:ea typeface="Roboto" panose="02000000000000000000" pitchFamily="2" charset="0"/>
            </a:rPr>
            <a:t>Purpose</a:t>
          </a: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46E1E9D-8517-498B-97DB-6B16C97B5E31}">
      <dgm:prSet phldrT="[Text]"/>
      <dgm:spPr>
        <a:scene3d>
          <a:camera prst="orthographicFront"/>
          <a:lightRig rig="threePt" dir="t"/>
        </a:scene3d>
        <a:sp3d>
          <a:bevelT w="114300" prst="artDeco"/>
        </a:sp3d>
      </dgm:spPr>
      <dgm:t>
        <a:bodyPr/>
        <a:lstStyle/>
        <a:p>
          <a:r>
            <a:rPr lang="en-US" dirty="0">
              <a:solidFill>
                <a:schemeClr val="tx2"/>
              </a:solidFill>
              <a:latin typeface="Antonio" panose="020B0604020202020204" charset="0"/>
              <a:ea typeface="Roboto" panose="02000000000000000000" pitchFamily="2" charset="0"/>
            </a:rPr>
            <a:t>Planet</a:t>
          </a:r>
        </a:p>
      </dgm:t>
    </dgm:pt>
    <dgm:pt modelId="{2DF03F3F-4110-44D9-85A6-6AF1AD100E9E}" type="parTrans" cxnId="{1A716D67-F6C4-43CF-A83D-2ED1B7EEF8A6}">
      <dgm:prSet/>
      <dgm:spPr/>
      <dgm:t>
        <a:bodyPr/>
        <a:lstStyle/>
        <a:p>
          <a:endParaRPr lang="en-US">
            <a:solidFill>
              <a:schemeClr val="tx2"/>
            </a:solidFill>
            <a:latin typeface="Antonio" panose="020B0604020202020204" charset="0"/>
            <a:ea typeface="Roboto" panose="02000000000000000000" pitchFamily="2" charset="0"/>
          </a:endParaRPr>
        </a:p>
      </dgm:t>
    </dgm:pt>
    <dgm:pt modelId="{FE6B4F62-71E8-47B5-8E78-9867407CCB12}" type="sibTrans" cxnId="{1A716D67-F6C4-43CF-A83D-2ED1B7EEF8A6}">
      <dgm:prSet/>
      <dgm:spPr/>
      <dgm:t>
        <a:bodyPr/>
        <a:lstStyle/>
        <a:p>
          <a:endParaRPr lang="en-US">
            <a:solidFill>
              <a:schemeClr val="tx2"/>
            </a:solidFill>
            <a:latin typeface="Antonio" panose="020B0604020202020204" charset="0"/>
            <a:ea typeface="Roboto" panose="02000000000000000000" pitchFamily="2" charset="0"/>
          </a:endParaRPr>
        </a:p>
      </dgm:t>
    </dgm:pt>
    <dgm:pt modelId="{7C3D9983-8185-4732-8692-42F5255575AE}" type="pres">
      <dgm:prSet presAssocID="{F9B4FC24-3211-4268-848F-756A5B27CAB4}" presName="compositeShape" presStyleCnt="0">
        <dgm:presLayoutVars>
          <dgm:chMax val="9"/>
          <dgm:dir/>
          <dgm:resizeHandles val="exact"/>
        </dgm:presLayoutVars>
      </dgm:prSet>
      <dgm:spPr/>
    </dgm:pt>
    <dgm:pt modelId="{F9B145ED-23EB-476C-B7D2-F3DE3B8264FC}" type="pres">
      <dgm:prSet presAssocID="{F9B4FC24-3211-4268-848F-756A5B27CAB4}" presName="triangle1" presStyleLbl="node1" presStyleIdx="0" presStyleCnt="4">
        <dgm:presLayoutVars>
          <dgm:bulletEnabled val="1"/>
        </dgm:presLayoutVars>
      </dgm:prSet>
      <dgm:spPr/>
    </dgm:pt>
    <dgm:pt modelId="{B9884164-74DA-41CB-AD5C-92B3FDB64581}" type="pres">
      <dgm:prSet presAssocID="{F9B4FC24-3211-4268-848F-756A5B27CAB4}" presName="triangle2" presStyleLbl="node1" presStyleIdx="1" presStyleCnt="4">
        <dgm:presLayoutVars>
          <dgm:bulletEnabled val="1"/>
        </dgm:presLayoutVars>
      </dgm:prSet>
      <dgm:spPr/>
    </dgm:pt>
    <dgm:pt modelId="{C1E3909D-80E5-4DD9-8D33-BD9BC2267D13}" type="pres">
      <dgm:prSet presAssocID="{F9B4FC24-3211-4268-848F-756A5B27CAB4}" presName="triangle3" presStyleLbl="node1" presStyleIdx="2" presStyleCnt="4">
        <dgm:presLayoutVars>
          <dgm:bulletEnabled val="1"/>
        </dgm:presLayoutVars>
      </dgm:prSet>
      <dgm:spPr/>
    </dgm:pt>
    <dgm:pt modelId="{7CC5D492-5907-4708-B24C-B1CABBC78928}" type="pres">
      <dgm:prSet presAssocID="{F9B4FC24-3211-4268-848F-756A5B27CAB4}" presName="triangle4" presStyleLbl="node1" presStyleIdx="3" presStyleCnt="4">
        <dgm:presLayoutVars>
          <dgm:bulletEnabled val="1"/>
        </dgm:presLayoutVars>
      </dgm:prSet>
      <dgm:spPr/>
    </dgm:pt>
  </dgm:ptLst>
  <dgm:cxnLst>
    <dgm:cxn modelId="{9FA2E836-97E1-4780-A454-17D368B02606}" type="presOf" srcId="{E01DEEB1-B32A-4C5E-9F31-C208371C3ECC}" destId="{C1E3909D-80E5-4DD9-8D33-BD9BC2267D13}" srcOrd="0" destOrd="0" presId="urn:microsoft.com/office/officeart/2005/8/layout/pyramid4"/>
    <dgm:cxn modelId="{4AAC345D-732B-4028-9CE5-61777A979D76}" srcId="{F9B4FC24-3211-4268-848F-756A5B27CAB4}" destId="{9B843AB0-B2D8-442B-8847-3447E2584FB0}" srcOrd="0" destOrd="0" parTransId="{4D228E81-FB16-4E92-B782-3AD8F3D68165}" sibTransId="{44CF211A-B14A-45A4-91D6-B2CF2EE7BD2C}"/>
    <dgm:cxn modelId="{F0CFEC45-0950-49A1-BE35-778923152A21}" srcId="{F9B4FC24-3211-4268-848F-756A5B27CAB4}" destId="{DC40C2D5-1134-4BF2-A97C-74BF61DF172A}" srcOrd="1" destOrd="0" parTransId="{582A90C5-4560-4ED1-9055-4ABB29C3C48B}" sibTransId="{0C8F0345-3EEB-407C-B5E3-01810076EF5F}"/>
    <dgm:cxn modelId="{1A716D67-F6C4-43CF-A83D-2ED1B7EEF8A6}" srcId="{F9B4FC24-3211-4268-848F-756A5B27CAB4}" destId="{946E1E9D-8517-498B-97DB-6B16C97B5E31}" srcOrd="3" destOrd="0" parTransId="{2DF03F3F-4110-44D9-85A6-6AF1AD100E9E}" sibTransId="{FE6B4F62-71E8-47B5-8E78-9867407CCB12}"/>
    <dgm:cxn modelId="{51409351-3BA3-45E7-909C-F2FFFC0883B7}" type="presOf" srcId="{F9B4FC24-3211-4268-848F-756A5B27CAB4}" destId="{7C3D9983-8185-4732-8692-42F5255575AE}" srcOrd="0" destOrd="0" presId="urn:microsoft.com/office/officeart/2005/8/layout/pyramid4"/>
    <dgm:cxn modelId="{FF030BA0-55D4-4663-B71F-F63F75DF78FF}" srcId="{F9B4FC24-3211-4268-848F-756A5B27CAB4}" destId="{E01DEEB1-B32A-4C5E-9F31-C208371C3ECC}" srcOrd="2" destOrd="0" parTransId="{9BB79506-0CB0-448B-B30B-8A3A37A4FFBD}" sibTransId="{D6AF09A9-4CDC-4444-B562-9312D9F5A4A1}"/>
    <dgm:cxn modelId="{9BCE29A9-D3F4-4B17-9A22-DD7E4E1D546C}" type="presOf" srcId="{946E1E9D-8517-498B-97DB-6B16C97B5E31}" destId="{7CC5D492-5907-4708-B24C-B1CABBC78928}" srcOrd="0" destOrd="0" presId="urn:microsoft.com/office/officeart/2005/8/layout/pyramid4"/>
    <dgm:cxn modelId="{E358E8C8-A9AF-4B8A-BF03-AC5B9F761306}" type="presOf" srcId="{9B843AB0-B2D8-442B-8847-3447E2584FB0}" destId="{F9B145ED-23EB-476C-B7D2-F3DE3B8264FC}" srcOrd="0" destOrd="0" presId="urn:microsoft.com/office/officeart/2005/8/layout/pyramid4"/>
    <dgm:cxn modelId="{8060F5CE-D860-409B-B780-6D665EC2B34B}" type="presOf" srcId="{DC40C2D5-1134-4BF2-A97C-74BF61DF172A}" destId="{B9884164-74DA-41CB-AD5C-92B3FDB64581}" srcOrd="0" destOrd="0" presId="urn:microsoft.com/office/officeart/2005/8/layout/pyramid4"/>
    <dgm:cxn modelId="{2A601436-65E9-4775-A8A9-04B8374BA167}" type="presParOf" srcId="{7C3D9983-8185-4732-8692-42F5255575AE}" destId="{F9B145ED-23EB-476C-B7D2-F3DE3B8264FC}" srcOrd="0" destOrd="0" presId="urn:microsoft.com/office/officeart/2005/8/layout/pyramid4"/>
    <dgm:cxn modelId="{44384B4A-8E71-4F06-B501-F8F392E11D61}" type="presParOf" srcId="{7C3D9983-8185-4732-8692-42F5255575AE}" destId="{B9884164-74DA-41CB-AD5C-92B3FDB64581}" srcOrd="1" destOrd="0" presId="urn:microsoft.com/office/officeart/2005/8/layout/pyramid4"/>
    <dgm:cxn modelId="{4930D4E5-3098-49E3-B21B-2F85C51AB2A8}" type="presParOf" srcId="{7C3D9983-8185-4732-8692-42F5255575AE}" destId="{C1E3909D-80E5-4DD9-8D33-BD9BC2267D13}" srcOrd="2" destOrd="0" presId="urn:microsoft.com/office/officeart/2005/8/layout/pyramid4"/>
    <dgm:cxn modelId="{D74DD67E-DF12-42FA-A39E-B31315C03DC7}" type="presParOf" srcId="{7C3D9983-8185-4732-8692-42F5255575AE}" destId="{7CC5D492-5907-4708-B24C-B1CABBC78928}" srcOrd="3" destOrd="0" presId="urn:microsoft.com/office/officeart/2005/8/layout/pyramid4"/>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B4FC24-3211-4268-848F-756A5B27CAB4}" type="doc">
      <dgm:prSet loTypeId="urn:microsoft.com/office/officeart/2005/8/layout/radial2"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Budgeting</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Forecasting</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FIN-REP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EBF95B8C-30E8-4E86-877D-1792F29AF03A}" type="pres">
      <dgm:prSet presAssocID="{F9B4FC24-3211-4268-848F-756A5B27CAB4}" presName="composite" presStyleCnt="0">
        <dgm:presLayoutVars>
          <dgm:chMax val="5"/>
          <dgm:dir/>
          <dgm:animLvl val="ctr"/>
          <dgm:resizeHandles val="exact"/>
        </dgm:presLayoutVars>
      </dgm:prSet>
      <dgm:spPr/>
    </dgm:pt>
    <dgm:pt modelId="{A1C7DD31-A489-4CE6-B2B4-31D169329DA0}" type="pres">
      <dgm:prSet presAssocID="{F9B4FC24-3211-4268-848F-756A5B27CAB4}" presName="cycle" presStyleCnt="0"/>
      <dgm:spPr/>
    </dgm:pt>
    <dgm:pt modelId="{F463C59D-95A4-4CE4-AEFA-C5FBA0722117}" type="pres">
      <dgm:prSet presAssocID="{F9B4FC24-3211-4268-848F-756A5B27CAB4}" presName="centerShape" presStyleCnt="0"/>
      <dgm:spPr/>
    </dgm:pt>
    <dgm:pt modelId="{31F25E60-EBA1-4103-B2CE-B5265374E121}" type="pres">
      <dgm:prSet presAssocID="{F9B4FC24-3211-4268-848F-756A5B27CAB4}" presName="connSite" presStyleLbl="node1" presStyleIdx="0" presStyleCnt="4"/>
      <dgm:spPr/>
    </dgm:pt>
    <dgm:pt modelId="{BE0D570D-865F-485C-97F2-5AB91B910002}" type="pres">
      <dgm:prSet presAssocID="{F9B4FC24-3211-4268-848F-756A5B27CAB4}" presName="visible" presStyleLbl="node1" presStyleIdx="0" presStyleCnt="4"/>
      <dgm:spPr/>
    </dgm:pt>
    <dgm:pt modelId="{6C2DDD98-565D-472D-8601-471AFA493435}" type="pres">
      <dgm:prSet presAssocID="{4D228E81-FB16-4E92-B782-3AD8F3D68165}" presName="Name25" presStyleLbl="parChTrans1D1" presStyleIdx="0" presStyleCnt="3"/>
      <dgm:spPr/>
    </dgm:pt>
    <dgm:pt modelId="{5CFE02F5-700B-4287-9C85-D27F60068C34}" type="pres">
      <dgm:prSet presAssocID="{9B843AB0-B2D8-442B-8847-3447E2584FB0}" presName="node" presStyleCnt="0"/>
      <dgm:spPr/>
    </dgm:pt>
    <dgm:pt modelId="{294C3F59-0A18-42C1-89EE-822A28C70545}" type="pres">
      <dgm:prSet presAssocID="{9B843AB0-B2D8-442B-8847-3447E2584FB0}" presName="parentNode" presStyleLbl="node1" presStyleIdx="1" presStyleCnt="4">
        <dgm:presLayoutVars>
          <dgm:chMax val="1"/>
          <dgm:bulletEnabled val="1"/>
        </dgm:presLayoutVars>
      </dgm:prSet>
      <dgm:spPr/>
    </dgm:pt>
    <dgm:pt modelId="{91AC0E43-D9EC-4EEA-815A-6DACF9DDD992}" type="pres">
      <dgm:prSet presAssocID="{9B843AB0-B2D8-442B-8847-3447E2584FB0}" presName="childNode" presStyleLbl="revTx" presStyleIdx="0" presStyleCnt="0">
        <dgm:presLayoutVars>
          <dgm:bulletEnabled val="1"/>
        </dgm:presLayoutVars>
      </dgm:prSet>
      <dgm:spPr/>
    </dgm:pt>
    <dgm:pt modelId="{53FEB264-B740-4E02-A70C-0A5C40A11794}" type="pres">
      <dgm:prSet presAssocID="{582A90C5-4560-4ED1-9055-4ABB29C3C48B}" presName="Name25" presStyleLbl="parChTrans1D1" presStyleIdx="1" presStyleCnt="3"/>
      <dgm:spPr/>
    </dgm:pt>
    <dgm:pt modelId="{BEA243F5-5D6C-46A7-9970-73DF83E48FBC}" type="pres">
      <dgm:prSet presAssocID="{DC40C2D5-1134-4BF2-A97C-74BF61DF172A}" presName="node" presStyleCnt="0"/>
      <dgm:spPr/>
    </dgm:pt>
    <dgm:pt modelId="{9021E507-0380-4E75-A2F0-25EE58AA2EFC}" type="pres">
      <dgm:prSet presAssocID="{DC40C2D5-1134-4BF2-A97C-74BF61DF172A}" presName="parentNode" presStyleLbl="node1" presStyleIdx="2" presStyleCnt="4">
        <dgm:presLayoutVars>
          <dgm:chMax val="1"/>
          <dgm:bulletEnabled val="1"/>
        </dgm:presLayoutVars>
      </dgm:prSet>
      <dgm:spPr/>
    </dgm:pt>
    <dgm:pt modelId="{3E99C283-1DA0-4DE8-8FE3-E1917FAACDCC}" type="pres">
      <dgm:prSet presAssocID="{DC40C2D5-1134-4BF2-A97C-74BF61DF172A}" presName="childNode" presStyleLbl="revTx" presStyleIdx="0" presStyleCnt="0">
        <dgm:presLayoutVars>
          <dgm:bulletEnabled val="1"/>
        </dgm:presLayoutVars>
      </dgm:prSet>
      <dgm:spPr/>
    </dgm:pt>
    <dgm:pt modelId="{4E9E6D03-81C0-4BCD-8C85-354501EC12E4}" type="pres">
      <dgm:prSet presAssocID="{9BB79506-0CB0-448B-B30B-8A3A37A4FFBD}" presName="Name25" presStyleLbl="parChTrans1D1" presStyleIdx="2" presStyleCnt="3"/>
      <dgm:spPr/>
    </dgm:pt>
    <dgm:pt modelId="{A2F7CD5A-6EC7-43A6-9786-5B83306473F4}" type="pres">
      <dgm:prSet presAssocID="{E01DEEB1-B32A-4C5E-9F31-C208371C3ECC}" presName="node" presStyleCnt="0"/>
      <dgm:spPr/>
    </dgm:pt>
    <dgm:pt modelId="{F916F698-233A-4ECE-84E0-6B1CC7D4B29A}" type="pres">
      <dgm:prSet presAssocID="{E01DEEB1-B32A-4C5E-9F31-C208371C3ECC}" presName="parentNode" presStyleLbl="node1" presStyleIdx="3" presStyleCnt="4">
        <dgm:presLayoutVars>
          <dgm:chMax val="1"/>
          <dgm:bulletEnabled val="1"/>
        </dgm:presLayoutVars>
      </dgm:prSet>
      <dgm:spPr/>
    </dgm:pt>
    <dgm:pt modelId="{DC0AF32B-01E8-4C53-B70E-D6A4E8A382BD}" type="pres">
      <dgm:prSet presAssocID="{E01DEEB1-B32A-4C5E-9F31-C208371C3ECC}" presName="childNode" presStyleLbl="revTx" presStyleIdx="0" presStyleCnt="0">
        <dgm:presLayoutVars>
          <dgm:bulletEnabled val="1"/>
        </dgm:presLayoutVars>
      </dgm:prSet>
      <dgm:spPr/>
    </dgm:pt>
  </dgm:ptLst>
  <dgm:cxnLst>
    <dgm:cxn modelId="{3BF2E215-4BEA-4016-8D52-1130E5C5B181}" type="presOf" srcId="{9BB79506-0CB0-448B-B30B-8A3A37A4FFBD}" destId="{4E9E6D03-81C0-4BCD-8C85-354501EC12E4}" srcOrd="0" destOrd="0" presId="urn:microsoft.com/office/officeart/2005/8/layout/radial2"/>
    <dgm:cxn modelId="{4AAC345D-732B-4028-9CE5-61777A979D76}" srcId="{F9B4FC24-3211-4268-848F-756A5B27CAB4}" destId="{9B843AB0-B2D8-442B-8847-3447E2584FB0}" srcOrd="0" destOrd="0" parTransId="{4D228E81-FB16-4E92-B782-3AD8F3D68165}" sibTransId="{44CF211A-B14A-45A4-91D6-B2CF2EE7BD2C}"/>
    <dgm:cxn modelId="{F0CFEC45-0950-49A1-BE35-778923152A21}" srcId="{F9B4FC24-3211-4268-848F-756A5B27CAB4}" destId="{DC40C2D5-1134-4BF2-A97C-74BF61DF172A}" srcOrd="1" destOrd="0" parTransId="{582A90C5-4560-4ED1-9055-4ABB29C3C48B}" sibTransId="{0C8F0345-3EEB-407C-B5E3-01810076EF5F}"/>
    <dgm:cxn modelId="{7AC51C85-07A5-4073-8C2B-B6C95ADE5048}" type="presOf" srcId="{4D228E81-FB16-4E92-B782-3AD8F3D68165}" destId="{6C2DDD98-565D-472D-8601-471AFA493435}" srcOrd="0" destOrd="0" presId="urn:microsoft.com/office/officeart/2005/8/layout/radial2"/>
    <dgm:cxn modelId="{6ADDCA99-0DB5-40E0-B89C-7784FF8F8C51}" type="presOf" srcId="{DC40C2D5-1134-4BF2-A97C-74BF61DF172A}" destId="{9021E507-0380-4E75-A2F0-25EE58AA2EFC}" srcOrd="0" destOrd="0" presId="urn:microsoft.com/office/officeart/2005/8/layout/radial2"/>
    <dgm:cxn modelId="{F530119A-20F6-4DF2-92D6-5630600D3324}" type="presOf" srcId="{F9B4FC24-3211-4268-848F-756A5B27CAB4}" destId="{EBF95B8C-30E8-4E86-877D-1792F29AF03A}" srcOrd="0" destOrd="0" presId="urn:microsoft.com/office/officeart/2005/8/layout/radial2"/>
    <dgm:cxn modelId="{FF030BA0-55D4-4663-B71F-F63F75DF78FF}" srcId="{F9B4FC24-3211-4268-848F-756A5B27CAB4}" destId="{E01DEEB1-B32A-4C5E-9F31-C208371C3ECC}" srcOrd="2" destOrd="0" parTransId="{9BB79506-0CB0-448B-B30B-8A3A37A4FFBD}" sibTransId="{D6AF09A9-4CDC-4444-B562-9312D9F5A4A1}"/>
    <dgm:cxn modelId="{46C554A5-5745-4193-9D98-6E51AC997B67}" type="presOf" srcId="{E01DEEB1-B32A-4C5E-9F31-C208371C3ECC}" destId="{F916F698-233A-4ECE-84E0-6B1CC7D4B29A}" srcOrd="0" destOrd="0" presId="urn:microsoft.com/office/officeart/2005/8/layout/radial2"/>
    <dgm:cxn modelId="{2BF2FCD3-55B8-4FCD-B9C6-3DB2239AE880}" type="presOf" srcId="{9B843AB0-B2D8-442B-8847-3447E2584FB0}" destId="{294C3F59-0A18-42C1-89EE-822A28C70545}" srcOrd="0" destOrd="0" presId="urn:microsoft.com/office/officeart/2005/8/layout/radial2"/>
    <dgm:cxn modelId="{9795DFF6-7DDA-4C96-B688-9C744F1A82BD}" type="presOf" srcId="{582A90C5-4560-4ED1-9055-4ABB29C3C48B}" destId="{53FEB264-B740-4E02-A70C-0A5C40A11794}" srcOrd="0" destOrd="0" presId="urn:microsoft.com/office/officeart/2005/8/layout/radial2"/>
    <dgm:cxn modelId="{62FCC927-5E12-476E-A13E-589D47919478}" type="presParOf" srcId="{EBF95B8C-30E8-4E86-877D-1792F29AF03A}" destId="{A1C7DD31-A489-4CE6-B2B4-31D169329DA0}" srcOrd="0" destOrd="0" presId="urn:microsoft.com/office/officeart/2005/8/layout/radial2"/>
    <dgm:cxn modelId="{542830A7-B25D-4534-A915-1824FFA623D4}" type="presParOf" srcId="{A1C7DD31-A489-4CE6-B2B4-31D169329DA0}" destId="{F463C59D-95A4-4CE4-AEFA-C5FBA0722117}" srcOrd="0" destOrd="0" presId="urn:microsoft.com/office/officeart/2005/8/layout/radial2"/>
    <dgm:cxn modelId="{D81AFC50-522B-4B87-8A42-BBD33FCB655F}" type="presParOf" srcId="{F463C59D-95A4-4CE4-AEFA-C5FBA0722117}" destId="{31F25E60-EBA1-4103-B2CE-B5265374E121}" srcOrd="0" destOrd="0" presId="urn:microsoft.com/office/officeart/2005/8/layout/radial2"/>
    <dgm:cxn modelId="{65B56312-CBDA-4652-864D-3007D67C7A92}" type="presParOf" srcId="{F463C59D-95A4-4CE4-AEFA-C5FBA0722117}" destId="{BE0D570D-865F-485C-97F2-5AB91B910002}" srcOrd="1" destOrd="0" presId="urn:microsoft.com/office/officeart/2005/8/layout/radial2"/>
    <dgm:cxn modelId="{8F4B4041-9FB9-4BE1-8CAE-979CE9DF67B5}" type="presParOf" srcId="{A1C7DD31-A489-4CE6-B2B4-31D169329DA0}" destId="{6C2DDD98-565D-472D-8601-471AFA493435}" srcOrd="1" destOrd="0" presId="urn:microsoft.com/office/officeart/2005/8/layout/radial2"/>
    <dgm:cxn modelId="{89B0EC79-9FAE-4533-9EDB-75405AB0EE7C}" type="presParOf" srcId="{A1C7DD31-A489-4CE6-B2B4-31D169329DA0}" destId="{5CFE02F5-700B-4287-9C85-D27F60068C34}" srcOrd="2" destOrd="0" presId="urn:microsoft.com/office/officeart/2005/8/layout/radial2"/>
    <dgm:cxn modelId="{DD2BB870-B171-4D54-BC5A-141705D5F90D}" type="presParOf" srcId="{5CFE02F5-700B-4287-9C85-D27F60068C34}" destId="{294C3F59-0A18-42C1-89EE-822A28C70545}" srcOrd="0" destOrd="0" presId="urn:microsoft.com/office/officeart/2005/8/layout/radial2"/>
    <dgm:cxn modelId="{AD253C17-E435-455F-A1A6-7FEF15AB8545}" type="presParOf" srcId="{5CFE02F5-700B-4287-9C85-D27F60068C34}" destId="{91AC0E43-D9EC-4EEA-815A-6DACF9DDD992}" srcOrd="1" destOrd="0" presId="urn:microsoft.com/office/officeart/2005/8/layout/radial2"/>
    <dgm:cxn modelId="{3266FE51-D8A6-4389-B67B-B999E0F19B8E}" type="presParOf" srcId="{A1C7DD31-A489-4CE6-B2B4-31D169329DA0}" destId="{53FEB264-B740-4E02-A70C-0A5C40A11794}" srcOrd="3" destOrd="0" presId="urn:microsoft.com/office/officeart/2005/8/layout/radial2"/>
    <dgm:cxn modelId="{B0B62EA2-93F4-468B-BCF6-46DDA124E79F}" type="presParOf" srcId="{A1C7DD31-A489-4CE6-B2B4-31D169329DA0}" destId="{BEA243F5-5D6C-46A7-9970-73DF83E48FBC}" srcOrd="4" destOrd="0" presId="urn:microsoft.com/office/officeart/2005/8/layout/radial2"/>
    <dgm:cxn modelId="{ECFDB9F7-1AA6-4F91-8327-42CAF563459C}" type="presParOf" srcId="{BEA243F5-5D6C-46A7-9970-73DF83E48FBC}" destId="{9021E507-0380-4E75-A2F0-25EE58AA2EFC}" srcOrd="0" destOrd="0" presId="urn:microsoft.com/office/officeart/2005/8/layout/radial2"/>
    <dgm:cxn modelId="{5CC3B6E6-E97A-4BF4-ABCE-430E5A512579}" type="presParOf" srcId="{BEA243F5-5D6C-46A7-9970-73DF83E48FBC}" destId="{3E99C283-1DA0-4DE8-8FE3-E1917FAACDCC}" srcOrd="1" destOrd="0" presId="urn:microsoft.com/office/officeart/2005/8/layout/radial2"/>
    <dgm:cxn modelId="{3CAA2AD4-F19D-4F2F-99B1-96F41F3585D1}" type="presParOf" srcId="{A1C7DD31-A489-4CE6-B2B4-31D169329DA0}" destId="{4E9E6D03-81C0-4BCD-8C85-354501EC12E4}" srcOrd="5" destOrd="0" presId="urn:microsoft.com/office/officeart/2005/8/layout/radial2"/>
    <dgm:cxn modelId="{9B197715-136C-4BD6-AAD0-659F0971B083}" type="presParOf" srcId="{A1C7DD31-A489-4CE6-B2B4-31D169329DA0}" destId="{A2F7CD5A-6EC7-43A6-9786-5B83306473F4}" srcOrd="6" destOrd="0" presId="urn:microsoft.com/office/officeart/2005/8/layout/radial2"/>
    <dgm:cxn modelId="{8625BFE1-D04F-4D1E-B36E-DEEDB2F71DE4}" type="presParOf" srcId="{A2F7CD5A-6EC7-43A6-9786-5B83306473F4}" destId="{F916F698-233A-4ECE-84E0-6B1CC7D4B29A}" srcOrd="0" destOrd="0" presId="urn:microsoft.com/office/officeart/2005/8/layout/radial2"/>
    <dgm:cxn modelId="{E8F92D79-6EDA-4521-B3EA-74F73D77DB0B}" type="presParOf" srcId="{A2F7CD5A-6EC7-43A6-9786-5B83306473F4}" destId="{DC0AF32B-01E8-4C53-B70E-D6A4E8A382BD}" srcOrd="1" destOrd="0" presId="urn:microsoft.com/office/officeart/2005/8/layout/radial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EAE5B1-A157-46A6-8491-6B9D7CED11BC}"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1009754F-7037-4B34-97E4-9C602BC275CF}">
      <dgm:prSet phldrT="[Text]"/>
      <dgm:spPr/>
      <dgm:t>
        <a:bodyPr/>
        <a:lstStyle/>
        <a:p>
          <a:r>
            <a:rPr lang="en-US" dirty="0">
              <a:latin typeface="Roboto" panose="02000000000000000000" pitchFamily="2" charset="0"/>
              <a:ea typeface="Roboto" panose="02000000000000000000" pitchFamily="2" charset="0"/>
            </a:rPr>
            <a:t>Financial Reporting</a:t>
          </a:r>
        </a:p>
      </dgm:t>
    </dgm:pt>
    <dgm:pt modelId="{02715725-0806-441C-BC29-B6A9228FC463}" type="par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5679F5C2-3F72-4DD6-9189-A45FE7102686}" type="sib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3ADE2ABB-2A02-42D2-B4FB-F3688C5A9C63}">
      <dgm:prSet phldrT="[Text]"/>
      <dgm:spPr/>
      <dgm:t>
        <a:bodyPr/>
        <a:lstStyle/>
        <a:p>
          <a:r>
            <a:rPr lang="en-US" dirty="0">
              <a:latin typeface="Roboto" panose="02000000000000000000" pitchFamily="2" charset="0"/>
              <a:ea typeface="Roboto" panose="02000000000000000000" pitchFamily="2" charset="0"/>
            </a:rPr>
            <a:t>Measures Progress and Facilitates Compliance</a:t>
          </a:r>
        </a:p>
      </dgm:t>
    </dgm:pt>
    <dgm:pt modelId="{41D15EE1-181B-4111-8DEF-0E51A03ADF18}" type="par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9769DCDA-727B-477A-AAE7-E8CFF95D411C}" type="sib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5734F5CC-7F8A-4CB1-BE07-23EE18DA9BFD}">
      <dgm:prSet phldrT="[Text]"/>
      <dgm:spPr/>
      <dgm:t>
        <a:bodyPr/>
        <a:lstStyle/>
        <a:p>
          <a:r>
            <a:rPr lang="en-US" dirty="0">
              <a:latin typeface="Roboto" panose="02000000000000000000" pitchFamily="2" charset="0"/>
              <a:ea typeface="Roboto" panose="02000000000000000000" pitchFamily="2" charset="0"/>
            </a:rPr>
            <a:t>Budgeting/Planning</a:t>
          </a:r>
        </a:p>
      </dgm:t>
    </dgm:pt>
    <dgm:pt modelId="{8D741FBF-8D42-4D9E-B5FD-144EBE7837BF}" type="par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DDC4D070-6908-4F6B-AC79-FE96437255AB}" type="sib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5E307666-C441-4291-A404-2E3AF4888258}">
      <dgm:prSet phldrT="[Text]"/>
      <dgm:spPr/>
      <dgm:t>
        <a:bodyPr/>
        <a:lstStyle/>
        <a:p>
          <a:r>
            <a:rPr lang="en-US" dirty="0">
              <a:latin typeface="Roboto" panose="02000000000000000000" pitchFamily="2" charset="0"/>
              <a:ea typeface="Roboto" panose="02000000000000000000" pitchFamily="2" charset="0"/>
            </a:rPr>
            <a:t>Aligns the organization to a common goal</a:t>
          </a:r>
        </a:p>
      </dgm:t>
    </dgm:pt>
    <dgm:pt modelId="{FB60C829-EE94-41F0-B6A6-A28E0182F296}" type="parTrans" cxnId="{4C4C7FEC-4D25-406A-B7E6-7D3990D471FE}">
      <dgm:prSet/>
      <dgm:spPr/>
      <dgm:t>
        <a:bodyPr/>
        <a:lstStyle/>
        <a:p>
          <a:endParaRPr lang="en-US">
            <a:latin typeface="Roboto" panose="02000000000000000000" pitchFamily="2" charset="0"/>
            <a:ea typeface="Roboto" panose="02000000000000000000" pitchFamily="2" charset="0"/>
          </a:endParaRPr>
        </a:p>
      </dgm:t>
    </dgm:pt>
    <dgm:pt modelId="{C991AF9E-A897-4646-883F-3CE6905D1883}" type="sibTrans" cxnId="{4C4C7FEC-4D25-406A-B7E6-7D3990D471FE}">
      <dgm:prSet/>
      <dgm:spPr/>
      <dgm:t>
        <a:bodyPr/>
        <a:lstStyle/>
        <a:p>
          <a:endParaRPr lang="en-US">
            <a:latin typeface="Roboto" panose="02000000000000000000" pitchFamily="2" charset="0"/>
            <a:ea typeface="Roboto" panose="02000000000000000000" pitchFamily="2" charset="0"/>
          </a:endParaRPr>
        </a:p>
      </dgm:t>
    </dgm:pt>
    <dgm:pt modelId="{794993A4-8BFF-45BA-83EC-2A0E93CDEB94}">
      <dgm:prSet phldrT="[Text]"/>
      <dgm:spPr/>
      <dgm:t>
        <a:bodyPr/>
        <a:lstStyle/>
        <a:p>
          <a:r>
            <a:rPr lang="en-US" dirty="0">
              <a:latin typeface="Roboto" panose="02000000000000000000" pitchFamily="2" charset="0"/>
              <a:ea typeface="Roboto" panose="02000000000000000000" pitchFamily="2" charset="0"/>
            </a:rPr>
            <a:t>Forecasting</a:t>
          </a:r>
        </a:p>
      </dgm:t>
    </dgm:pt>
    <dgm:pt modelId="{7038901B-D716-45B2-80DF-9A243E8B6107}" type="par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320F0F02-B474-482F-9B4A-73D3C0ECD586}" type="sib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6BB693BE-18BD-4C7C-B2DE-5B2B61DA9370}">
      <dgm:prSet phldrT="[Text]"/>
      <dgm:spPr/>
      <dgm:t>
        <a:bodyPr/>
        <a:lstStyle/>
        <a:p>
          <a:r>
            <a:rPr lang="en-US" dirty="0">
              <a:latin typeface="Roboto" panose="02000000000000000000" pitchFamily="2" charset="0"/>
              <a:ea typeface="Roboto" panose="02000000000000000000" pitchFamily="2" charset="0"/>
            </a:rPr>
            <a:t>Allows for improved insights and analysis into real-time tracking of business performance and results</a:t>
          </a:r>
        </a:p>
      </dgm:t>
    </dgm:pt>
    <dgm:pt modelId="{2CB5B669-0230-4336-8D8F-F032BF10DB22}" type="par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88EE81AD-C7E6-4C11-9DF7-9956DFB3340B}" type="sib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0FD4C555-CC44-4FA2-BC51-80391D721C11}">
      <dgm:prSet phldrT="[Text]"/>
      <dgm:spPr/>
      <dgm:t>
        <a:bodyPr/>
        <a:lstStyle/>
        <a:p>
          <a:r>
            <a:rPr lang="en-US" dirty="0">
              <a:latin typeface="Roboto" panose="02000000000000000000" pitchFamily="2" charset="0"/>
              <a:ea typeface="Roboto" panose="02000000000000000000" pitchFamily="2" charset="0"/>
            </a:rPr>
            <a:t>Improves investment decision-making and timing of capital deployment</a:t>
          </a:r>
        </a:p>
      </dgm:t>
    </dgm:pt>
    <dgm:pt modelId="{3915DB41-1546-4B37-A168-3386FBBF28A4}" type="par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D8B769EA-D095-43CD-8368-F1D46BBE2916}" type="sib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CDFECF8F-7FB1-4F1A-B4D4-48EF642C68E9}">
      <dgm:prSet phldrT="[Text]"/>
      <dgm:spPr/>
      <dgm:t>
        <a:bodyPr/>
        <a:lstStyle/>
        <a:p>
          <a:r>
            <a:rPr lang="en-US" dirty="0">
              <a:latin typeface="Roboto" panose="02000000000000000000" pitchFamily="2" charset="0"/>
              <a:ea typeface="Roboto" panose="02000000000000000000" pitchFamily="2" charset="0"/>
            </a:rPr>
            <a:t>Improves Communication of Business Results</a:t>
          </a:r>
        </a:p>
      </dgm:t>
    </dgm:pt>
    <dgm:pt modelId="{AAFF7893-268A-45AC-8426-4B4A03396F38}" type="par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B9E1110-6269-4184-A691-6228C67D0D39}" type="sib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922256C-895A-4516-87F6-0157DC756202}">
      <dgm:prSet phldrT="[Text]"/>
      <dgm:spPr/>
      <dgm:t>
        <a:bodyPr/>
        <a:lstStyle/>
        <a:p>
          <a:r>
            <a:rPr lang="en-US" dirty="0">
              <a:latin typeface="Roboto" panose="02000000000000000000" pitchFamily="2" charset="0"/>
              <a:ea typeface="Roboto" panose="02000000000000000000" pitchFamily="2" charset="0"/>
            </a:rPr>
            <a:t>Enhances Cash/Debt Management Effectiveness</a:t>
          </a:r>
        </a:p>
      </dgm:t>
    </dgm:pt>
    <dgm:pt modelId="{A0D59D22-AA34-436E-9F87-C96A96810526}" type="par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DF07DA59-65ED-4F47-8A24-E08EA2EA98AB}" type="sib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809ED8F4-BA18-41E1-AE7A-492A80B399E5}">
      <dgm:prSet phldrT="[Text]"/>
      <dgm:spPr/>
      <dgm:t>
        <a:bodyPr/>
        <a:lstStyle/>
        <a:p>
          <a:r>
            <a:rPr lang="en-US" dirty="0">
              <a:latin typeface="Roboto" panose="02000000000000000000" pitchFamily="2" charset="0"/>
              <a:ea typeface="Roboto" panose="02000000000000000000" pitchFamily="2" charset="0"/>
            </a:rPr>
            <a:t>Improves Liability Insights and Identifies Business Trends</a:t>
          </a:r>
        </a:p>
      </dgm:t>
    </dgm:pt>
    <dgm:pt modelId="{71794EFD-DB73-4028-8197-281CE4E35118}" type="par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7C010713-0EA1-41F9-8130-E6AC8B5C4F9E}" type="sib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5B1C399A-B443-4DB3-AFB0-831C653E66B8}">
      <dgm:prSet phldrT="[Text]"/>
      <dgm:spPr/>
      <dgm:t>
        <a:bodyPr/>
        <a:lstStyle/>
        <a:p>
          <a:r>
            <a:rPr lang="en-US" dirty="0">
              <a:latin typeface="Roboto" panose="02000000000000000000" pitchFamily="2" charset="0"/>
              <a:ea typeface="Roboto" panose="02000000000000000000" pitchFamily="2" charset="0"/>
            </a:rPr>
            <a:t>Provides Tax Reporting Basis</a:t>
          </a:r>
        </a:p>
      </dgm:t>
    </dgm:pt>
    <dgm:pt modelId="{B6512234-3343-48D1-A988-EF92CED55E60}" type="parTrans" cxnId="{90159161-4C08-4DBD-9EE3-099CE6D5E571}">
      <dgm:prSet/>
      <dgm:spPr/>
      <dgm:t>
        <a:bodyPr/>
        <a:lstStyle/>
        <a:p>
          <a:endParaRPr lang="en-US">
            <a:latin typeface="Roboto" panose="02000000000000000000" pitchFamily="2" charset="0"/>
            <a:ea typeface="Roboto" panose="02000000000000000000" pitchFamily="2" charset="0"/>
          </a:endParaRPr>
        </a:p>
      </dgm:t>
    </dgm:pt>
    <dgm:pt modelId="{CF215E81-5283-43E7-949B-94B9277ECF90}" type="sibTrans" cxnId="{90159161-4C08-4DBD-9EE3-099CE6D5E571}">
      <dgm:prSet/>
      <dgm:spPr/>
      <dgm:t>
        <a:bodyPr/>
        <a:lstStyle/>
        <a:p>
          <a:endParaRPr lang="en-US">
            <a:latin typeface="Roboto" panose="02000000000000000000" pitchFamily="2" charset="0"/>
            <a:ea typeface="Roboto" panose="02000000000000000000" pitchFamily="2" charset="0"/>
          </a:endParaRPr>
        </a:p>
      </dgm:t>
    </dgm:pt>
    <dgm:pt modelId="{84E72148-2B19-48B6-B86A-58A484C8FF49}">
      <dgm:prSet phldrT="[Text]"/>
      <dgm:spPr/>
      <dgm:t>
        <a:bodyPr/>
        <a:lstStyle/>
        <a:p>
          <a:r>
            <a:rPr lang="en-US" dirty="0">
              <a:latin typeface="Roboto" panose="02000000000000000000" pitchFamily="2" charset="0"/>
              <a:ea typeface="Roboto" panose="02000000000000000000" pitchFamily="2" charset="0"/>
            </a:rPr>
            <a:t>Ensure adequate Stakeholder COMMS and Reporting</a:t>
          </a:r>
        </a:p>
      </dgm:t>
    </dgm:pt>
    <dgm:pt modelId="{8178B162-C6F7-4230-AF7F-6063F461DB4D}" type="parTrans" cxnId="{9089926B-E757-400B-AC30-EABB2DB3D92E}">
      <dgm:prSet/>
      <dgm:spPr/>
      <dgm:t>
        <a:bodyPr/>
        <a:lstStyle/>
        <a:p>
          <a:endParaRPr lang="en-US">
            <a:latin typeface="Roboto" panose="02000000000000000000" pitchFamily="2" charset="0"/>
            <a:ea typeface="Roboto" panose="02000000000000000000" pitchFamily="2" charset="0"/>
          </a:endParaRPr>
        </a:p>
      </dgm:t>
    </dgm:pt>
    <dgm:pt modelId="{A869792C-ADD6-41CA-B51D-1D7E0C3DDD14}" type="sibTrans" cxnId="{9089926B-E757-400B-AC30-EABB2DB3D92E}">
      <dgm:prSet/>
      <dgm:spPr/>
      <dgm:t>
        <a:bodyPr/>
        <a:lstStyle/>
        <a:p>
          <a:endParaRPr lang="en-US">
            <a:latin typeface="Roboto" panose="02000000000000000000" pitchFamily="2" charset="0"/>
            <a:ea typeface="Roboto" panose="02000000000000000000" pitchFamily="2" charset="0"/>
          </a:endParaRPr>
        </a:p>
      </dgm:t>
    </dgm:pt>
    <dgm:pt modelId="{AB87C478-2508-4F91-B3A3-5D7B1F659C2B}">
      <dgm:prSet phldrT="[Text]"/>
      <dgm:spPr/>
      <dgm:t>
        <a:bodyPr/>
        <a:lstStyle/>
        <a:p>
          <a:r>
            <a:rPr lang="en-US" dirty="0">
              <a:latin typeface="Roboto" panose="02000000000000000000" pitchFamily="2" charset="0"/>
              <a:ea typeface="Roboto" panose="02000000000000000000" pitchFamily="2" charset="0"/>
            </a:rPr>
            <a:t>Improves Decision-Making</a:t>
          </a:r>
        </a:p>
      </dgm:t>
    </dgm:pt>
    <dgm:pt modelId="{F2F3D186-50C6-4DE0-B4EB-30659A586A03}" type="par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41A0693F-F063-49DC-8F85-09585C82300D}" type="sib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ADC0C53B-9CB3-4A05-8814-7434279190DB}">
      <dgm:prSet phldrT="[Text]"/>
      <dgm:spPr/>
      <dgm:t>
        <a:bodyPr/>
        <a:lstStyle/>
        <a:p>
          <a:r>
            <a:rPr lang="en-US" dirty="0">
              <a:latin typeface="Roboto" panose="02000000000000000000" pitchFamily="2" charset="0"/>
              <a:ea typeface="Roboto" panose="02000000000000000000" pitchFamily="2" charset="0"/>
            </a:rPr>
            <a:t>Increases Management Accountability </a:t>
          </a:r>
        </a:p>
      </dgm:t>
    </dgm:pt>
    <dgm:pt modelId="{D0C8DFFE-F8DE-4417-AF91-5D92237B9AFB}" type="parTrans" cxnId="{5919C090-CD64-4950-B269-A0240FD23B14}">
      <dgm:prSet/>
      <dgm:spPr/>
      <dgm:t>
        <a:bodyPr/>
        <a:lstStyle/>
        <a:p>
          <a:endParaRPr lang="en-US">
            <a:latin typeface="Roboto" panose="02000000000000000000" pitchFamily="2" charset="0"/>
            <a:ea typeface="Roboto" panose="02000000000000000000" pitchFamily="2" charset="0"/>
          </a:endParaRPr>
        </a:p>
      </dgm:t>
    </dgm:pt>
    <dgm:pt modelId="{5E8B33FE-4081-4B44-A4AF-2DE7A0202B90}" type="sibTrans" cxnId="{5919C090-CD64-4950-B269-A0240FD23B14}">
      <dgm:prSet/>
      <dgm:spPr/>
      <dgm:t>
        <a:bodyPr/>
        <a:lstStyle/>
        <a:p>
          <a:endParaRPr lang="en-US">
            <a:latin typeface="Roboto" panose="02000000000000000000" pitchFamily="2" charset="0"/>
            <a:ea typeface="Roboto" panose="02000000000000000000" pitchFamily="2" charset="0"/>
          </a:endParaRPr>
        </a:p>
      </dgm:t>
    </dgm:pt>
    <dgm:pt modelId="{D9BAE6C8-D24D-40A1-880C-9252D29837E6}">
      <dgm:prSet phldrT="[Text]"/>
      <dgm:spPr/>
      <dgm:t>
        <a:bodyPr/>
        <a:lstStyle/>
        <a:p>
          <a:r>
            <a:rPr lang="en-US" dirty="0">
              <a:latin typeface="Roboto" panose="02000000000000000000" pitchFamily="2" charset="0"/>
              <a:ea typeface="Roboto" panose="02000000000000000000" pitchFamily="2" charset="0"/>
            </a:rPr>
            <a:t>Ensures tactical actions align to strategic endeavors</a:t>
          </a:r>
        </a:p>
      </dgm:t>
    </dgm:pt>
    <dgm:pt modelId="{7108C625-3034-4942-85E0-75FD7690AE7D}" type="parTrans" cxnId="{A56CB94A-6C45-4522-BEBD-A11355965234}">
      <dgm:prSet/>
      <dgm:spPr/>
      <dgm:t>
        <a:bodyPr/>
        <a:lstStyle/>
        <a:p>
          <a:endParaRPr lang="en-US">
            <a:latin typeface="Roboto" panose="02000000000000000000" pitchFamily="2" charset="0"/>
            <a:ea typeface="Roboto" panose="02000000000000000000" pitchFamily="2" charset="0"/>
          </a:endParaRPr>
        </a:p>
      </dgm:t>
    </dgm:pt>
    <dgm:pt modelId="{9568E22A-3EF5-4A23-B9BA-5A9C40C5577D}" type="sibTrans" cxnId="{A56CB94A-6C45-4522-BEBD-A11355965234}">
      <dgm:prSet/>
      <dgm:spPr/>
      <dgm:t>
        <a:bodyPr/>
        <a:lstStyle/>
        <a:p>
          <a:endParaRPr lang="en-US">
            <a:latin typeface="Roboto" panose="02000000000000000000" pitchFamily="2" charset="0"/>
            <a:ea typeface="Roboto" panose="02000000000000000000" pitchFamily="2" charset="0"/>
          </a:endParaRPr>
        </a:p>
      </dgm:t>
    </dgm:pt>
    <dgm:pt modelId="{78B678A3-F53D-45E3-A15A-BE6B32A4116C}">
      <dgm:prSet phldrT="[Text]"/>
      <dgm:spPr/>
      <dgm:t>
        <a:bodyPr/>
        <a:lstStyle/>
        <a:p>
          <a:r>
            <a:rPr lang="en-US" dirty="0">
              <a:latin typeface="Roboto" panose="02000000000000000000" pitchFamily="2" charset="0"/>
              <a:ea typeface="Roboto" panose="02000000000000000000" pitchFamily="2" charset="0"/>
            </a:rPr>
            <a:t>Ensures adequate working capital is available </a:t>
          </a:r>
        </a:p>
      </dgm:t>
    </dgm:pt>
    <dgm:pt modelId="{DD2E73B0-C7FF-4EE4-8B2C-54ECB185FF6D}" type="par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383C3004-A57C-4078-A364-C23159E42538}" type="sib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9A30AAE4-6C28-4E5A-9F3E-0EFA6AA732EC}">
      <dgm:prSet phldrT="[Text]"/>
      <dgm:spPr/>
      <dgm:t>
        <a:bodyPr/>
        <a:lstStyle/>
        <a:p>
          <a:r>
            <a:rPr lang="en-US" dirty="0">
              <a:latin typeface="Roboto" panose="02000000000000000000" pitchFamily="2" charset="0"/>
              <a:ea typeface="Roboto" panose="02000000000000000000" pitchFamily="2" charset="0"/>
            </a:rPr>
            <a:t>Provides a basis for Incentive Comp Planning</a:t>
          </a:r>
        </a:p>
      </dgm:t>
    </dgm:pt>
    <dgm:pt modelId="{2934644E-FCE6-4FD8-AACE-5D4AED81FC0D}" type="par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FD5CA43A-D86A-4FD7-AD09-78CCA02C3444}" type="sib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0A6E552D-01DC-49DC-B059-F5E3FC73D79B}">
      <dgm:prSet phldrT="[Text]"/>
      <dgm:spPr/>
      <dgm:t>
        <a:bodyPr/>
        <a:lstStyle/>
        <a:p>
          <a:r>
            <a:rPr lang="en-US" dirty="0">
              <a:latin typeface="Roboto" panose="02000000000000000000" pitchFamily="2" charset="0"/>
              <a:ea typeface="Roboto" panose="02000000000000000000" pitchFamily="2" charset="0"/>
            </a:rPr>
            <a:t>Focuses the organization on cost efficiencies and ‘profit mindedness’</a:t>
          </a:r>
        </a:p>
      </dgm:t>
    </dgm:pt>
    <dgm:pt modelId="{FF8B09A8-AC53-4358-A6BC-E26F4B7ED65B}" type="par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6063C8EF-2DBB-4169-B063-07392783B4CE}" type="sib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E1BA45A8-01F7-47E3-833A-044033B8B9A5}">
      <dgm:prSet phldrT="[Text]"/>
      <dgm:spPr/>
      <dgm:t>
        <a:bodyPr/>
        <a:lstStyle/>
        <a:p>
          <a:r>
            <a:rPr lang="en-US" dirty="0">
              <a:latin typeface="Roboto" panose="02000000000000000000" pitchFamily="2" charset="0"/>
              <a:ea typeface="Roboto" panose="02000000000000000000" pitchFamily="2" charset="0"/>
            </a:rPr>
            <a:t>Contributes to revenue/profit analysis and ‘course correction’</a:t>
          </a:r>
        </a:p>
      </dgm:t>
    </dgm:pt>
    <dgm:pt modelId="{969BE61B-23CF-4C5B-A9C3-0A7024B4BC35}" type="par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DC050846-9452-4D06-A8DF-214BD48FAC4F}" type="sib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09365927-7A3E-4748-B426-289B81C05754}">
      <dgm:prSet phldrT="[Text]"/>
      <dgm:spPr/>
      <dgm:t>
        <a:bodyPr/>
        <a:lstStyle/>
        <a:p>
          <a:r>
            <a:rPr lang="en-US" dirty="0">
              <a:latin typeface="Roboto" panose="02000000000000000000" pitchFamily="2" charset="0"/>
              <a:ea typeface="Roboto" panose="02000000000000000000" pitchFamily="2" charset="0"/>
            </a:rPr>
            <a:t>Facilitates risk management and opportunity capture</a:t>
          </a:r>
        </a:p>
      </dgm:t>
    </dgm:pt>
    <dgm:pt modelId="{53211A86-D2E1-4E7A-AE8C-4DE421433302}" type="par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40A14E79-E06D-4BB6-A143-70E26ECE006C}" type="sib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39D3E57F-2094-4EBF-88CE-41032CCAD7AB}">
      <dgm:prSet phldrT="[Text]"/>
      <dgm:spPr/>
      <dgm:t>
        <a:bodyPr/>
        <a:lstStyle/>
        <a:p>
          <a:r>
            <a:rPr lang="en-US" dirty="0">
              <a:latin typeface="Roboto" panose="02000000000000000000" pitchFamily="2" charset="0"/>
              <a:ea typeface="Roboto" panose="02000000000000000000" pitchFamily="2" charset="0"/>
            </a:rPr>
            <a:t>Provides guidance and financial outlooks to key stakeholders</a:t>
          </a:r>
        </a:p>
      </dgm:t>
    </dgm:pt>
    <dgm:pt modelId="{AAB43E1C-F292-4C45-8121-8E6151774493}" type="parTrans" cxnId="{780B0C87-5EB1-401B-8570-A2E060C117AB}">
      <dgm:prSet/>
      <dgm:spPr/>
      <dgm:t>
        <a:bodyPr/>
        <a:lstStyle/>
        <a:p>
          <a:endParaRPr lang="en-US">
            <a:latin typeface="Roboto" panose="02000000000000000000" pitchFamily="2" charset="0"/>
            <a:ea typeface="Roboto" panose="02000000000000000000" pitchFamily="2" charset="0"/>
          </a:endParaRPr>
        </a:p>
      </dgm:t>
    </dgm:pt>
    <dgm:pt modelId="{387471C1-ADF6-4EDB-8D26-4278F92CE3B2}" type="sibTrans" cxnId="{780B0C87-5EB1-401B-8570-A2E060C117AB}">
      <dgm:prSet/>
      <dgm:spPr/>
      <dgm:t>
        <a:bodyPr/>
        <a:lstStyle/>
        <a:p>
          <a:endParaRPr lang="en-US">
            <a:latin typeface="Roboto" panose="02000000000000000000" pitchFamily="2" charset="0"/>
            <a:ea typeface="Roboto" panose="02000000000000000000" pitchFamily="2" charset="0"/>
          </a:endParaRPr>
        </a:p>
      </dgm:t>
    </dgm:pt>
    <dgm:pt modelId="{443C2FA3-5B48-4CBB-A916-DB2F49117EEE}" type="pres">
      <dgm:prSet presAssocID="{06EAE5B1-A157-46A6-8491-6B9D7CED11BC}" presName="linearFlow" presStyleCnt="0">
        <dgm:presLayoutVars>
          <dgm:dir/>
          <dgm:animLvl val="lvl"/>
          <dgm:resizeHandles/>
        </dgm:presLayoutVars>
      </dgm:prSet>
      <dgm:spPr/>
    </dgm:pt>
    <dgm:pt modelId="{4C857F5C-B337-412F-94F3-E25063F5BB97}" type="pres">
      <dgm:prSet presAssocID="{1009754F-7037-4B34-97E4-9C602BC275CF}" presName="compositeNode" presStyleCnt="0">
        <dgm:presLayoutVars>
          <dgm:bulletEnabled val="1"/>
        </dgm:presLayoutVars>
      </dgm:prSet>
      <dgm:spPr/>
    </dgm:pt>
    <dgm:pt modelId="{EDB5C152-96D8-405D-99A3-6992EE377ECC}" type="pres">
      <dgm:prSet presAssocID="{1009754F-7037-4B34-97E4-9C602BC275C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esk with productivity items"/>
        </a:ext>
      </dgm:extLst>
    </dgm:pt>
    <dgm:pt modelId="{937933E2-A215-4448-A3FE-E7B332677758}" type="pres">
      <dgm:prSet presAssocID="{1009754F-7037-4B34-97E4-9C602BC275CF}" presName="childNode" presStyleLbl="node1" presStyleIdx="0" presStyleCnt="3">
        <dgm:presLayoutVars>
          <dgm:bulletEnabled val="1"/>
        </dgm:presLayoutVars>
      </dgm:prSet>
      <dgm:spPr/>
    </dgm:pt>
    <dgm:pt modelId="{45DF8450-F454-4142-A3B9-B37D91A83EE0}" type="pres">
      <dgm:prSet presAssocID="{1009754F-7037-4B34-97E4-9C602BC275CF}" presName="parentNode" presStyleLbl="revTx" presStyleIdx="0" presStyleCnt="3">
        <dgm:presLayoutVars>
          <dgm:chMax val="0"/>
          <dgm:bulletEnabled val="1"/>
        </dgm:presLayoutVars>
      </dgm:prSet>
      <dgm:spPr/>
    </dgm:pt>
    <dgm:pt modelId="{940BF1EC-C15C-46B0-972F-957B1EE917D6}" type="pres">
      <dgm:prSet presAssocID="{5679F5C2-3F72-4DD6-9189-A45FE7102686}" presName="sibTrans" presStyleCnt="0"/>
      <dgm:spPr/>
    </dgm:pt>
    <dgm:pt modelId="{923DB634-7BF7-4246-B9BF-7BF9FED4042D}" type="pres">
      <dgm:prSet presAssocID="{5734F5CC-7F8A-4CB1-BE07-23EE18DA9BFD}" presName="compositeNode" presStyleCnt="0">
        <dgm:presLayoutVars>
          <dgm:bulletEnabled val="1"/>
        </dgm:presLayoutVars>
      </dgm:prSet>
      <dgm:spPr/>
    </dgm:pt>
    <dgm:pt modelId="{009A6126-3C8D-469E-A8CD-CA0197E4AF86}" type="pres">
      <dgm:prSet presAssocID="{5734F5CC-7F8A-4CB1-BE07-23EE18DA9BF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Hand counting coins"/>
        </a:ext>
      </dgm:extLst>
    </dgm:pt>
    <dgm:pt modelId="{13F28CA7-AEC0-4327-9F9A-9C12D5F57AA5}" type="pres">
      <dgm:prSet presAssocID="{5734F5CC-7F8A-4CB1-BE07-23EE18DA9BFD}" presName="childNode" presStyleLbl="node1" presStyleIdx="1" presStyleCnt="3">
        <dgm:presLayoutVars>
          <dgm:bulletEnabled val="1"/>
        </dgm:presLayoutVars>
      </dgm:prSet>
      <dgm:spPr/>
    </dgm:pt>
    <dgm:pt modelId="{AEEB78CF-9FBB-4267-BC2D-D439AC2CCC97}" type="pres">
      <dgm:prSet presAssocID="{5734F5CC-7F8A-4CB1-BE07-23EE18DA9BFD}" presName="parentNode" presStyleLbl="revTx" presStyleIdx="1" presStyleCnt="3">
        <dgm:presLayoutVars>
          <dgm:chMax val="0"/>
          <dgm:bulletEnabled val="1"/>
        </dgm:presLayoutVars>
      </dgm:prSet>
      <dgm:spPr/>
    </dgm:pt>
    <dgm:pt modelId="{6CDD6C71-D2AB-4C03-8F4C-EF23D97C9D58}" type="pres">
      <dgm:prSet presAssocID="{DDC4D070-6908-4F6B-AC79-FE96437255AB}" presName="sibTrans" presStyleCnt="0"/>
      <dgm:spPr/>
    </dgm:pt>
    <dgm:pt modelId="{8DBE6E5A-CDE9-46AF-B967-8B2E5CEF46CB}" type="pres">
      <dgm:prSet presAssocID="{794993A4-8BFF-45BA-83EC-2A0E93CDEB94}" presName="compositeNode" presStyleCnt="0">
        <dgm:presLayoutVars>
          <dgm:bulletEnabled val="1"/>
        </dgm:presLayoutVars>
      </dgm:prSet>
      <dgm:spPr/>
    </dgm:pt>
    <dgm:pt modelId="{8EA34E74-7F82-4E9A-9C38-59A63405AFE5}" type="pres">
      <dgm:prSet presAssocID="{794993A4-8BFF-45BA-83EC-2A0E93CDEB9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agnifying glass showing decling performance"/>
        </a:ext>
      </dgm:extLst>
    </dgm:pt>
    <dgm:pt modelId="{85C0A6ED-BCB1-4CD4-A279-8B536E2E6CCC}" type="pres">
      <dgm:prSet presAssocID="{794993A4-8BFF-45BA-83EC-2A0E93CDEB94}" presName="childNode" presStyleLbl="node1" presStyleIdx="2" presStyleCnt="3" custLinFactNeighborX="-484">
        <dgm:presLayoutVars>
          <dgm:bulletEnabled val="1"/>
        </dgm:presLayoutVars>
      </dgm:prSet>
      <dgm:spPr/>
    </dgm:pt>
    <dgm:pt modelId="{3E34F981-0E5A-4716-8B2E-727FBC525A0B}" type="pres">
      <dgm:prSet presAssocID="{794993A4-8BFF-45BA-83EC-2A0E93CDEB94}" presName="parentNode" presStyleLbl="revTx" presStyleIdx="2" presStyleCnt="3">
        <dgm:presLayoutVars>
          <dgm:chMax val="0"/>
          <dgm:bulletEnabled val="1"/>
        </dgm:presLayoutVars>
      </dgm:prSet>
      <dgm:spPr/>
    </dgm:pt>
  </dgm:ptLst>
  <dgm:cxnLst>
    <dgm:cxn modelId="{ED26F608-C65F-47C0-A3A2-577610D3565B}" type="presOf" srcId="{84E72148-2B19-48B6-B86A-58A484C8FF49}" destId="{937933E2-A215-4448-A3FE-E7B332677758}" srcOrd="0" destOrd="5" presId="urn:microsoft.com/office/officeart/2005/8/layout/hList2"/>
    <dgm:cxn modelId="{EEB92E09-6A80-47E8-9637-F90F1FF4D990}" type="presOf" srcId="{E1BA45A8-01F7-47E3-833A-044033B8B9A5}" destId="{85C0A6ED-BCB1-4CD4-A279-8B536E2E6CCC}" srcOrd="0" destOrd="2" presId="urn:microsoft.com/office/officeart/2005/8/layout/hList2"/>
    <dgm:cxn modelId="{ED9EF715-3938-4F05-B28E-E32B39E56171}" srcId="{06EAE5B1-A157-46A6-8491-6B9D7CED11BC}" destId="{1009754F-7037-4B34-97E4-9C602BC275CF}" srcOrd="0" destOrd="0" parTransId="{02715725-0806-441C-BC29-B6A9228FC463}" sibTransId="{5679F5C2-3F72-4DD6-9189-A45FE7102686}"/>
    <dgm:cxn modelId="{B2900C17-77A5-49E3-92D0-45500A890B56}" srcId="{794993A4-8BFF-45BA-83EC-2A0E93CDEB94}" destId="{E1BA45A8-01F7-47E3-833A-044033B8B9A5}" srcOrd="2" destOrd="0" parTransId="{969BE61B-23CF-4C5B-A9C3-0A7024B4BC35}" sibTransId="{DC050846-9452-4D06-A8DF-214BD48FAC4F}"/>
    <dgm:cxn modelId="{BEAC7919-A16C-47AF-89E5-211696856B7E}" type="presOf" srcId="{D9BAE6C8-D24D-40A1-880C-9252D29837E6}" destId="{13F28CA7-AEC0-4327-9F9A-9C12D5F57AA5}" srcOrd="0" destOrd="5" presId="urn:microsoft.com/office/officeart/2005/8/layout/hList2"/>
    <dgm:cxn modelId="{768AA81B-8894-485D-A5D0-3406F7D8C801}" type="presOf" srcId="{6BB693BE-18BD-4C7C-B2DE-5B2B61DA9370}" destId="{85C0A6ED-BCB1-4CD4-A279-8B536E2E6CCC}" srcOrd="0" destOrd="0" presId="urn:microsoft.com/office/officeart/2005/8/layout/hList2"/>
    <dgm:cxn modelId="{7267DD1C-342D-4C15-A47C-E290459CBD15}" type="presOf" srcId="{39D3E57F-2094-4EBF-88CE-41032CCAD7AB}" destId="{85C0A6ED-BCB1-4CD4-A279-8B536E2E6CCC}" srcOrd="0" destOrd="4" presId="urn:microsoft.com/office/officeart/2005/8/layout/hList2"/>
    <dgm:cxn modelId="{81A17F26-BB52-4DA1-BE3D-CF0A3BEFB835}" srcId="{1009754F-7037-4B34-97E4-9C602BC275CF}" destId="{2922256C-895A-4516-87F6-0157DC756202}" srcOrd="2" destOrd="0" parTransId="{A0D59D22-AA34-436E-9F87-C96A96810526}" sibTransId="{DF07DA59-65ED-4F47-8A24-E08EA2EA98AB}"/>
    <dgm:cxn modelId="{A5BC8731-B383-4C62-B978-B390085BC0C5}" srcId="{5734F5CC-7F8A-4CB1-BE07-23EE18DA9BFD}" destId="{78B678A3-F53D-45E3-A15A-BE6B32A4116C}" srcOrd="3" destOrd="0" parTransId="{DD2E73B0-C7FF-4EE4-8B2C-54ECB185FF6D}" sibTransId="{383C3004-A57C-4078-A364-C23159E42538}"/>
    <dgm:cxn modelId="{139F7937-5672-4114-A52E-6A4BBCF3A30A}" type="presOf" srcId="{5E307666-C441-4291-A404-2E3AF4888258}" destId="{13F28CA7-AEC0-4327-9F9A-9C12D5F57AA5}" srcOrd="0" destOrd="0" presId="urn:microsoft.com/office/officeart/2005/8/layout/hList2"/>
    <dgm:cxn modelId="{90159161-4C08-4DBD-9EE3-099CE6D5E571}" srcId="{1009754F-7037-4B34-97E4-9C602BC275CF}" destId="{5B1C399A-B443-4DB3-AFB0-831C653E66B8}" srcOrd="4" destOrd="0" parTransId="{B6512234-3343-48D1-A988-EF92CED55E60}" sibTransId="{CF215E81-5283-43E7-949B-94B9277ECF90}"/>
    <dgm:cxn modelId="{CFD2E549-2836-4557-BA05-AB2267EE0177}" srcId="{794993A4-8BFF-45BA-83EC-2A0E93CDEB94}" destId="{6BB693BE-18BD-4C7C-B2DE-5B2B61DA9370}" srcOrd="0" destOrd="0" parTransId="{2CB5B669-0230-4336-8D8F-F032BF10DB22}" sibTransId="{88EE81AD-C7E6-4C11-9DF7-9956DFB3340B}"/>
    <dgm:cxn modelId="{A56CB94A-6C45-4522-BEBD-A11355965234}" srcId="{5734F5CC-7F8A-4CB1-BE07-23EE18DA9BFD}" destId="{D9BAE6C8-D24D-40A1-880C-9252D29837E6}" srcOrd="5" destOrd="0" parTransId="{7108C625-3034-4942-85E0-75FD7690AE7D}" sibTransId="{9568E22A-3EF5-4A23-B9BA-5A9C40C5577D}"/>
    <dgm:cxn modelId="{BC6E5A4B-D4A2-45AD-9592-ECA040431043}" srcId="{06EAE5B1-A157-46A6-8491-6B9D7CED11BC}" destId="{5734F5CC-7F8A-4CB1-BE07-23EE18DA9BFD}" srcOrd="1" destOrd="0" parTransId="{8D741FBF-8D42-4D9E-B5FD-144EBE7837BF}" sibTransId="{DDC4D070-6908-4F6B-AC79-FE96437255AB}"/>
    <dgm:cxn modelId="{9089926B-E757-400B-AC30-EABB2DB3D92E}" srcId="{1009754F-7037-4B34-97E4-9C602BC275CF}" destId="{84E72148-2B19-48B6-B86A-58A484C8FF49}" srcOrd="5" destOrd="0" parTransId="{8178B162-C6F7-4230-AF7F-6063F461DB4D}" sibTransId="{A869792C-ADD6-41CA-B51D-1D7E0C3DDD14}"/>
    <dgm:cxn modelId="{F912734D-49A6-4685-A905-759F6A1F91A6}" srcId="{1009754F-7037-4B34-97E4-9C602BC275CF}" destId="{AB87C478-2508-4F91-B3A3-5D7B1F659C2B}" srcOrd="6" destOrd="0" parTransId="{F2F3D186-50C6-4DE0-B4EB-30659A586A03}" sibTransId="{41A0693F-F063-49DC-8F85-09585C82300D}"/>
    <dgm:cxn modelId="{4FA9F54E-A57F-4B91-BA4B-FDE95531A0D2}" type="presOf" srcId="{ADC0C53B-9CB3-4A05-8814-7434279190DB}" destId="{13F28CA7-AEC0-4327-9F9A-9C12D5F57AA5}" srcOrd="0" destOrd="4" presId="urn:microsoft.com/office/officeart/2005/8/layout/hList2"/>
    <dgm:cxn modelId="{A4054F50-50AE-4800-A240-10226B4863F7}" srcId="{1009754F-7037-4B34-97E4-9C602BC275CF}" destId="{809ED8F4-BA18-41E1-AE7A-492A80B399E5}" srcOrd="3" destOrd="0" parTransId="{71794EFD-DB73-4028-8197-281CE4E35118}" sibTransId="{7C010713-0EA1-41F9-8130-E6AC8B5C4F9E}"/>
    <dgm:cxn modelId="{6347D559-94B3-4925-9D98-0255DAB4BCEE}" type="presOf" srcId="{3ADE2ABB-2A02-42D2-B4FB-F3688C5A9C63}" destId="{937933E2-A215-4448-A3FE-E7B332677758}" srcOrd="0" destOrd="0" presId="urn:microsoft.com/office/officeart/2005/8/layout/hList2"/>
    <dgm:cxn modelId="{6FA51E7B-55E1-4510-B4CF-B69D6F1E09E0}" type="presOf" srcId="{2922256C-895A-4516-87F6-0157DC756202}" destId="{937933E2-A215-4448-A3FE-E7B332677758}" srcOrd="0" destOrd="2" presId="urn:microsoft.com/office/officeart/2005/8/layout/hList2"/>
    <dgm:cxn modelId="{98AEA681-5A18-486A-81E5-1A8456188A1A}" srcId="{06EAE5B1-A157-46A6-8491-6B9D7CED11BC}" destId="{794993A4-8BFF-45BA-83EC-2A0E93CDEB94}" srcOrd="2" destOrd="0" parTransId="{7038901B-D716-45B2-80DF-9A243E8B6107}" sibTransId="{320F0F02-B474-482F-9B4A-73D3C0ECD586}"/>
    <dgm:cxn modelId="{780B0C87-5EB1-401B-8570-A2E060C117AB}" srcId="{794993A4-8BFF-45BA-83EC-2A0E93CDEB94}" destId="{39D3E57F-2094-4EBF-88CE-41032CCAD7AB}" srcOrd="4" destOrd="0" parTransId="{AAB43E1C-F292-4C45-8121-8E6151774493}" sibTransId="{387471C1-ADF6-4EDB-8D26-4278F92CE3B2}"/>
    <dgm:cxn modelId="{02D94988-7D75-4138-B530-1FF627CA921D}" srcId="{794993A4-8BFF-45BA-83EC-2A0E93CDEB94}" destId="{09365927-7A3E-4748-B426-289B81C05754}" srcOrd="3" destOrd="0" parTransId="{53211A86-D2E1-4E7A-AE8C-4DE421433302}" sibTransId="{40A14E79-E06D-4BB6-A143-70E26ECE006C}"/>
    <dgm:cxn modelId="{66B4468B-2A07-4C36-8C3A-AE4AF985F81F}" srcId="{794993A4-8BFF-45BA-83EC-2A0E93CDEB94}" destId="{0FD4C555-CC44-4FA2-BC51-80391D721C11}" srcOrd="1" destOrd="0" parTransId="{3915DB41-1546-4B37-A168-3386FBBF28A4}" sibTransId="{D8B769EA-D095-43CD-8368-F1D46BBE2916}"/>
    <dgm:cxn modelId="{16ACE88B-B413-4DF5-BF3F-E15A70CF16B4}" type="presOf" srcId="{0A6E552D-01DC-49DC-B059-F5E3FC73D79B}" destId="{13F28CA7-AEC0-4327-9F9A-9C12D5F57AA5}" srcOrd="0" destOrd="2" presId="urn:microsoft.com/office/officeart/2005/8/layout/hList2"/>
    <dgm:cxn modelId="{5919C090-CD64-4950-B269-A0240FD23B14}" srcId="{5734F5CC-7F8A-4CB1-BE07-23EE18DA9BFD}" destId="{ADC0C53B-9CB3-4A05-8814-7434279190DB}" srcOrd="4" destOrd="0" parTransId="{D0C8DFFE-F8DE-4417-AF91-5D92237B9AFB}" sibTransId="{5E8B33FE-4081-4B44-A4AF-2DE7A0202B90}"/>
    <dgm:cxn modelId="{E535C293-1C4C-409A-BC7B-1709CDD84686}" srcId="{1009754F-7037-4B34-97E4-9C602BC275CF}" destId="{CDFECF8F-7FB1-4F1A-B4D4-48EF642C68E9}" srcOrd="1" destOrd="0" parTransId="{AAFF7893-268A-45AC-8426-4B4A03396F38}" sibTransId="{2B9E1110-6269-4184-A691-6228C67D0D39}"/>
    <dgm:cxn modelId="{50B38394-7D4B-4D0F-8E7C-A089C9C87909}" type="presOf" srcId="{9A30AAE4-6C28-4E5A-9F3E-0EFA6AA732EC}" destId="{13F28CA7-AEC0-4327-9F9A-9C12D5F57AA5}" srcOrd="0" destOrd="1" presId="urn:microsoft.com/office/officeart/2005/8/layout/hList2"/>
    <dgm:cxn modelId="{B28B7595-C468-475E-98A0-EFD1031372F5}" type="presOf" srcId="{5734F5CC-7F8A-4CB1-BE07-23EE18DA9BFD}" destId="{AEEB78CF-9FBB-4267-BC2D-D439AC2CCC97}" srcOrd="0" destOrd="0" presId="urn:microsoft.com/office/officeart/2005/8/layout/hList2"/>
    <dgm:cxn modelId="{9F27589F-B968-4D06-9AC8-8F4FBFCAE5C4}" type="presOf" srcId="{5B1C399A-B443-4DB3-AFB0-831C653E66B8}" destId="{937933E2-A215-4448-A3FE-E7B332677758}" srcOrd="0" destOrd="4" presId="urn:microsoft.com/office/officeart/2005/8/layout/hList2"/>
    <dgm:cxn modelId="{01E6C5A7-24FB-4680-B6B8-8F2DF377861D}" type="presOf" srcId="{794993A4-8BFF-45BA-83EC-2A0E93CDEB94}" destId="{3E34F981-0E5A-4716-8B2E-727FBC525A0B}" srcOrd="0" destOrd="0" presId="urn:microsoft.com/office/officeart/2005/8/layout/hList2"/>
    <dgm:cxn modelId="{445D73B1-F5D5-45A8-88A4-47480BD11501}" type="presOf" srcId="{06EAE5B1-A157-46A6-8491-6B9D7CED11BC}" destId="{443C2FA3-5B48-4CBB-A916-DB2F49117EEE}" srcOrd="0" destOrd="0" presId="urn:microsoft.com/office/officeart/2005/8/layout/hList2"/>
    <dgm:cxn modelId="{3ACCADB5-0F54-40D0-B04B-216C79A1AE61}" srcId="{5734F5CC-7F8A-4CB1-BE07-23EE18DA9BFD}" destId="{0A6E552D-01DC-49DC-B059-F5E3FC73D79B}" srcOrd="2" destOrd="0" parTransId="{FF8B09A8-AC53-4358-A6BC-E26F4B7ED65B}" sibTransId="{6063C8EF-2DBB-4169-B063-07392783B4CE}"/>
    <dgm:cxn modelId="{3ECAB5C9-241C-4748-9A15-BE266C47877D}" type="presOf" srcId="{1009754F-7037-4B34-97E4-9C602BC275CF}" destId="{45DF8450-F454-4142-A3B9-B37D91A83EE0}" srcOrd="0" destOrd="0" presId="urn:microsoft.com/office/officeart/2005/8/layout/hList2"/>
    <dgm:cxn modelId="{B82031D0-BB77-42ED-A45D-0C6F73EF9004}" srcId="{5734F5CC-7F8A-4CB1-BE07-23EE18DA9BFD}" destId="{9A30AAE4-6C28-4E5A-9F3E-0EFA6AA732EC}" srcOrd="1" destOrd="0" parTransId="{2934644E-FCE6-4FD8-AACE-5D4AED81FC0D}" sibTransId="{FD5CA43A-D86A-4FD7-AD09-78CCA02C3444}"/>
    <dgm:cxn modelId="{98A95DD3-1F4E-4DBB-90F0-E309CA3AABAC}" type="presOf" srcId="{809ED8F4-BA18-41E1-AE7A-492A80B399E5}" destId="{937933E2-A215-4448-A3FE-E7B332677758}" srcOrd="0" destOrd="3" presId="urn:microsoft.com/office/officeart/2005/8/layout/hList2"/>
    <dgm:cxn modelId="{14F077D8-ECAB-4257-A577-1CBD590C0AF8}" srcId="{1009754F-7037-4B34-97E4-9C602BC275CF}" destId="{3ADE2ABB-2A02-42D2-B4FB-F3688C5A9C63}" srcOrd="0" destOrd="0" parTransId="{41D15EE1-181B-4111-8DEF-0E51A03ADF18}" sibTransId="{9769DCDA-727B-477A-AAE7-E8CFF95D411C}"/>
    <dgm:cxn modelId="{097B84E4-B044-4D7E-B7C8-7FFF12D5B4AB}" type="presOf" srcId="{09365927-7A3E-4748-B426-289B81C05754}" destId="{85C0A6ED-BCB1-4CD4-A279-8B536E2E6CCC}" srcOrd="0" destOrd="3" presId="urn:microsoft.com/office/officeart/2005/8/layout/hList2"/>
    <dgm:cxn modelId="{3EE912E5-EBAA-47E6-ADF4-789F3BB12FE6}" type="presOf" srcId="{78B678A3-F53D-45E3-A15A-BE6B32A4116C}" destId="{13F28CA7-AEC0-4327-9F9A-9C12D5F57AA5}" srcOrd="0" destOrd="3" presId="urn:microsoft.com/office/officeart/2005/8/layout/hList2"/>
    <dgm:cxn modelId="{C16909E7-8996-404C-985C-9147B8FBD0ED}" type="presOf" srcId="{CDFECF8F-7FB1-4F1A-B4D4-48EF642C68E9}" destId="{937933E2-A215-4448-A3FE-E7B332677758}" srcOrd="0" destOrd="1" presId="urn:microsoft.com/office/officeart/2005/8/layout/hList2"/>
    <dgm:cxn modelId="{C30ACDEB-49B5-4D34-92CF-B6B18B952C3E}" type="presOf" srcId="{AB87C478-2508-4F91-B3A3-5D7B1F659C2B}" destId="{937933E2-A215-4448-A3FE-E7B332677758}" srcOrd="0" destOrd="6" presId="urn:microsoft.com/office/officeart/2005/8/layout/hList2"/>
    <dgm:cxn modelId="{4C4C7FEC-4D25-406A-B7E6-7D3990D471FE}" srcId="{5734F5CC-7F8A-4CB1-BE07-23EE18DA9BFD}" destId="{5E307666-C441-4291-A404-2E3AF4888258}" srcOrd="0" destOrd="0" parTransId="{FB60C829-EE94-41F0-B6A6-A28E0182F296}" sibTransId="{C991AF9E-A897-4646-883F-3CE6905D1883}"/>
    <dgm:cxn modelId="{2453C8F3-7BD0-482D-BCD4-A7656BFEC848}" type="presOf" srcId="{0FD4C555-CC44-4FA2-BC51-80391D721C11}" destId="{85C0A6ED-BCB1-4CD4-A279-8B536E2E6CCC}" srcOrd="0" destOrd="1" presId="urn:microsoft.com/office/officeart/2005/8/layout/hList2"/>
    <dgm:cxn modelId="{01E28630-6F6E-4DA1-8A88-ECFC69485558}" type="presParOf" srcId="{443C2FA3-5B48-4CBB-A916-DB2F49117EEE}" destId="{4C857F5C-B337-412F-94F3-E25063F5BB97}" srcOrd="0" destOrd="0" presId="urn:microsoft.com/office/officeart/2005/8/layout/hList2"/>
    <dgm:cxn modelId="{C55B0B0C-FC08-4C77-B8FB-4413C762BA40}" type="presParOf" srcId="{4C857F5C-B337-412F-94F3-E25063F5BB97}" destId="{EDB5C152-96D8-405D-99A3-6992EE377ECC}" srcOrd="0" destOrd="0" presId="urn:microsoft.com/office/officeart/2005/8/layout/hList2"/>
    <dgm:cxn modelId="{1DF429C2-ACE8-4C18-93B9-70F115D81315}" type="presParOf" srcId="{4C857F5C-B337-412F-94F3-E25063F5BB97}" destId="{937933E2-A215-4448-A3FE-E7B332677758}" srcOrd="1" destOrd="0" presId="urn:microsoft.com/office/officeart/2005/8/layout/hList2"/>
    <dgm:cxn modelId="{B06B5B57-0DB8-45F6-82F9-553A5BFBC8F4}" type="presParOf" srcId="{4C857F5C-B337-412F-94F3-E25063F5BB97}" destId="{45DF8450-F454-4142-A3B9-B37D91A83EE0}" srcOrd="2" destOrd="0" presId="urn:microsoft.com/office/officeart/2005/8/layout/hList2"/>
    <dgm:cxn modelId="{90A3BCC6-9E57-4A27-BE5A-DE8CADB3E829}" type="presParOf" srcId="{443C2FA3-5B48-4CBB-A916-DB2F49117EEE}" destId="{940BF1EC-C15C-46B0-972F-957B1EE917D6}" srcOrd="1" destOrd="0" presId="urn:microsoft.com/office/officeart/2005/8/layout/hList2"/>
    <dgm:cxn modelId="{C159CE0B-19A6-4DE0-8243-030A5A2DC08B}" type="presParOf" srcId="{443C2FA3-5B48-4CBB-A916-DB2F49117EEE}" destId="{923DB634-7BF7-4246-B9BF-7BF9FED4042D}" srcOrd="2" destOrd="0" presId="urn:microsoft.com/office/officeart/2005/8/layout/hList2"/>
    <dgm:cxn modelId="{E88A2AAA-1A32-4A2D-A794-FB5AAD96F5CA}" type="presParOf" srcId="{923DB634-7BF7-4246-B9BF-7BF9FED4042D}" destId="{009A6126-3C8D-469E-A8CD-CA0197E4AF86}" srcOrd="0" destOrd="0" presId="urn:microsoft.com/office/officeart/2005/8/layout/hList2"/>
    <dgm:cxn modelId="{F6F9A765-E390-48B7-A343-650D1BDC826E}" type="presParOf" srcId="{923DB634-7BF7-4246-B9BF-7BF9FED4042D}" destId="{13F28CA7-AEC0-4327-9F9A-9C12D5F57AA5}" srcOrd="1" destOrd="0" presId="urn:microsoft.com/office/officeart/2005/8/layout/hList2"/>
    <dgm:cxn modelId="{A0B360C0-93D0-4F69-8EE4-3B773EC44FC8}" type="presParOf" srcId="{923DB634-7BF7-4246-B9BF-7BF9FED4042D}" destId="{AEEB78CF-9FBB-4267-BC2D-D439AC2CCC97}" srcOrd="2" destOrd="0" presId="urn:microsoft.com/office/officeart/2005/8/layout/hList2"/>
    <dgm:cxn modelId="{F1C84C2B-F5BE-406C-B4E5-F93619AB240E}" type="presParOf" srcId="{443C2FA3-5B48-4CBB-A916-DB2F49117EEE}" destId="{6CDD6C71-D2AB-4C03-8F4C-EF23D97C9D58}" srcOrd="3" destOrd="0" presId="urn:microsoft.com/office/officeart/2005/8/layout/hList2"/>
    <dgm:cxn modelId="{9F962C12-E5B1-48AB-9FAD-F51E59415C12}" type="presParOf" srcId="{443C2FA3-5B48-4CBB-A916-DB2F49117EEE}" destId="{8DBE6E5A-CDE9-46AF-B967-8B2E5CEF46CB}" srcOrd="4" destOrd="0" presId="urn:microsoft.com/office/officeart/2005/8/layout/hList2"/>
    <dgm:cxn modelId="{77A42AB5-89F4-4372-BE0F-ED1AF8A9F09D}" type="presParOf" srcId="{8DBE6E5A-CDE9-46AF-B967-8B2E5CEF46CB}" destId="{8EA34E74-7F82-4E9A-9C38-59A63405AFE5}" srcOrd="0" destOrd="0" presId="urn:microsoft.com/office/officeart/2005/8/layout/hList2"/>
    <dgm:cxn modelId="{C517B0D1-742E-4C89-9B2B-3CD4B9F56F7A}" type="presParOf" srcId="{8DBE6E5A-CDE9-46AF-B967-8B2E5CEF46CB}" destId="{85C0A6ED-BCB1-4CD4-A279-8B536E2E6CCC}" srcOrd="1" destOrd="0" presId="urn:microsoft.com/office/officeart/2005/8/layout/hList2"/>
    <dgm:cxn modelId="{B478630D-1ECF-4751-B623-2F6117436AC1}" type="presParOf" srcId="{8DBE6E5A-CDE9-46AF-B967-8B2E5CEF46CB}" destId="{3E34F981-0E5A-4716-8B2E-727FBC525A0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1C2345-B88A-467C-A8DF-992F9AEEAC7B}" type="doc">
      <dgm:prSet loTypeId="urn:microsoft.com/office/officeart/2005/8/layout/radial1" loCatId="relationship" qsTypeId="urn:microsoft.com/office/officeart/2005/8/quickstyle/3d5" qsCatId="3D" csTypeId="urn:microsoft.com/office/officeart/2005/8/colors/accent0_3" csCatId="mainScheme" phldr="1"/>
      <dgm:spPr/>
      <dgm:t>
        <a:bodyPr/>
        <a:lstStyle/>
        <a:p>
          <a:endParaRPr lang="en-US"/>
        </a:p>
      </dgm:t>
    </dgm:pt>
    <dgm:pt modelId="{2ACBF091-D84E-4EFF-93AA-040727777186}">
      <dgm:prSet phldrT="[Text]"/>
      <dgm:spPr/>
      <dgm:t>
        <a:bodyPr/>
        <a:lstStyle/>
        <a:p>
          <a:r>
            <a:rPr lang="en-US" b="1" dirty="0">
              <a:latin typeface="Antonio" panose="020B0604020202020204" charset="0"/>
            </a:rPr>
            <a:t>Stakeholders</a:t>
          </a:r>
        </a:p>
      </dgm:t>
    </dgm:pt>
    <dgm:pt modelId="{5D850820-9C97-4B1E-B08C-40AE9A7E63B5}" type="parTrans" cxnId="{2E802CA8-24EC-4C46-ACDD-ED600E5D871E}">
      <dgm:prSet/>
      <dgm:spPr/>
      <dgm:t>
        <a:bodyPr/>
        <a:lstStyle/>
        <a:p>
          <a:endParaRPr lang="en-US">
            <a:latin typeface="Antonio" panose="020B0604020202020204" charset="0"/>
          </a:endParaRPr>
        </a:p>
      </dgm:t>
    </dgm:pt>
    <dgm:pt modelId="{C99EBA95-1EA1-4EE4-802B-2D1A8AAD4943}" type="sibTrans" cxnId="{2E802CA8-24EC-4C46-ACDD-ED600E5D871E}">
      <dgm:prSet/>
      <dgm:spPr/>
      <dgm:t>
        <a:bodyPr/>
        <a:lstStyle/>
        <a:p>
          <a:endParaRPr lang="en-US">
            <a:latin typeface="Antonio" panose="020B0604020202020204" charset="0"/>
          </a:endParaRPr>
        </a:p>
      </dgm:t>
    </dgm:pt>
    <dgm:pt modelId="{B705C2AD-4EDB-4316-A58D-B8F432AC78C8}">
      <dgm:prSet phldrT="[Text]"/>
      <dgm:spPr/>
      <dgm:t>
        <a:bodyPr/>
        <a:lstStyle/>
        <a:p>
          <a:r>
            <a:rPr lang="en-US" dirty="0">
              <a:latin typeface="Antonio" panose="020B0604020202020204" charset="0"/>
            </a:rPr>
            <a:t>Owners &amp; Investors</a:t>
          </a:r>
        </a:p>
      </dgm:t>
    </dgm:pt>
    <dgm:pt modelId="{FD4A1A09-E158-4E04-9A40-7826C434004E}" type="parTrans" cxnId="{5FB7557F-0C1F-4C3E-A2F4-66842C47A4B7}">
      <dgm:prSet/>
      <dgm:spPr/>
      <dgm:t>
        <a:bodyPr/>
        <a:lstStyle/>
        <a:p>
          <a:endParaRPr lang="en-US" dirty="0">
            <a:latin typeface="Antonio" panose="020B0604020202020204" charset="0"/>
          </a:endParaRPr>
        </a:p>
      </dgm:t>
    </dgm:pt>
    <dgm:pt modelId="{9621F698-FB92-49B8-BB46-9EC3077B03EB}" type="sibTrans" cxnId="{5FB7557F-0C1F-4C3E-A2F4-66842C47A4B7}">
      <dgm:prSet/>
      <dgm:spPr/>
      <dgm:t>
        <a:bodyPr/>
        <a:lstStyle/>
        <a:p>
          <a:endParaRPr lang="en-US">
            <a:latin typeface="Antonio" panose="020B0604020202020204" charset="0"/>
          </a:endParaRPr>
        </a:p>
      </dgm:t>
    </dgm:pt>
    <dgm:pt modelId="{1CE80E43-6F6C-42A0-A1E8-5E469E41B0F1}">
      <dgm:prSet phldrT="[Text]"/>
      <dgm:spPr/>
      <dgm:t>
        <a:bodyPr/>
        <a:lstStyle/>
        <a:p>
          <a:r>
            <a:rPr lang="en-US" dirty="0">
              <a:latin typeface="Antonio" panose="020B0604020202020204" charset="0"/>
            </a:rPr>
            <a:t>Executive Team</a:t>
          </a:r>
        </a:p>
      </dgm:t>
    </dgm:pt>
    <dgm:pt modelId="{7EF7C303-9272-430A-AC2B-0777CF976859}" type="parTrans" cxnId="{9C8C690D-F682-4351-A5AF-12842919215D}">
      <dgm:prSet/>
      <dgm:spPr/>
      <dgm:t>
        <a:bodyPr/>
        <a:lstStyle/>
        <a:p>
          <a:endParaRPr lang="en-US" dirty="0">
            <a:latin typeface="Antonio" panose="020B0604020202020204" charset="0"/>
          </a:endParaRPr>
        </a:p>
      </dgm:t>
    </dgm:pt>
    <dgm:pt modelId="{F494F246-229E-49ED-B3DF-9A8AC3F826E2}" type="sibTrans" cxnId="{9C8C690D-F682-4351-A5AF-12842919215D}">
      <dgm:prSet/>
      <dgm:spPr/>
      <dgm:t>
        <a:bodyPr/>
        <a:lstStyle/>
        <a:p>
          <a:endParaRPr lang="en-US">
            <a:latin typeface="Antonio" panose="020B0604020202020204" charset="0"/>
          </a:endParaRPr>
        </a:p>
      </dgm:t>
    </dgm:pt>
    <dgm:pt modelId="{CCFFBEEA-321B-4E22-AF10-46EF260F3D7D}">
      <dgm:prSet phldrT="[Text]"/>
      <dgm:spPr/>
      <dgm:t>
        <a:bodyPr/>
        <a:lstStyle/>
        <a:p>
          <a:r>
            <a:rPr lang="en-US" dirty="0">
              <a:latin typeface="Antonio" panose="020B0604020202020204" charset="0"/>
            </a:rPr>
            <a:t>Middle Management</a:t>
          </a:r>
        </a:p>
      </dgm:t>
    </dgm:pt>
    <dgm:pt modelId="{D88851EE-A62D-4D6F-86FD-5B28B3310FDE}" type="parTrans" cxnId="{B1D88AF5-BC47-4217-9471-4CB2163531C5}">
      <dgm:prSet/>
      <dgm:spPr/>
      <dgm:t>
        <a:bodyPr/>
        <a:lstStyle/>
        <a:p>
          <a:endParaRPr lang="en-US" dirty="0">
            <a:latin typeface="Antonio" panose="020B0604020202020204" charset="0"/>
          </a:endParaRPr>
        </a:p>
      </dgm:t>
    </dgm:pt>
    <dgm:pt modelId="{99E5E44A-F340-4874-A33B-A07C41686F7C}" type="sibTrans" cxnId="{B1D88AF5-BC47-4217-9471-4CB2163531C5}">
      <dgm:prSet/>
      <dgm:spPr/>
      <dgm:t>
        <a:bodyPr/>
        <a:lstStyle/>
        <a:p>
          <a:endParaRPr lang="en-US">
            <a:latin typeface="Antonio" panose="020B0604020202020204" charset="0"/>
          </a:endParaRPr>
        </a:p>
      </dgm:t>
    </dgm:pt>
    <dgm:pt modelId="{DB34CC02-42BF-4FEF-9C72-122317B1AF09}">
      <dgm:prSet phldrT="[Text]"/>
      <dgm:spPr/>
      <dgm:t>
        <a:bodyPr/>
        <a:lstStyle/>
        <a:p>
          <a:r>
            <a:rPr lang="en-US" dirty="0">
              <a:latin typeface="Antonio" panose="020B0604020202020204" charset="0"/>
            </a:rPr>
            <a:t>Employees</a:t>
          </a:r>
        </a:p>
      </dgm:t>
    </dgm:pt>
    <dgm:pt modelId="{78B6E168-A776-4B0F-BADA-9304379CC0DC}" type="parTrans" cxnId="{7996FB59-367C-4762-86D0-C8CCEC4E3F90}">
      <dgm:prSet/>
      <dgm:spPr/>
      <dgm:t>
        <a:bodyPr/>
        <a:lstStyle/>
        <a:p>
          <a:endParaRPr lang="en-US" dirty="0">
            <a:latin typeface="Antonio" panose="020B0604020202020204" charset="0"/>
          </a:endParaRPr>
        </a:p>
      </dgm:t>
    </dgm:pt>
    <dgm:pt modelId="{2A88331D-6C8D-4499-87F7-1C3E63C26841}" type="sibTrans" cxnId="{7996FB59-367C-4762-86D0-C8CCEC4E3F90}">
      <dgm:prSet/>
      <dgm:spPr/>
      <dgm:t>
        <a:bodyPr/>
        <a:lstStyle/>
        <a:p>
          <a:endParaRPr lang="en-US">
            <a:latin typeface="Antonio" panose="020B0604020202020204" charset="0"/>
          </a:endParaRPr>
        </a:p>
      </dgm:t>
    </dgm:pt>
    <dgm:pt modelId="{016FBDEE-589D-4812-821C-2CAF83418611}">
      <dgm:prSet phldrT="[Text]"/>
      <dgm:spPr/>
      <dgm:t>
        <a:bodyPr/>
        <a:lstStyle/>
        <a:p>
          <a:r>
            <a:rPr lang="en-US" dirty="0">
              <a:latin typeface="Antonio" panose="020B0604020202020204" charset="0"/>
            </a:rPr>
            <a:t>Lenders/Banks</a:t>
          </a:r>
        </a:p>
      </dgm:t>
    </dgm:pt>
    <dgm:pt modelId="{ACA0C9BE-B483-4BD7-9057-134D0C8FE211}" type="parTrans" cxnId="{35702BE0-508D-411F-86FD-DCD9B2524B8E}">
      <dgm:prSet/>
      <dgm:spPr/>
      <dgm:t>
        <a:bodyPr/>
        <a:lstStyle/>
        <a:p>
          <a:endParaRPr lang="en-US" dirty="0">
            <a:latin typeface="Antonio" panose="020B0604020202020204" charset="0"/>
          </a:endParaRPr>
        </a:p>
      </dgm:t>
    </dgm:pt>
    <dgm:pt modelId="{4CDAB1C1-4DB5-45C3-9CFE-86DDFACCDD7A}" type="sibTrans" cxnId="{35702BE0-508D-411F-86FD-DCD9B2524B8E}">
      <dgm:prSet/>
      <dgm:spPr/>
      <dgm:t>
        <a:bodyPr/>
        <a:lstStyle/>
        <a:p>
          <a:endParaRPr lang="en-US">
            <a:latin typeface="Antonio" panose="020B0604020202020204" charset="0"/>
          </a:endParaRPr>
        </a:p>
      </dgm:t>
    </dgm:pt>
    <dgm:pt modelId="{A21B75B0-D5B2-4C82-92C7-58C0D3C04D11}">
      <dgm:prSet phldrT="[Text]"/>
      <dgm:spPr/>
      <dgm:t>
        <a:bodyPr/>
        <a:lstStyle/>
        <a:p>
          <a:r>
            <a:rPr lang="en-US" dirty="0">
              <a:latin typeface="Antonio" panose="020B0604020202020204" charset="0"/>
            </a:rPr>
            <a:t>Board</a:t>
          </a:r>
        </a:p>
      </dgm:t>
    </dgm:pt>
    <dgm:pt modelId="{E92F7DA5-FC17-4AB7-B2A1-7C0C7DB7032F}" type="parTrans" cxnId="{5042A656-D878-4DCB-9C0A-0F7F80F47ACE}">
      <dgm:prSet/>
      <dgm:spPr/>
      <dgm:t>
        <a:bodyPr/>
        <a:lstStyle/>
        <a:p>
          <a:endParaRPr lang="en-US" dirty="0">
            <a:latin typeface="Antonio" panose="020B0604020202020204" charset="0"/>
          </a:endParaRPr>
        </a:p>
      </dgm:t>
    </dgm:pt>
    <dgm:pt modelId="{CC552F3E-F11D-47D5-B3D5-9E4DF7A8C56A}" type="sibTrans" cxnId="{5042A656-D878-4DCB-9C0A-0F7F80F47ACE}">
      <dgm:prSet/>
      <dgm:spPr/>
      <dgm:t>
        <a:bodyPr/>
        <a:lstStyle/>
        <a:p>
          <a:endParaRPr lang="en-US">
            <a:latin typeface="Antonio" panose="020B0604020202020204" charset="0"/>
          </a:endParaRPr>
        </a:p>
      </dgm:t>
    </dgm:pt>
    <dgm:pt modelId="{10891F44-F43C-44C2-AF1B-A33D7E981356}">
      <dgm:prSet phldrT="[Text]"/>
      <dgm:spPr/>
      <dgm:t>
        <a:bodyPr/>
        <a:lstStyle/>
        <a:p>
          <a:r>
            <a:rPr lang="en-US" dirty="0">
              <a:latin typeface="Antonio" panose="020B0604020202020204" charset="0"/>
            </a:rPr>
            <a:t>Customers</a:t>
          </a:r>
        </a:p>
      </dgm:t>
    </dgm:pt>
    <dgm:pt modelId="{63AF20CC-DB7C-4507-BE26-6586C1E86C81}" type="parTrans" cxnId="{A69E7AD7-C639-4742-B3FF-528B1BA37AFC}">
      <dgm:prSet/>
      <dgm:spPr/>
      <dgm:t>
        <a:bodyPr/>
        <a:lstStyle/>
        <a:p>
          <a:endParaRPr lang="en-US" dirty="0">
            <a:latin typeface="Antonio" panose="020B0604020202020204" charset="0"/>
          </a:endParaRPr>
        </a:p>
      </dgm:t>
    </dgm:pt>
    <dgm:pt modelId="{4CE25821-A4D9-4D9D-8563-209E29E95B4D}" type="sibTrans" cxnId="{A69E7AD7-C639-4742-B3FF-528B1BA37AFC}">
      <dgm:prSet/>
      <dgm:spPr/>
      <dgm:t>
        <a:bodyPr/>
        <a:lstStyle/>
        <a:p>
          <a:endParaRPr lang="en-US">
            <a:latin typeface="Antonio" panose="020B0604020202020204" charset="0"/>
          </a:endParaRPr>
        </a:p>
      </dgm:t>
    </dgm:pt>
    <dgm:pt modelId="{1D353ADB-051A-4DC3-A463-044E93D6643B}" type="pres">
      <dgm:prSet presAssocID="{D61C2345-B88A-467C-A8DF-992F9AEEAC7B}" presName="cycle" presStyleCnt="0">
        <dgm:presLayoutVars>
          <dgm:chMax val="1"/>
          <dgm:dir/>
          <dgm:animLvl val="ctr"/>
          <dgm:resizeHandles val="exact"/>
        </dgm:presLayoutVars>
      </dgm:prSet>
      <dgm:spPr/>
    </dgm:pt>
    <dgm:pt modelId="{E97D5C78-33AC-4781-9879-9DD1F8F70A8D}" type="pres">
      <dgm:prSet presAssocID="{2ACBF091-D84E-4EFF-93AA-040727777186}" presName="centerShape" presStyleLbl="node0" presStyleIdx="0" presStyleCnt="1"/>
      <dgm:spPr/>
    </dgm:pt>
    <dgm:pt modelId="{CD0BB94F-A3E4-4EEB-9886-83E66819EBDA}" type="pres">
      <dgm:prSet presAssocID="{FD4A1A09-E158-4E04-9A40-7826C434004E}" presName="Name9" presStyleLbl="parChTrans1D2" presStyleIdx="0" presStyleCnt="7"/>
      <dgm:spPr/>
    </dgm:pt>
    <dgm:pt modelId="{444A1BE7-109C-432D-A4F9-08017856A984}" type="pres">
      <dgm:prSet presAssocID="{FD4A1A09-E158-4E04-9A40-7826C434004E}" presName="connTx" presStyleLbl="parChTrans1D2" presStyleIdx="0" presStyleCnt="7"/>
      <dgm:spPr/>
    </dgm:pt>
    <dgm:pt modelId="{75ACDA95-CBAA-42AF-AD46-BCE53D6F67D5}" type="pres">
      <dgm:prSet presAssocID="{B705C2AD-4EDB-4316-A58D-B8F432AC78C8}" presName="node" presStyleLbl="node1" presStyleIdx="0" presStyleCnt="7">
        <dgm:presLayoutVars>
          <dgm:bulletEnabled val="1"/>
        </dgm:presLayoutVars>
      </dgm:prSet>
      <dgm:spPr/>
    </dgm:pt>
    <dgm:pt modelId="{5BDF0C68-2524-4B45-ADA4-8B3C05366E6B}" type="pres">
      <dgm:prSet presAssocID="{E92F7DA5-FC17-4AB7-B2A1-7C0C7DB7032F}" presName="Name9" presStyleLbl="parChTrans1D2" presStyleIdx="1" presStyleCnt="7"/>
      <dgm:spPr/>
    </dgm:pt>
    <dgm:pt modelId="{AA6AB399-E86A-4E01-BA96-0333BE7F0B2E}" type="pres">
      <dgm:prSet presAssocID="{E92F7DA5-FC17-4AB7-B2A1-7C0C7DB7032F}" presName="connTx" presStyleLbl="parChTrans1D2" presStyleIdx="1" presStyleCnt="7"/>
      <dgm:spPr/>
    </dgm:pt>
    <dgm:pt modelId="{4F002B1A-419D-4EE6-8E55-64EC3F33E997}" type="pres">
      <dgm:prSet presAssocID="{A21B75B0-D5B2-4C82-92C7-58C0D3C04D11}" presName="node" presStyleLbl="node1" presStyleIdx="1" presStyleCnt="7">
        <dgm:presLayoutVars>
          <dgm:bulletEnabled val="1"/>
        </dgm:presLayoutVars>
      </dgm:prSet>
      <dgm:spPr/>
    </dgm:pt>
    <dgm:pt modelId="{F262D72A-5C6C-4A43-ABCB-F82DEA097AD2}" type="pres">
      <dgm:prSet presAssocID="{7EF7C303-9272-430A-AC2B-0777CF976859}" presName="Name9" presStyleLbl="parChTrans1D2" presStyleIdx="2" presStyleCnt="7"/>
      <dgm:spPr/>
    </dgm:pt>
    <dgm:pt modelId="{290E0C03-BC03-4F7A-841F-1EBE6936F027}" type="pres">
      <dgm:prSet presAssocID="{7EF7C303-9272-430A-AC2B-0777CF976859}" presName="connTx" presStyleLbl="parChTrans1D2" presStyleIdx="2" presStyleCnt="7"/>
      <dgm:spPr/>
    </dgm:pt>
    <dgm:pt modelId="{172F0A16-69E6-48D6-969D-883F9BED00AB}" type="pres">
      <dgm:prSet presAssocID="{1CE80E43-6F6C-42A0-A1E8-5E469E41B0F1}" presName="node" presStyleLbl="node1" presStyleIdx="2" presStyleCnt="7">
        <dgm:presLayoutVars>
          <dgm:bulletEnabled val="1"/>
        </dgm:presLayoutVars>
      </dgm:prSet>
      <dgm:spPr/>
    </dgm:pt>
    <dgm:pt modelId="{59381581-C69B-47D2-A7E5-D69035CDDC0A}" type="pres">
      <dgm:prSet presAssocID="{D88851EE-A62D-4D6F-86FD-5B28B3310FDE}" presName="Name9" presStyleLbl="parChTrans1D2" presStyleIdx="3" presStyleCnt="7"/>
      <dgm:spPr/>
    </dgm:pt>
    <dgm:pt modelId="{29E21F2D-1F12-430B-BFF5-796C0BFA874F}" type="pres">
      <dgm:prSet presAssocID="{D88851EE-A62D-4D6F-86FD-5B28B3310FDE}" presName="connTx" presStyleLbl="parChTrans1D2" presStyleIdx="3" presStyleCnt="7"/>
      <dgm:spPr/>
    </dgm:pt>
    <dgm:pt modelId="{B56F1CBF-27E3-45B5-A970-81CF57BB4CD3}" type="pres">
      <dgm:prSet presAssocID="{CCFFBEEA-321B-4E22-AF10-46EF260F3D7D}" presName="node" presStyleLbl="node1" presStyleIdx="3" presStyleCnt="7">
        <dgm:presLayoutVars>
          <dgm:bulletEnabled val="1"/>
        </dgm:presLayoutVars>
      </dgm:prSet>
      <dgm:spPr/>
    </dgm:pt>
    <dgm:pt modelId="{F86ED9FB-9914-4B43-9C11-61D988EE8914}" type="pres">
      <dgm:prSet presAssocID="{78B6E168-A776-4B0F-BADA-9304379CC0DC}" presName="Name9" presStyleLbl="parChTrans1D2" presStyleIdx="4" presStyleCnt="7"/>
      <dgm:spPr/>
    </dgm:pt>
    <dgm:pt modelId="{A9C38DFD-321B-42B8-85F4-2E2C9841C6C1}" type="pres">
      <dgm:prSet presAssocID="{78B6E168-A776-4B0F-BADA-9304379CC0DC}" presName="connTx" presStyleLbl="parChTrans1D2" presStyleIdx="4" presStyleCnt="7"/>
      <dgm:spPr/>
    </dgm:pt>
    <dgm:pt modelId="{AA22B58C-923C-4BB7-BBB2-B3840F80F1CF}" type="pres">
      <dgm:prSet presAssocID="{DB34CC02-42BF-4FEF-9C72-122317B1AF09}" presName="node" presStyleLbl="node1" presStyleIdx="4" presStyleCnt="7">
        <dgm:presLayoutVars>
          <dgm:bulletEnabled val="1"/>
        </dgm:presLayoutVars>
      </dgm:prSet>
      <dgm:spPr/>
    </dgm:pt>
    <dgm:pt modelId="{66E2AA98-1B11-4966-AF2A-12DA83702186}" type="pres">
      <dgm:prSet presAssocID="{ACA0C9BE-B483-4BD7-9057-134D0C8FE211}" presName="Name9" presStyleLbl="parChTrans1D2" presStyleIdx="5" presStyleCnt="7"/>
      <dgm:spPr/>
    </dgm:pt>
    <dgm:pt modelId="{3E0A5BF1-191F-460C-BBCC-BCB726EAA8FC}" type="pres">
      <dgm:prSet presAssocID="{ACA0C9BE-B483-4BD7-9057-134D0C8FE211}" presName="connTx" presStyleLbl="parChTrans1D2" presStyleIdx="5" presStyleCnt="7"/>
      <dgm:spPr/>
    </dgm:pt>
    <dgm:pt modelId="{C112E437-D5BD-4E91-B5D9-A5F002FFFB17}" type="pres">
      <dgm:prSet presAssocID="{016FBDEE-589D-4812-821C-2CAF83418611}" presName="node" presStyleLbl="node1" presStyleIdx="5" presStyleCnt="7">
        <dgm:presLayoutVars>
          <dgm:bulletEnabled val="1"/>
        </dgm:presLayoutVars>
      </dgm:prSet>
      <dgm:spPr/>
    </dgm:pt>
    <dgm:pt modelId="{0F856153-6475-4FC2-A5A2-43DEA481B43F}" type="pres">
      <dgm:prSet presAssocID="{63AF20CC-DB7C-4507-BE26-6586C1E86C81}" presName="Name9" presStyleLbl="parChTrans1D2" presStyleIdx="6" presStyleCnt="7"/>
      <dgm:spPr/>
    </dgm:pt>
    <dgm:pt modelId="{73F5F4C5-84F5-4F60-86BC-0679E9A5AF01}" type="pres">
      <dgm:prSet presAssocID="{63AF20CC-DB7C-4507-BE26-6586C1E86C81}" presName="connTx" presStyleLbl="parChTrans1D2" presStyleIdx="6" presStyleCnt="7"/>
      <dgm:spPr/>
    </dgm:pt>
    <dgm:pt modelId="{24C149C4-AC29-46F4-9A9D-54BAED81FAC5}" type="pres">
      <dgm:prSet presAssocID="{10891F44-F43C-44C2-AF1B-A33D7E981356}" presName="node" presStyleLbl="node1" presStyleIdx="6" presStyleCnt="7">
        <dgm:presLayoutVars>
          <dgm:bulletEnabled val="1"/>
        </dgm:presLayoutVars>
      </dgm:prSet>
      <dgm:spPr/>
    </dgm:pt>
  </dgm:ptLst>
  <dgm:cxnLst>
    <dgm:cxn modelId="{35F9D201-BB85-4B20-91CF-BC2A729EFAE7}" type="presOf" srcId="{D61C2345-B88A-467C-A8DF-992F9AEEAC7B}" destId="{1D353ADB-051A-4DC3-A463-044E93D6643B}" srcOrd="0" destOrd="0" presId="urn:microsoft.com/office/officeart/2005/8/layout/radial1"/>
    <dgm:cxn modelId="{9E76BF07-562D-4000-8939-2635820E8443}" type="presOf" srcId="{ACA0C9BE-B483-4BD7-9057-134D0C8FE211}" destId="{66E2AA98-1B11-4966-AF2A-12DA83702186}" srcOrd="0" destOrd="0" presId="urn:microsoft.com/office/officeart/2005/8/layout/radial1"/>
    <dgm:cxn modelId="{9C8C690D-F682-4351-A5AF-12842919215D}" srcId="{2ACBF091-D84E-4EFF-93AA-040727777186}" destId="{1CE80E43-6F6C-42A0-A1E8-5E469E41B0F1}" srcOrd="2" destOrd="0" parTransId="{7EF7C303-9272-430A-AC2B-0777CF976859}" sibTransId="{F494F246-229E-49ED-B3DF-9A8AC3F826E2}"/>
    <dgm:cxn modelId="{B810091A-D5DA-4A5D-9C34-B542A9A591A0}" type="presOf" srcId="{016FBDEE-589D-4812-821C-2CAF83418611}" destId="{C112E437-D5BD-4E91-B5D9-A5F002FFFB17}" srcOrd="0" destOrd="0" presId="urn:microsoft.com/office/officeart/2005/8/layout/radial1"/>
    <dgm:cxn modelId="{FB77C929-3F8B-43CF-B821-A1BDFA35742B}" type="presOf" srcId="{63AF20CC-DB7C-4507-BE26-6586C1E86C81}" destId="{0F856153-6475-4FC2-A5A2-43DEA481B43F}" srcOrd="0" destOrd="0" presId="urn:microsoft.com/office/officeart/2005/8/layout/radial1"/>
    <dgm:cxn modelId="{BEF58F3D-BE16-4891-B9B4-75380CD72292}" type="presOf" srcId="{78B6E168-A776-4B0F-BADA-9304379CC0DC}" destId="{A9C38DFD-321B-42B8-85F4-2E2C9841C6C1}" srcOrd="1" destOrd="0" presId="urn:microsoft.com/office/officeart/2005/8/layout/radial1"/>
    <dgm:cxn modelId="{700EC040-58D6-43F0-A1C8-96FD17C60CB8}" type="presOf" srcId="{FD4A1A09-E158-4E04-9A40-7826C434004E}" destId="{444A1BE7-109C-432D-A4F9-08017856A984}" srcOrd="1" destOrd="0" presId="urn:microsoft.com/office/officeart/2005/8/layout/radial1"/>
    <dgm:cxn modelId="{6B0D285D-A6C4-43B7-BEC4-67A0C9D5F1FA}" type="presOf" srcId="{7EF7C303-9272-430A-AC2B-0777CF976859}" destId="{290E0C03-BC03-4F7A-841F-1EBE6936F027}" srcOrd="1" destOrd="0" presId="urn:microsoft.com/office/officeart/2005/8/layout/radial1"/>
    <dgm:cxn modelId="{D472855F-115D-4D7A-8EAC-A553210D445E}" type="presOf" srcId="{B705C2AD-4EDB-4316-A58D-B8F432AC78C8}" destId="{75ACDA95-CBAA-42AF-AD46-BCE53D6F67D5}" srcOrd="0" destOrd="0" presId="urn:microsoft.com/office/officeart/2005/8/layout/radial1"/>
    <dgm:cxn modelId="{BD27D241-577F-446F-9C86-9CC9FD712342}" type="presOf" srcId="{63AF20CC-DB7C-4507-BE26-6586C1E86C81}" destId="{73F5F4C5-84F5-4F60-86BC-0679E9A5AF01}" srcOrd="1" destOrd="0" presId="urn:microsoft.com/office/officeart/2005/8/layout/radial1"/>
    <dgm:cxn modelId="{37E06642-2D95-4F92-9EEB-667B31D07E55}" type="presOf" srcId="{78B6E168-A776-4B0F-BADA-9304379CC0DC}" destId="{F86ED9FB-9914-4B43-9C11-61D988EE8914}" srcOrd="0" destOrd="0" presId="urn:microsoft.com/office/officeart/2005/8/layout/radial1"/>
    <dgm:cxn modelId="{14660146-E32E-41E9-B626-06EADCDCC196}" type="presOf" srcId="{A21B75B0-D5B2-4C82-92C7-58C0D3C04D11}" destId="{4F002B1A-419D-4EE6-8E55-64EC3F33E997}" srcOrd="0" destOrd="0" presId="urn:microsoft.com/office/officeart/2005/8/layout/radial1"/>
    <dgm:cxn modelId="{85730F66-FA06-4297-A936-2056E1E11FE8}" type="presOf" srcId="{D88851EE-A62D-4D6F-86FD-5B28B3310FDE}" destId="{59381581-C69B-47D2-A7E5-D69035CDDC0A}" srcOrd="0" destOrd="0" presId="urn:microsoft.com/office/officeart/2005/8/layout/radial1"/>
    <dgm:cxn modelId="{1878F366-3C73-4DC4-90B9-A85D31C59CC7}" type="presOf" srcId="{1CE80E43-6F6C-42A0-A1E8-5E469E41B0F1}" destId="{172F0A16-69E6-48D6-969D-883F9BED00AB}" srcOrd="0" destOrd="0" presId="urn:microsoft.com/office/officeart/2005/8/layout/radial1"/>
    <dgm:cxn modelId="{B0F4F86D-1A06-46DF-8748-55788CC8B78B}" type="presOf" srcId="{7EF7C303-9272-430A-AC2B-0777CF976859}" destId="{F262D72A-5C6C-4A43-ABCB-F82DEA097AD2}" srcOrd="0" destOrd="0" presId="urn:microsoft.com/office/officeart/2005/8/layout/radial1"/>
    <dgm:cxn modelId="{5042A656-D878-4DCB-9C0A-0F7F80F47ACE}" srcId="{2ACBF091-D84E-4EFF-93AA-040727777186}" destId="{A21B75B0-D5B2-4C82-92C7-58C0D3C04D11}" srcOrd="1" destOrd="0" parTransId="{E92F7DA5-FC17-4AB7-B2A1-7C0C7DB7032F}" sibTransId="{CC552F3E-F11D-47D5-B3D5-9E4DF7A8C56A}"/>
    <dgm:cxn modelId="{7996FB59-367C-4762-86D0-C8CCEC4E3F90}" srcId="{2ACBF091-D84E-4EFF-93AA-040727777186}" destId="{DB34CC02-42BF-4FEF-9C72-122317B1AF09}" srcOrd="4" destOrd="0" parTransId="{78B6E168-A776-4B0F-BADA-9304379CC0DC}" sibTransId="{2A88331D-6C8D-4499-87F7-1C3E63C26841}"/>
    <dgm:cxn modelId="{7D34037E-B1A7-41FB-B083-69C52414CD03}" type="presOf" srcId="{10891F44-F43C-44C2-AF1B-A33D7E981356}" destId="{24C149C4-AC29-46F4-9A9D-54BAED81FAC5}" srcOrd="0" destOrd="0" presId="urn:microsoft.com/office/officeart/2005/8/layout/radial1"/>
    <dgm:cxn modelId="{5FB7557F-0C1F-4C3E-A2F4-66842C47A4B7}" srcId="{2ACBF091-D84E-4EFF-93AA-040727777186}" destId="{B705C2AD-4EDB-4316-A58D-B8F432AC78C8}" srcOrd="0" destOrd="0" parTransId="{FD4A1A09-E158-4E04-9A40-7826C434004E}" sibTransId="{9621F698-FB92-49B8-BB46-9EC3077B03EB}"/>
    <dgm:cxn modelId="{164D7085-A167-443A-8275-FA9AEA0BFFD5}" type="presOf" srcId="{E92F7DA5-FC17-4AB7-B2A1-7C0C7DB7032F}" destId="{AA6AB399-E86A-4E01-BA96-0333BE7F0B2E}" srcOrd="1" destOrd="0" presId="urn:microsoft.com/office/officeart/2005/8/layout/radial1"/>
    <dgm:cxn modelId="{8EEAA386-621E-4286-91C4-46065AEFC3C5}" type="presOf" srcId="{FD4A1A09-E158-4E04-9A40-7826C434004E}" destId="{CD0BB94F-A3E4-4EEB-9886-83E66819EBDA}" srcOrd="0" destOrd="0" presId="urn:microsoft.com/office/officeart/2005/8/layout/radial1"/>
    <dgm:cxn modelId="{26078A8E-C1DB-4908-9617-121A340D3A4E}" type="presOf" srcId="{ACA0C9BE-B483-4BD7-9057-134D0C8FE211}" destId="{3E0A5BF1-191F-460C-BBCC-BCB726EAA8FC}" srcOrd="1" destOrd="0" presId="urn:microsoft.com/office/officeart/2005/8/layout/radial1"/>
    <dgm:cxn modelId="{2E802CA8-24EC-4C46-ACDD-ED600E5D871E}" srcId="{D61C2345-B88A-467C-A8DF-992F9AEEAC7B}" destId="{2ACBF091-D84E-4EFF-93AA-040727777186}" srcOrd="0" destOrd="0" parTransId="{5D850820-9C97-4B1E-B08C-40AE9A7E63B5}" sibTransId="{C99EBA95-1EA1-4EE4-802B-2D1A8AAD4943}"/>
    <dgm:cxn modelId="{70F65EBA-6DA6-4A06-95AA-91EB56BB5003}" type="presOf" srcId="{E92F7DA5-FC17-4AB7-B2A1-7C0C7DB7032F}" destId="{5BDF0C68-2524-4B45-ADA4-8B3C05366E6B}" srcOrd="0" destOrd="0" presId="urn:microsoft.com/office/officeart/2005/8/layout/radial1"/>
    <dgm:cxn modelId="{ED3165CD-715D-4FDA-B1F9-691BAD2B6270}" type="presOf" srcId="{DB34CC02-42BF-4FEF-9C72-122317B1AF09}" destId="{AA22B58C-923C-4BB7-BBB2-B3840F80F1CF}" srcOrd="0" destOrd="0" presId="urn:microsoft.com/office/officeart/2005/8/layout/radial1"/>
    <dgm:cxn modelId="{6E23A9D4-0F1C-4AE1-83BE-57CD720D2C54}" type="presOf" srcId="{CCFFBEEA-321B-4E22-AF10-46EF260F3D7D}" destId="{B56F1CBF-27E3-45B5-A970-81CF57BB4CD3}" srcOrd="0" destOrd="0" presId="urn:microsoft.com/office/officeart/2005/8/layout/radial1"/>
    <dgm:cxn modelId="{A69E7AD7-C639-4742-B3FF-528B1BA37AFC}" srcId="{2ACBF091-D84E-4EFF-93AA-040727777186}" destId="{10891F44-F43C-44C2-AF1B-A33D7E981356}" srcOrd="6" destOrd="0" parTransId="{63AF20CC-DB7C-4507-BE26-6586C1E86C81}" sibTransId="{4CE25821-A4D9-4D9D-8563-209E29E95B4D}"/>
    <dgm:cxn modelId="{35702BE0-508D-411F-86FD-DCD9B2524B8E}" srcId="{2ACBF091-D84E-4EFF-93AA-040727777186}" destId="{016FBDEE-589D-4812-821C-2CAF83418611}" srcOrd="5" destOrd="0" parTransId="{ACA0C9BE-B483-4BD7-9057-134D0C8FE211}" sibTransId="{4CDAB1C1-4DB5-45C3-9CFE-86DDFACCDD7A}"/>
    <dgm:cxn modelId="{37C9C7E5-F636-485C-B05F-95DEE981DF2B}" type="presOf" srcId="{D88851EE-A62D-4D6F-86FD-5B28B3310FDE}" destId="{29E21F2D-1F12-430B-BFF5-796C0BFA874F}" srcOrd="1" destOrd="0" presId="urn:microsoft.com/office/officeart/2005/8/layout/radial1"/>
    <dgm:cxn modelId="{B1D88AF5-BC47-4217-9471-4CB2163531C5}" srcId="{2ACBF091-D84E-4EFF-93AA-040727777186}" destId="{CCFFBEEA-321B-4E22-AF10-46EF260F3D7D}" srcOrd="3" destOrd="0" parTransId="{D88851EE-A62D-4D6F-86FD-5B28B3310FDE}" sibTransId="{99E5E44A-F340-4874-A33B-A07C41686F7C}"/>
    <dgm:cxn modelId="{8118F2F5-679C-43A6-ABEC-C7676BD0AC5D}" type="presOf" srcId="{2ACBF091-D84E-4EFF-93AA-040727777186}" destId="{E97D5C78-33AC-4781-9879-9DD1F8F70A8D}" srcOrd="0" destOrd="0" presId="urn:microsoft.com/office/officeart/2005/8/layout/radial1"/>
    <dgm:cxn modelId="{607EE51A-22D9-41C7-8E1B-6A991C5EAF10}" type="presParOf" srcId="{1D353ADB-051A-4DC3-A463-044E93D6643B}" destId="{E97D5C78-33AC-4781-9879-9DD1F8F70A8D}" srcOrd="0" destOrd="0" presId="urn:microsoft.com/office/officeart/2005/8/layout/radial1"/>
    <dgm:cxn modelId="{2F8FBAC1-5D08-4F42-A74C-522559A4DF3A}" type="presParOf" srcId="{1D353ADB-051A-4DC3-A463-044E93D6643B}" destId="{CD0BB94F-A3E4-4EEB-9886-83E66819EBDA}" srcOrd="1" destOrd="0" presId="urn:microsoft.com/office/officeart/2005/8/layout/radial1"/>
    <dgm:cxn modelId="{80ECC9BB-3BDE-4085-8C12-7BB27003155C}" type="presParOf" srcId="{CD0BB94F-A3E4-4EEB-9886-83E66819EBDA}" destId="{444A1BE7-109C-432D-A4F9-08017856A984}" srcOrd="0" destOrd="0" presId="urn:microsoft.com/office/officeart/2005/8/layout/radial1"/>
    <dgm:cxn modelId="{24166FA2-3E95-428E-B278-BFC6747CE97E}" type="presParOf" srcId="{1D353ADB-051A-4DC3-A463-044E93D6643B}" destId="{75ACDA95-CBAA-42AF-AD46-BCE53D6F67D5}" srcOrd="2" destOrd="0" presId="urn:microsoft.com/office/officeart/2005/8/layout/radial1"/>
    <dgm:cxn modelId="{1C243C0D-BB1A-4324-A8C1-921C06CD4CEB}" type="presParOf" srcId="{1D353ADB-051A-4DC3-A463-044E93D6643B}" destId="{5BDF0C68-2524-4B45-ADA4-8B3C05366E6B}" srcOrd="3" destOrd="0" presId="urn:microsoft.com/office/officeart/2005/8/layout/radial1"/>
    <dgm:cxn modelId="{9696B144-871F-4ADD-AF60-19C5921306CC}" type="presParOf" srcId="{5BDF0C68-2524-4B45-ADA4-8B3C05366E6B}" destId="{AA6AB399-E86A-4E01-BA96-0333BE7F0B2E}" srcOrd="0" destOrd="0" presId="urn:microsoft.com/office/officeart/2005/8/layout/radial1"/>
    <dgm:cxn modelId="{8593CC79-E036-4E77-89C6-DED950D11ED8}" type="presParOf" srcId="{1D353ADB-051A-4DC3-A463-044E93D6643B}" destId="{4F002B1A-419D-4EE6-8E55-64EC3F33E997}" srcOrd="4" destOrd="0" presId="urn:microsoft.com/office/officeart/2005/8/layout/radial1"/>
    <dgm:cxn modelId="{D10F1EDD-5556-4111-9BBF-595F414DC96C}" type="presParOf" srcId="{1D353ADB-051A-4DC3-A463-044E93D6643B}" destId="{F262D72A-5C6C-4A43-ABCB-F82DEA097AD2}" srcOrd="5" destOrd="0" presId="urn:microsoft.com/office/officeart/2005/8/layout/radial1"/>
    <dgm:cxn modelId="{F50E3DA5-BA28-42FD-ABB0-7A8EAE872B42}" type="presParOf" srcId="{F262D72A-5C6C-4A43-ABCB-F82DEA097AD2}" destId="{290E0C03-BC03-4F7A-841F-1EBE6936F027}" srcOrd="0" destOrd="0" presId="urn:microsoft.com/office/officeart/2005/8/layout/radial1"/>
    <dgm:cxn modelId="{19220225-1D5B-44F2-90D7-EB75D056346C}" type="presParOf" srcId="{1D353ADB-051A-4DC3-A463-044E93D6643B}" destId="{172F0A16-69E6-48D6-969D-883F9BED00AB}" srcOrd="6" destOrd="0" presId="urn:microsoft.com/office/officeart/2005/8/layout/radial1"/>
    <dgm:cxn modelId="{C5100703-8FA4-43DC-BFFA-0721549E7148}" type="presParOf" srcId="{1D353ADB-051A-4DC3-A463-044E93D6643B}" destId="{59381581-C69B-47D2-A7E5-D69035CDDC0A}" srcOrd="7" destOrd="0" presId="urn:microsoft.com/office/officeart/2005/8/layout/radial1"/>
    <dgm:cxn modelId="{5C75D674-7D22-493E-86AC-BE5B11D56B59}" type="presParOf" srcId="{59381581-C69B-47D2-A7E5-D69035CDDC0A}" destId="{29E21F2D-1F12-430B-BFF5-796C0BFA874F}" srcOrd="0" destOrd="0" presId="urn:microsoft.com/office/officeart/2005/8/layout/radial1"/>
    <dgm:cxn modelId="{5F3009D6-D387-40BC-941E-A3F0006E33A9}" type="presParOf" srcId="{1D353ADB-051A-4DC3-A463-044E93D6643B}" destId="{B56F1CBF-27E3-45B5-A970-81CF57BB4CD3}" srcOrd="8" destOrd="0" presId="urn:microsoft.com/office/officeart/2005/8/layout/radial1"/>
    <dgm:cxn modelId="{6CABBD7B-DF08-4B0D-8F72-FA3784D6F979}" type="presParOf" srcId="{1D353ADB-051A-4DC3-A463-044E93D6643B}" destId="{F86ED9FB-9914-4B43-9C11-61D988EE8914}" srcOrd="9" destOrd="0" presId="urn:microsoft.com/office/officeart/2005/8/layout/radial1"/>
    <dgm:cxn modelId="{784DB59E-4C57-45B7-8A3B-BDA2F1EA6F78}" type="presParOf" srcId="{F86ED9FB-9914-4B43-9C11-61D988EE8914}" destId="{A9C38DFD-321B-42B8-85F4-2E2C9841C6C1}" srcOrd="0" destOrd="0" presId="urn:microsoft.com/office/officeart/2005/8/layout/radial1"/>
    <dgm:cxn modelId="{3ADBF587-3541-4508-8430-88715CD06097}" type="presParOf" srcId="{1D353ADB-051A-4DC3-A463-044E93D6643B}" destId="{AA22B58C-923C-4BB7-BBB2-B3840F80F1CF}" srcOrd="10" destOrd="0" presId="urn:microsoft.com/office/officeart/2005/8/layout/radial1"/>
    <dgm:cxn modelId="{E5ED55B9-EB44-45A5-ABF2-E925B21D3F42}" type="presParOf" srcId="{1D353ADB-051A-4DC3-A463-044E93D6643B}" destId="{66E2AA98-1B11-4966-AF2A-12DA83702186}" srcOrd="11" destOrd="0" presId="urn:microsoft.com/office/officeart/2005/8/layout/radial1"/>
    <dgm:cxn modelId="{D975C7C1-14E5-4F0F-8BCC-321D6149892E}" type="presParOf" srcId="{66E2AA98-1B11-4966-AF2A-12DA83702186}" destId="{3E0A5BF1-191F-460C-BBCC-BCB726EAA8FC}" srcOrd="0" destOrd="0" presId="urn:microsoft.com/office/officeart/2005/8/layout/radial1"/>
    <dgm:cxn modelId="{82145019-2C39-4477-963A-3534534DED60}" type="presParOf" srcId="{1D353ADB-051A-4DC3-A463-044E93D6643B}" destId="{C112E437-D5BD-4E91-B5D9-A5F002FFFB17}" srcOrd="12" destOrd="0" presId="urn:microsoft.com/office/officeart/2005/8/layout/radial1"/>
    <dgm:cxn modelId="{F4E5DD4B-164B-48B0-B7F9-E47910BFCB6A}" type="presParOf" srcId="{1D353ADB-051A-4DC3-A463-044E93D6643B}" destId="{0F856153-6475-4FC2-A5A2-43DEA481B43F}" srcOrd="13" destOrd="0" presId="urn:microsoft.com/office/officeart/2005/8/layout/radial1"/>
    <dgm:cxn modelId="{46C5F2A0-4BF1-46B5-BA27-20D74B8EDC76}" type="presParOf" srcId="{0F856153-6475-4FC2-A5A2-43DEA481B43F}" destId="{73F5F4C5-84F5-4F60-86BC-0679E9A5AF01}" srcOrd="0" destOrd="0" presId="urn:microsoft.com/office/officeart/2005/8/layout/radial1"/>
    <dgm:cxn modelId="{63CA5B27-26FA-4C82-8654-E20255404E64}" type="presParOf" srcId="{1D353ADB-051A-4DC3-A463-044E93D6643B}" destId="{24C149C4-AC29-46F4-9A9D-54BAED81FAC5}"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B4FC24-3211-4268-848F-756A5B27CAB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Budgeting</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Forecasting</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FIN-REP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B8E095A2-BF08-4079-836D-3058B358259E}" type="pres">
      <dgm:prSet presAssocID="{F9B4FC24-3211-4268-848F-756A5B27CAB4}" presName="composite" presStyleCnt="0">
        <dgm:presLayoutVars>
          <dgm:chMax val="3"/>
          <dgm:animLvl val="lvl"/>
          <dgm:resizeHandles val="exact"/>
        </dgm:presLayoutVars>
      </dgm:prSet>
      <dgm:spPr/>
    </dgm:pt>
    <dgm:pt modelId="{11505238-410E-422A-80F7-8AC1712C6EB4}" type="pres">
      <dgm:prSet presAssocID="{9B843AB0-B2D8-442B-8847-3447E2584FB0}" presName="gear1" presStyleLbl="node1" presStyleIdx="0" presStyleCnt="3" custLinFactNeighborX="469" custLinFactNeighborY="3327">
        <dgm:presLayoutVars>
          <dgm:chMax val="1"/>
          <dgm:bulletEnabled val="1"/>
        </dgm:presLayoutVars>
      </dgm:prSet>
      <dgm:spPr/>
    </dgm:pt>
    <dgm:pt modelId="{F1F2C5E0-EBD3-44F4-8A59-75F7C4066AC6}" type="pres">
      <dgm:prSet presAssocID="{9B843AB0-B2D8-442B-8847-3447E2584FB0}" presName="gear1srcNode" presStyleLbl="node1" presStyleIdx="0" presStyleCnt="3"/>
      <dgm:spPr/>
    </dgm:pt>
    <dgm:pt modelId="{A0EEBE99-5533-4F16-9264-36F615EA9642}" type="pres">
      <dgm:prSet presAssocID="{9B843AB0-B2D8-442B-8847-3447E2584FB0}" presName="gear1dstNode" presStyleLbl="node1" presStyleIdx="0" presStyleCnt="3"/>
      <dgm:spPr/>
    </dgm:pt>
    <dgm:pt modelId="{CB437173-543B-44D2-ACC4-DAE23ADF9D2B}" type="pres">
      <dgm:prSet presAssocID="{DC40C2D5-1134-4BF2-A97C-74BF61DF172A}" presName="gear2" presStyleLbl="node1" presStyleIdx="1" presStyleCnt="3">
        <dgm:presLayoutVars>
          <dgm:chMax val="1"/>
          <dgm:bulletEnabled val="1"/>
        </dgm:presLayoutVars>
      </dgm:prSet>
      <dgm:spPr/>
    </dgm:pt>
    <dgm:pt modelId="{B30F6AB9-59D2-4311-9F92-C128DF65C848}" type="pres">
      <dgm:prSet presAssocID="{DC40C2D5-1134-4BF2-A97C-74BF61DF172A}" presName="gear2srcNode" presStyleLbl="node1" presStyleIdx="1" presStyleCnt="3"/>
      <dgm:spPr/>
    </dgm:pt>
    <dgm:pt modelId="{51623AD9-0271-44F6-BB81-13580718C113}" type="pres">
      <dgm:prSet presAssocID="{DC40C2D5-1134-4BF2-A97C-74BF61DF172A}" presName="gear2dstNode" presStyleLbl="node1" presStyleIdx="1" presStyleCnt="3"/>
      <dgm:spPr/>
    </dgm:pt>
    <dgm:pt modelId="{83E845EC-8F3F-4150-936F-B7314FD1BE12}" type="pres">
      <dgm:prSet presAssocID="{E01DEEB1-B32A-4C5E-9F31-C208371C3ECC}" presName="gear3" presStyleLbl="node1" presStyleIdx="2" presStyleCnt="3"/>
      <dgm:spPr/>
    </dgm:pt>
    <dgm:pt modelId="{CECF802D-0C43-4236-BE29-D35A3E22B315}" type="pres">
      <dgm:prSet presAssocID="{E01DEEB1-B32A-4C5E-9F31-C208371C3ECC}" presName="gear3tx" presStyleLbl="node1" presStyleIdx="2" presStyleCnt="3">
        <dgm:presLayoutVars>
          <dgm:chMax val="1"/>
          <dgm:bulletEnabled val="1"/>
        </dgm:presLayoutVars>
      </dgm:prSet>
      <dgm:spPr/>
    </dgm:pt>
    <dgm:pt modelId="{B0236D63-6541-4381-BEFA-C2C093B6A362}" type="pres">
      <dgm:prSet presAssocID="{E01DEEB1-B32A-4C5E-9F31-C208371C3ECC}" presName="gear3srcNode" presStyleLbl="node1" presStyleIdx="2" presStyleCnt="3"/>
      <dgm:spPr/>
    </dgm:pt>
    <dgm:pt modelId="{387159B0-E90C-46C4-83EC-3469449FC37B}" type="pres">
      <dgm:prSet presAssocID="{E01DEEB1-B32A-4C5E-9F31-C208371C3ECC}" presName="gear3dstNode" presStyleLbl="node1" presStyleIdx="2" presStyleCnt="3"/>
      <dgm:spPr/>
    </dgm:pt>
    <dgm:pt modelId="{634A3D48-C5F3-4B33-AA31-7A2FC41F0556}" type="pres">
      <dgm:prSet presAssocID="{44CF211A-B14A-45A4-91D6-B2CF2EE7BD2C}" presName="connector1" presStyleLbl="sibTrans2D1" presStyleIdx="0" presStyleCnt="3"/>
      <dgm:spPr/>
    </dgm:pt>
    <dgm:pt modelId="{BA5E5328-CFC8-4473-922D-83E86FFE94E2}" type="pres">
      <dgm:prSet presAssocID="{0C8F0345-3EEB-407C-B5E3-01810076EF5F}" presName="connector2" presStyleLbl="sibTrans2D1" presStyleIdx="1" presStyleCnt="3"/>
      <dgm:spPr/>
    </dgm:pt>
    <dgm:pt modelId="{3A74AF18-4353-4ECB-911F-71248F29C038}" type="pres">
      <dgm:prSet presAssocID="{D6AF09A9-4CDC-4444-B562-9312D9F5A4A1}" presName="connector3" presStyleLbl="sibTrans2D1" presStyleIdx="2" presStyleCnt="3"/>
      <dgm:spPr/>
    </dgm:pt>
  </dgm:ptLst>
  <dgm:cxnLst>
    <dgm:cxn modelId="{7CD3AE00-69F2-4D49-A308-62E2212C8E1C}" type="presOf" srcId="{F9B4FC24-3211-4268-848F-756A5B27CAB4}" destId="{B8E095A2-BF08-4079-836D-3058B358259E}" srcOrd="0" destOrd="0" presId="urn:microsoft.com/office/officeart/2005/8/layout/gear1"/>
    <dgm:cxn modelId="{EAAA7408-50A0-4D11-B268-34B961DB58EA}" type="presOf" srcId="{0C8F0345-3EEB-407C-B5E3-01810076EF5F}" destId="{BA5E5328-CFC8-4473-922D-83E86FFE94E2}" srcOrd="0" destOrd="0" presId="urn:microsoft.com/office/officeart/2005/8/layout/gear1"/>
    <dgm:cxn modelId="{A37E3E1C-C045-401F-9DEB-DD829194BAE4}" type="presOf" srcId="{9B843AB0-B2D8-442B-8847-3447E2584FB0}" destId="{A0EEBE99-5533-4F16-9264-36F615EA9642}" srcOrd="2" destOrd="0" presId="urn:microsoft.com/office/officeart/2005/8/layout/gear1"/>
    <dgm:cxn modelId="{0A662A3C-4AA1-45FD-8666-FC85B4CD02B7}" type="presOf" srcId="{D6AF09A9-4CDC-4444-B562-9312D9F5A4A1}" destId="{3A74AF18-4353-4ECB-911F-71248F29C038}" srcOrd="0" destOrd="0" presId="urn:microsoft.com/office/officeart/2005/8/layout/gear1"/>
    <dgm:cxn modelId="{4AAC345D-732B-4028-9CE5-61777A979D76}" srcId="{F9B4FC24-3211-4268-848F-756A5B27CAB4}" destId="{9B843AB0-B2D8-442B-8847-3447E2584FB0}" srcOrd="0" destOrd="0" parTransId="{4D228E81-FB16-4E92-B782-3AD8F3D68165}" sibTransId="{44CF211A-B14A-45A4-91D6-B2CF2EE7BD2C}"/>
    <dgm:cxn modelId="{5AAD3E5D-AE05-4504-BEBB-2580CA5E61F3}" type="presOf" srcId="{44CF211A-B14A-45A4-91D6-B2CF2EE7BD2C}" destId="{634A3D48-C5F3-4B33-AA31-7A2FC41F0556}" srcOrd="0" destOrd="0" presId="urn:microsoft.com/office/officeart/2005/8/layout/gear1"/>
    <dgm:cxn modelId="{CB012E44-EC78-40C8-8771-8080240D62E6}" type="presOf" srcId="{E01DEEB1-B32A-4C5E-9F31-C208371C3ECC}" destId="{B0236D63-6541-4381-BEFA-C2C093B6A362}" srcOrd="2" destOrd="0" presId="urn:microsoft.com/office/officeart/2005/8/layout/gear1"/>
    <dgm:cxn modelId="{F0CFEC45-0950-49A1-BE35-778923152A21}" srcId="{F9B4FC24-3211-4268-848F-756A5B27CAB4}" destId="{DC40C2D5-1134-4BF2-A97C-74BF61DF172A}" srcOrd="1" destOrd="0" parTransId="{582A90C5-4560-4ED1-9055-4ABB29C3C48B}" sibTransId="{0C8F0345-3EEB-407C-B5E3-01810076EF5F}"/>
    <dgm:cxn modelId="{77E6D78A-21E1-4539-864E-C6E05E1B1FA5}" type="presOf" srcId="{DC40C2D5-1134-4BF2-A97C-74BF61DF172A}" destId="{B30F6AB9-59D2-4311-9F92-C128DF65C848}" srcOrd="1" destOrd="0" presId="urn:microsoft.com/office/officeart/2005/8/layout/gear1"/>
    <dgm:cxn modelId="{FF030BA0-55D4-4663-B71F-F63F75DF78FF}" srcId="{F9B4FC24-3211-4268-848F-756A5B27CAB4}" destId="{E01DEEB1-B32A-4C5E-9F31-C208371C3ECC}" srcOrd="2" destOrd="0" parTransId="{9BB79506-0CB0-448B-B30B-8A3A37A4FFBD}" sibTransId="{D6AF09A9-4CDC-4444-B562-9312D9F5A4A1}"/>
    <dgm:cxn modelId="{7617B9B8-5EF0-4B75-B439-FB79C7020360}" type="presOf" srcId="{DC40C2D5-1134-4BF2-A97C-74BF61DF172A}" destId="{51623AD9-0271-44F6-BB81-13580718C113}" srcOrd="2" destOrd="0" presId="urn:microsoft.com/office/officeart/2005/8/layout/gear1"/>
    <dgm:cxn modelId="{ABBF30E1-220E-4E89-BC3E-7DE603A323F5}" type="presOf" srcId="{DC40C2D5-1134-4BF2-A97C-74BF61DF172A}" destId="{CB437173-543B-44D2-ACC4-DAE23ADF9D2B}" srcOrd="0" destOrd="0" presId="urn:microsoft.com/office/officeart/2005/8/layout/gear1"/>
    <dgm:cxn modelId="{48B5A0E3-E433-4E08-974E-7F9B82E94A4D}" type="presOf" srcId="{E01DEEB1-B32A-4C5E-9F31-C208371C3ECC}" destId="{83E845EC-8F3F-4150-936F-B7314FD1BE12}" srcOrd="0" destOrd="0" presId="urn:microsoft.com/office/officeart/2005/8/layout/gear1"/>
    <dgm:cxn modelId="{B262E8E4-6510-4FA6-ADD6-EA6E59DF2AFB}" type="presOf" srcId="{9B843AB0-B2D8-442B-8847-3447E2584FB0}" destId="{11505238-410E-422A-80F7-8AC1712C6EB4}" srcOrd="0" destOrd="0" presId="urn:microsoft.com/office/officeart/2005/8/layout/gear1"/>
    <dgm:cxn modelId="{E3F7B4E6-4414-4C21-8644-86254C68A8F0}" type="presOf" srcId="{E01DEEB1-B32A-4C5E-9F31-C208371C3ECC}" destId="{CECF802D-0C43-4236-BE29-D35A3E22B315}" srcOrd="1" destOrd="0" presId="urn:microsoft.com/office/officeart/2005/8/layout/gear1"/>
    <dgm:cxn modelId="{E9BFCAE9-D546-4EE0-A6C4-914B174B25BB}" type="presOf" srcId="{9B843AB0-B2D8-442B-8847-3447E2584FB0}" destId="{F1F2C5E0-EBD3-44F4-8A59-75F7C4066AC6}" srcOrd="1" destOrd="0" presId="urn:microsoft.com/office/officeart/2005/8/layout/gear1"/>
    <dgm:cxn modelId="{57FE4EF5-B073-4EFD-A9F6-AD546094C549}" type="presOf" srcId="{E01DEEB1-B32A-4C5E-9F31-C208371C3ECC}" destId="{387159B0-E90C-46C4-83EC-3469449FC37B}" srcOrd="3" destOrd="0" presId="urn:microsoft.com/office/officeart/2005/8/layout/gear1"/>
    <dgm:cxn modelId="{32BD5956-826F-4119-A706-99048AD338CE}" type="presParOf" srcId="{B8E095A2-BF08-4079-836D-3058B358259E}" destId="{11505238-410E-422A-80F7-8AC1712C6EB4}" srcOrd="0" destOrd="0" presId="urn:microsoft.com/office/officeart/2005/8/layout/gear1"/>
    <dgm:cxn modelId="{00B4AD17-B8BA-46C0-9A60-A19D4115299F}" type="presParOf" srcId="{B8E095A2-BF08-4079-836D-3058B358259E}" destId="{F1F2C5E0-EBD3-44F4-8A59-75F7C4066AC6}" srcOrd="1" destOrd="0" presId="urn:microsoft.com/office/officeart/2005/8/layout/gear1"/>
    <dgm:cxn modelId="{9C4C389E-4E0B-421B-A12B-83041A2C2158}" type="presParOf" srcId="{B8E095A2-BF08-4079-836D-3058B358259E}" destId="{A0EEBE99-5533-4F16-9264-36F615EA9642}" srcOrd="2" destOrd="0" presId="urn:microsoft.com/office/officeart/2005/8/layout/gear1"/>
    <dgm:cxn modelId="{A2364F40-0951-484D-A975-9DF9E35ED419}" type="presParOf" srcId="{B8E095A2-BF08-4079-836D-3058B358259E}" destId="{CB437173-543B-44D2-ACC4-DAE23ADF9D2B}" srcOrd="3" destOrd="0" presId="urn:microsoft.com/office/officeart/2005/8/layout/gear1"/>
    <dgm:cxn modelId="{7EF04CCA-139F-4A1B-B683-2B5C138C75CE}" type="presParOf" srcId="{B8E095A2-BF08-4079-836D-3058B358259E}" destId="{B30F6AB9-59D2-4311-9F92-C128DF65C848}" srcOrd="4" destOrd="0" presId="urn:microsoft.com/office/officeart/2005/8/layout/gear1"/>
    <dgm:cxn modelId="{33066FAE-7559-4DC5-9BB4-D2251B635CF1}" type="presParOf" srcId="{B8E095A2-BF08-4079-836D-3058B358259E}" destId="{51623AD9-0271-44F6-BB81-13580718C113}" srcOrd="5" destOrd="0" presId="urn:microsoft.com/office/officeart/2005/8/layout/gear1"/>
    <dgm:cxn modelId="{0768B17F-65C0-4214-A3E5-D42DAAADF402}" type="presParOf" srcId="{B8E095A2-BF08-4079-836D-3058B358259E}" destId="{83E845EC-8F3F-4150-936F-B7314FD1BE12}" srcOrd="6" destOrd="0" presId="urn:microsoft.com/office/officeart/2005/8/layout/gear1"/>
    <dgm:cxn modelId="{B6B805F8-C1A7-404E-B90D-132A8A3FE7FB}" type="presParOf" srcId="{B8E095A2-BF08-4079-836D-3058B358259E}" destId="{CECF802D-0C43-4236-BE29-D35A3E22B315}" srcOrd="7" destOrd="0" presId="urn:microsoft.com/office/officeart/2005/8/layout/gear1"/>
    <dgm:cxn modelId="{7DEF59E3-090C-49A4-BDB2-904D172100EB}" type="presParOf" srcId="{B8E095A2-BF08-4079-836D-3058B358259E}" destId="{B0236D63-6541-4381-BEFA-C2C093B6A362}" srcOrd="8" destOrd="0" presId="urn:microsoft.com/office/officeart/2005/8/layout/gear1"/>
    <dgm:cxn modelId="{367A05B4-5726-4414-A809-EDBFBFCB383E}" type="presParOf" srcId="{B8E095A2-BF08-4079-836D-3058B358259E}" destId="{387159B0-E90C-46C4-83EC-3469449FC37B}" srcOrd="9" destOrd="0" presId="urn:microsoft.com/office/officeart/2005/8/layout/gear1"/>
    <dgm:cxn modelId="{462EEC07-1CC0-4F37-8864-E15746329065}" type="presParOf" srcId="{B8E095A2-BF08-4079-836D-3058B358259E}" destId="{634A3D48-C5F3-4B33-AA31-7A2FC41F0556}" srcOrd="10" destOrd="0" presId="urn:microsoft.com/office/officeart/2005/8/layout/gear1"/>
    <dgm:cxn modelId="{0837CD30-C5BF-40B2-973B-EEAAAA39EB8D}" type="presParOf" srcId="{B8E095A2-BF08-4079-836D-3058B358259E}" destId="{BA5E5328-CFC8-4473-922D-83E86FFE94E2}" srcOrd="11" destOrd="0" presId="urn:microsoft.com/office/officeart/2005/8/layout/gear1"/>
    <dgm:cxn modelId="{669E5F38-4DBD-41AD-B684-E33CA62B53D1}" type="presParOf" srcId="{B8E095A2-BF08-4079-836D-3058B358259E}" destId="{3A74AF18-4353-4ECB-911F-71248F29C038}" srcOrd="12" destOrd="0" presId="urn:microsoft.com/office/officeart/2005/8/layout/gear1"/>
  </dgm:cxnLst>
  <dgm:bg>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1C2345-B88A-467C-A8DF-992F9AEEAC7B}" type="doc">
      <dgm:prSet loTypeId="urn:microsoft.com/office/officeart/2005/8/layout/radial1" loCatId="relationship" qsTypeId="urn:microsoft.com/office/officeart/2005/8/quickstyle/3d5" qsCatId="3D" csTypeId="urn:microsoft.com/office/officeart/2005/8/colors/accent2_2" csCatId="accent2" phldr="1"/>
      <dgm:spPr/>
      <dgm:t>
        <a:bodyPr/>
        <a:lstStyle/>
        <a:p>
          <a:endParaRPr lang="en-US"/>
        </a:p>
      </dgm:t>
    </dgm:pt>
    <dgm:pt modelId="{2ACBF091-D84E-4EFF-93AA-040727777186}">
      <dgm:prSet phldrT="[Text]"/>
      <dgm:spPr/>
      <dgm:t>
        <a:bodyPr/>
        <a:lstStyle/>
        <a:p>
          <a:r>
            <a:rPr lang="en-US" b="1" dirty="0">
              <a:solidFill>
                <a:srgbClr val="074356"/>
              </a:solidFill>
              <a:latin typeface="Antonio" panose="020B0604020202020204" charset="0"/>
            </a:rPr>
            <a:t>CFO</a:t>
          </a:r>
        </a:p>
      </dgm:t>
    </dgm:pt>
    <dgm:pt modelId="{5D850820-9C97-4B1E-B08C-40AE9A7E63B5}" type="parTrans" cxnId="{2E802CA8-24EC-4C46-ACDD-ED600E5D871E}">
      <dgm:prSet/>
      <dgm:spPr/>
      <dgm:t>
        <a:bodyPr/>
        <a:lstStyle/>
        <a:p>
          <a:endParaRPr lang="en-US">
            <a:solidFill>
              <a:srgbClr val="074356"/>
            </a:solidFill>
            <a:latin typeface="Antonio" panose="020B0604020202020204" charset="0"/>
          </a:endParaRPr>
        </a:p>
      </dgm:t>
    </dgm:pt>
    <dgm:pt modelId="{C99EBA95-1EA1-4EE4-802B-2D1A8AAD4943}" type="sibTrans" cxnId="{2E802CA8-24EC-4C46-ACDD-ED600E5D871E}">
      <dgm:prSet/>
      <dgm:spPr/>
      <dgm:t>
        <a:bodyPr/>
        <a:lstStyle/>
        <a:p>
          <a:endParaRPr lang="en-US">
            <a:solidFill>
              <a:srgbClr val="074356"/>
            </a:solidFill>
            <a:latin typeface="Antonio" panose="020B0604020202020204" charset="0"/>
          </a:endParaRPr>
        </a:p>
      </dgm:t>
    </dgm:pt>
    <dgm:pt modelId="{B705C2AD-4EDB-4316-A58D-B8F432AC78C8}">
      <dgm:prSet phldrT="[Text]"/>
      <dgm:spPr/>
      <dgm:t>
        <a:bodyPr/>
        <a:lstStyle/>
        <a:p>
          <a:r>
            <a:rPr lang="en-US" dirty="0">
              <a:solidFill>
                <a:srgbClr val="074356"/>
              </a:solidFill>
              <a:latin typeface="Antonio" panose="020B0604020202020204" charset="0"/>
            </a:rPr>
            <a:t>Owners &amp; Investors</a:t>
          </a:r>
        </a:p>
      </dgm:t>
    </dgm:pt>
    <dgm:pt modelId="{FD4A1A09-E158-4E04-9A40-7826C434004E}" type="parTrans" cxnId="{5FB7557F-0C1F-4C3E-A2F4-66842C47A4B7}">
      <dgm:prSet/>
      <dgm:spPr/>
      <dgm:t>
        <a:bodyPr/>
        <a:lstStyle/>
        <a:p>
          <a:endParaRPr lang="en-US" dirty="0">
            <a:solidFill>
              <a:srgbClr val="074356"/>
            </a:solidFill>
            <a:latin typeface="Antonio" panose="020B0604020202020204" charset="0"/>
          </a:endParaRPr>
        </a:p>
      </dgm:t>
    </dgm:pt>
    <dgm:pt modelId="{9621F698-FB92-49B8-BB46-9EC3077B03EB}" type="sibTrans" cxnId="{5FB7557F-0C1F-4C3E-A2F4-66842C47A4B7}">
      <dgm:prSet/>
      <dgm:spPr/>
      <dgm:t>
        <a:bodyPr/>
        <a:lstStyle/>
        <a:p>
          <a:endParaRPr lang="en-US">
            <a:solidFill>
              <a:srgbClr val="074356"/>
            </a:solidFill>
            <a:latin typeface="Antonio" panose="020B0604020202020204" charset="0"/>
          </a:endParaRPr>
        </a:p>
      </dgm:t>
    </dgm:pt>
    <dgm:pt modelId="{1CE80E43-6F6C-42A0-A1E8-5E469E41B0F1}">
      <dgm:prSet phldrT="[Text]"/>
      <dgm:spPr/>
      <dgm:t>
        <a:bodyPr/>
        <a:lstStyle/>
        <a:p>
          <a:r>
            <a:rPr lang="en-US" dirty="0">
              <a:solidFill>
                <a:srgbClr val="074356"/>
              </a:solidFill>
              <a:latin typeface="Antonio" panose="020B0604020202020204" charset="0"/>
            </a:rPr>
            <a:t>Executive Team</a:t>
          </a:r>
        </a:p>
      </dgm:t>
    </dgm:pt>
    <dgm:pt modelId="{7EF7C303-9272-430A-AC2B-0777CF976859}" type="parTrans" cxnId="{9C8C690D-F682-4351-A5AF-12842919215D}">
      <dgm:prSet/>
      <dgm:spPr/>
      <dgm:t>
        <a:bodyPr/>
        <a:lstStyle/>
        <a:p>
          <a:endParaRPr lang="en-US" dirty="0">
            <a:solidFill>
              <a:srgbClr val="074356"/>
            </a:solidFill>
            <a:latin typeface="Antonio" panose="020B0604020202020204" charset="0"/>
          </a:endParaRPr>
        </a:p>
      </dgm:t>
    </dgm:pt>
    <dgm:pt modelId="{F494F246-229E-49ED-B3DF-9A8AC3F826E2}" type="sibTrans" cxnId="{9C8C690D-F682-4351-A5AF-12842919215D}">
      <dgm:prSet/>
      <dgm:spPr/>
      <dgm:t>
        <a:bodyPr/>
        <a:lstStyle/>
        <a:p>
          <a:endParaRPr lang="en-US">
            <a:solidFill>
              <a:srgbClr val="074356"/>
            </a:solidFill>
            <a:latin typeface="Antonio" panose="020B0604020202020204" charset="0"/>
          </a:endParaRPr>
        </a:p>
      </dgm:t>
    </dgm:pt>
    <dgm:pt modelId="{CCFFBEEA-321B-4E22-AF10-46EF260F3D7D}">
      <dgm:prSet phldrT="[Text]"/>
      <dgm:spPr/>
      <dgm:t>
        <a:bodyPr/>
        <a:lstStyle/>
        <a:p>
          <a:r>
            <a:rPr lang="en-US" dirty="0">
              <a:solidFill>
                <a:srgbClr val="074356"/>
              </a:solidFill>
              <a:latin typeface="Antonio" panose="020B0604020202020204" charset="0"/>
            </a:rPr>
            <a:t>Middle Management</a:t>
          </a:r>
        </a:p>
      </dgm:t>
    </dgm:pt>
    <dgm:pt modelId="{D88851EE-A62D-4D6F-86FD-5B28B3310FDE}" type="parTrans" cxnId="{B1D88AF5-BC47-4217-9471-4CB2163531C5}">
      <dgm:prSet/>
      <dgm:spPr/>
      <dgm:t>
        <a:bodyPr/>
        <a:lstStyle/>
        <a:p>
          <a:endParaRPr lang="en-US" dirty="0">
            <a:solidFill>
              <a:srgbClr val="074356"/>
            </a:solidFill>
            <a:latin typeface="Antonio" panose="020B0604020202020204" charset="0"/>
          </a:endParaRPr>
        </a:p>
      </dgm:t>
    </dgm:pt>
    <dgm:pt modelId="{99E5E44A-F340-4874-A33B-A07C41686F7C}" type="sibTrans" cxnId="{B1D88AF5-BC47-4217-9471-4CB2163531C5}">
      <dgm:prSet/>
      <dgm:spPr/>
      <dgm:t>
        <a:bodyPr/>
        <a:lstStyle/>
        <a:p>
          <a:endParaRPr lang="en-US">
            <a:solidFill>
              <a:srgbClr val="074356"/>
            </a:solidFill>
            <a:latin typeface="Antonio" panose="020B0604020202020204" charset="0"/>
          </a:endParaRPr>
        </a:p>
      </dgm:t>
    </dgm:pt>
    <dgm:pt modelId="{DB34CC02-42BF-4FEF-9C72-122317B1AF09}">
      <dgm:prSet phldrT="[Text]"/>
      <dgm:spPr/>
      <dgm:t>
        <a:bodyPr/>
        <a:lstStyle/>
        <a:p>
          <a:r>
            <a:rPr lang="en-US" dirty="0">
              <a:solidFill>
                <a:srgbClr val="074356"/>
              </a:solidFill>
              <a:latin typeface="Antonio" panose="020B0604020202020204" charset="0"/>
            </a:rPr>
            <a:t>Employees</a:t>
          </a:r>
        </a:p>
      </dgm:t>
    </dgm:pt>
    <dgm:pt modelId="{78B6E168-A776-4B0F-BADA-9304379CC0DC}" type="parTrans" cxnId="{7996FB59-367C-4762-86D0-C8CCEC4E3F90}">
      <dgm:prSet/>
      <dgm:spPr/>
      <dgm:t>
        <a:bodyPr/>
        <a:lstStyle/>
        <a:p>
          <a:endParaRPr lang="en-US" dirty="0">
            <a:solidFill>
              <a:srgbClr val="074356"/>
            </a:solidFill>
            <a:latin typeface="Antonio" panose="020B0604020202020204" charset="0"/>
          </a:endParaRPr>
        </a:p>
      </dgm:t>
    </dgm:pt>
    <dgm:pt modelId="{2A88331D-6C8D-4499-87F7-1C3E63C26841}" type="sibTrans" cxnId="{7996FB59-367C-4762-86D0-C8CCEC4E3F90}">
      <dgm:prSet/>
      <dgm:spPr/>
      <dgm:t>
        <a:bodyPr/>
        <a:lstStyle/>
        <a:p>
          <a:endParaRPr lang="en-US">
            <a:solidFill>
              <a:srgbClr val="074356"/>
            </a:solidFill>
            <a:latin typeface="Antonio" panose="020B0604020202020204" charset="0"/>
          </a:endParaRPr>
        </a:p>
      </dgm:t>
    </dgm:pt>
    <dgm:pt modelId="{016FBDEE-589D-4812-821C-2CAF83418611}">
      <dgm:prSet phldrT="[Text]"/>
      <dgm:spPr/>
      <dgm:t>
        <a:bodyPr/>
        <a:lstStyle/>
        <a:p>
          <a:r>
            <a:rPr lang="en-US" dirty="0">
              <a:solidFill>
                <a:srgbClr val="074356"/>
              </a:solidFill>
              <a:latin typeface="Antonio" panose="020B0604020202020204" charset="0"/>
            </a:rPr>
            <a:t>Lenders/Banks</a:t>
          </a:r>
        </a:p>
      </dgm:t>
    </dgm:pt>
    <dgm:pt modelId="{ACA0C9BE-B483-4BD7-9057-134D0C8FE211}" type="parTrans" cxnId="{35702BE0-508D-411F-86FD-DCD9B2524B8E}">
      <dgm:prSet/>
      <dgm:spPr/>
      <dgm:t>
        <a:bodyPr/>
        <a:lstStyle/>
        <a:p>
          <a:endParaRPr lang="en-US" dirty="0">
            <a:solidFill>
              <a:srgbClr val="074356"/>
            </a:solidFill>
            <a:latin typeface="Antonio" panose="020B0604020202020204" charset="0"/>
          </a:endParaRPr>
        </a:p>
      </dgm:t>
    </dgm:pt>
    <dgm:pt modelId="{4CDAB1C1-4DB5-45C3-9CFE-86DDFACCDD7A}" type="sibTrans" cxnId="{35702BE0-508D-411F-86FD-DCD9B2524B8E}">
      <dgm:prSet/>
      <dgm:spPr/>
      <dgm:t>
        <a:bodyPr/>
        <a:lstStyle/>
        <a:p>
          <a:endParaRPr lang="en-US">
            <a:solidFill>
              <a:srgbClr val="074356"/>
            </a:solidFill>
            <a:latin typeface="Antonio" panose="020B0604020202020204" charset="0"/>
          </a:endParaRPr>
        </a:p>
      </dgm:t>
    </dgm:pt>
    <dgm:pt modelId="{A21B75B0-D5B2-4C82-92C7-58C0D3C04D11}">
      <dgm:prSet phldrT="[Text]"/>
      <dgm:spPr/>
      <dgm:t>
        <a:bodyPr/>
        <a:lstStyle/>
        <a:p>
          <a:r>
            <a:rPr lang="en-US" dirty="0">
              <a:solidFill>
                <a:srgbClr val="074356"/>
              </a:solidFill>
              <a:latin typeface="Antonio" panose="020B0604020202020204" charset="0"/>
            </a:rPr>
            <a:t>Board</a:t>
          </a:r>
        </a:p>
      </dgm:t>
    </dgm:pt>
    <dgm:pt modelId="{E92F7DA5-FC17-4AB7-B2A1-7C0C7DB7032F}" type="parTrans" cxnId="{5042A656-D878-4DCB-9C0A-0F7F80F47ACE}">
      <dgm:prSet/>
      <dgm:spPr/>
      <dgm:t>
        <a:bodyPr/>
        <a:lstStyle/>
        <a:p>
          <a:endParaRPr lang="en-US" dirty="0">
            <a:solidFill>
              <a:srgbClr val="074356"/>
            </a:solidFill>
            <a:latin typeface="Antonio" panose="020B0604020202020204" charset="0"/>
          </a:endParaRPr>
        </a:p>
      </dgm:t>
    </dgm:pt>
    <dgm:pt modelId="{CC552F3E-F11D-47D5-B3D5-9E4DF7A8C56A}" type="sibTrans" cxnId="{5042A656-D878-4DCB-9C0A-0F7F80F47ACE}">
      <dgm:prSet/>
      <dgm:spPr/>
      <dgm:t>
        <a:bodyPr/>
        <a:lstStyle/>
        <a:p>
          <a:endParaRPr lang="en-US">
            <a:solidFill>
              <a:srgbClr val="074356"/>
            </a:solidFill>
            <a:latin typeface="Antonio" panose="020B0604020202020204" charset="0"/>
          </a:endParaRPr>
        </a:p>
      </dgm:t>
    </dgm:pt>
    <dgm:pt modelId="{10891F44-F43C-44C2-AF1B-A33D7E981356}">
      <dgm:prSet phldrT="[Text]"/>
      <dgm:spPr/>
      <dgm:t>
        <a:bodyPr/>
        <a:lstStyle/>
        <a:p>
          <a:r>
            <a:rPr lang="en-US" dirty="0">
              <a:solidFill>
                <a:srgbClr val="074356"/>
              </a:solidFill>
              <a:latin typeface="Antonio" panose="020B0604020202020204" charset="0"/>
            </a:rPr>
            <a:t>Customers</a:t>
          </a:r>
        </a:p>
      </dgm:t>
    </dgm:pt>
    <dgm:pt modelId="{63AF20CC-DB7C-4507-BE26-6586C1E86C81}" type="parTrans" cxnId="{A69E7AD7-C639-4742-B3FF-528B1BA37AFC}">
      <dgm:prSet/>
      <dgm:spPr/>
      <dgm:t>
        <a:bodyPr/>
        <a:lstStyle/>
        <a:p>
          <a:endParaRPr lang="en-US" dirty="0">
            <a:solidFill>
              <a:srgbClr val="074356"/>
            </a:solidFill>
            <a:latin typeface="Antonio" panose="020B0604020202020204" charset="0"/>
          </a:endParaRPr>
        </a:p>
      </dgm:t>
    </dgm:pt>
    <dgm:pt modelId="{4CE25821-A4D9-4D9D-8563-209E29E95B4D}" type="sibTrans" cxnId="{A69E7AD7-C639-4742-B3FF-528B1BA37AFC}">
      <dgm:prSet/>
      <dgm:spPr/>
      <dgm:t>
        <a:bodyPr/>
        <a:lstStyle/>
        <a:p>
          <a:endParaRPr lang="en-US">
            <a:solidFill>
              <a:srgbClr val="074356"/>
            </a:solidFill>
            <a:latin typeface="Antonio" panose="020B0604020202020204" charset="0"/>
          </a:endParaRPr>
        </a:p>
      </dgm:t>
    </dgm:pt>
    <dgm:pt modelId="{1D353ADB-051A-4DC3-A463-044E93D6643B}" type="pres">
      <dgm:prSet presAssocID="{D61C2345-B88A-467C-A8DF-992F9AEEAC7B}" presName="cycle" presStyleCnt="0">
        <dgm:presLayoutVars>
          <dgm:chMax val="1"/>
          <dgm:dir/>
          <dgm:animLvl val="ctr"/>
          <dgm:resizeHandles val="exact"/>
        </dgm:presLayoutVars>
      </dgm:prSet>
      <dgm:spPr/>
    </dgm:pt>
    <dgm:pt modelId="{E97D5C78-33AC-4781-9879-9DD1F8F70A8D}" type="pres">
      <dgm:prSet presAssocID="{2ACBF091-D84E-4EFF-93AA-040727777186}" presName="centerShape" presStyleLbl="node0" presStyleIdx="0" presStyleCnt="1"/>
      <dgm:spPr/>
    </dgm:pt>
    <dgm:pt modelId="{CD0BB94F-A3E4-4EEB-9886-83E66819EBDA}" type="pres">
      <dgm:prSet presAssocID="{FD4A1A09-E158-4E04-9A40-7826C434004E}" presName="Name9" presStyleLbl="parChTrans1D2" presStyleIdx="0" presStyleCnt="7"/>
      <dgm:spPr/>
    </dgm:pt>
    <dgm:pt modelId="{444A1BE7-109C-432D-A4F9-08017856A984}" type="pres">
      <dgm:prSet presAssocID="{FD4A1A09-E158-4E04-9A40-7826C434004E}" presName="connTx" presStyleLbl="parChTrans1D2" presStyleIdx="0" presStyleCnt="7"/>
      <dgm:spPr/>
    </dgm:pt>
    <dgm:pt modelId="{75ACDA95-CBAA-42AF-AD46-BCE53D6F67D5}" type="pres">
      <dgm:prSet presAssocID="{B705C2AD-4EDB-4316-A58D-B8F432AC78C8}" presName="node" presStyleLbl="node1" presStyleIdx="0" presStyleCnt="7">
        <dgm:presLayoutVars>
          <dgm:bulletEnabled val="1"/>
        </dgm:presLayoutVars>
      </dgm:prSet>
      <dgm:spPr/>
    </dgm:pt>
    <dgm:pt modelId="{5BDF0C68-2524-4B45-ADA4-8B3C05366E6B}" type="pres">
      <dgm:prSet presAssocID="{E92F7DA5-FC17-4AB7-B2A1-7C0C7DB7032F}" presName="Name9" presStyleLbl="parChTrans1D2" presStyleIdx="1" presStyleCnt="7"/>
      <dgm:spPr/>
    </dgm:pt>
    <dgm:pt modelId="{AA6AB399-E86A-4E01-BA96-0333BE7F0B2E}" type="pres">
      <dgm:prSet presAssocID="{E92F7DA5-FC17-4AB7-B2A1-7C0C7DB7032F}" presName="connTx" presStyleLbl="parChTrans1D2" presStyleIdx="1" presStyleCnt="7"/>
      <dgm:spPr/>
    </dgm:pt>
    <dgm:pt modelId="{4F002B1A-419D-4EE6-8E55-64EC3F33E997}" type="pres">
      <dgm:prSet presAssocID="{A21B75B0-D5B2-4C82-92C7-58C0D3C04D11}" presName="node" presStyleLbl="node1" presStyleIdx="1" presStyleCnt="7">
        <dgm:presLayoutVars>
          <dgm:bulletEnabled val="1"/>
        </dgm:presLayoutVars>
      </dgm:prSet>
      <dgm:spPr/>
    </dgm:pt>
    <dgm:pt modelId="{F262D72A-5C6C-4A43-ABCB-F82DEA097AD2}" type="pres">
      <dgm:prSet presAssocID="{7EF7C303-9272-430A-AC2B-0777CF976859}" presName="Name9" presStyleLbl="parChTrans1D2" presStyleIdx="2" presStyleCnt="7"/>
      <dgm:spPr/>
    </dgm:pt>
    <dgm:pt modelId="{290E0C03-BC03-4F7A-841F-1EBE6936F027}" type="pres">
      <dgm:prSet presAssocID="{7EF7C303-9272-430A-AC2B-0777CF976859}" presName="connTx" presStyleLbl="parChTrans1D2" presStyleIdx="2" presStyleCnt="7"/>
      <dgm:spPr/>
    </dgm:pt>
    <dgm:pt modelId="{172F0A16-69E6-48D6-969D-883F9BED00AB}" type="pres">
      <dgm:prSet presAssocID="{1CE80E43-6F6C-42A0-A1E8-5E469E41B0F1}" presName="node" presStyleLbl="node1" presStyleIdx="2" presStyleCnt="7">
        <dgm:presLayoutVars>
          <dgm:bulletEnabled val="1"/>
        </dgm:presLayoutVars>
      </dgm:prSet>
      <dgm:spPr/>
    </dgm:pt>
    <dgm:pt modelId="{59381581-C69B-47D2-A7E5-D69035CDDC0A}" type="pres">
      <dgm:prSet presAssocID="{D88851EE-A62D-4D6F-86FD-5B28B3310FDE}" presName="Name9" presStyleLbl="parChTrans1D2" presStyleIdx="3" presStyleCnt="7"/>
      <dgm:spPr/>
    </dgm:pt>
    <dgm:pt modelId="{29E21F2D-1F12-430B-BFF5-796C0BFA874F}" type="pres">
      <dgm:prSet presAssocID="{D88851EE-A62D-4D6F-86FD-5B28B3310FDE}" presName="connTx" presStyleLbl="parChTrans1D2" presStyleIdx="3" presStyleCnt="7"/>
      <dgm:spPr/>
    </dgm:pt>
    <dgm:pt modelId="{B56F1CBF-27E3-45B5-A970-81CF57BB4CD3}" type="pres">
      <dgm:prSet presAssocID="{CCFFBEEA-321B-4E22-AF10-46EF260F3D7D}" presName="node" presStyleLbl="node1" presStyleIdx="3" presStyleCnt="7">
        <dgm:presLayoutVars>
          <dgm:bulletEnabled val="1"/>
        </dgm:presLayoutVars>
      </dgm:prSet>
      <dgm:spPr/>
    </dgm:pt>
    <dgm:pt modelId="{F86ED9FB-9914-4B43-9C11-61D988EE8914}" type="pres">
      <dgm:prSet presAssocID="{78B6E168-A776-4B0F-BADA-9304379CC0DC}" presName="Name9" presStyleLbl="parChTrans1D2" presStyleIdx="4" presStyleCnt="7"/>
      <dgm:spPr/>
    </dgm:pt>
    <dgm:pt modelId="{A9C38DFD-321B-42B8-85F4-2E2C9841C6C1}" type="pres">
      <dgm:prSet presAssocID="{78B6E168-A776-4B0F-BADA-9304379CC0DC}" presName="connTx" presStyleLbl="parChTrans1D2" presStyleIdx="4" presStyleCnt="7"/>
      <dgm:spPr/>
    </dgm:pt>
    <dgm:pt modelId="{AA22B58C-923C-4BB7-BBB2-B3840F80F1CF}" type="pres">
      <dgm:prSet presAssocID="{DB34CC02-42BF-4FEF-9C72-122317B1AF09}" presName="node" presStyleLbl="node1" presStyleIdx="4" presStyleCnt="7">
        <dgm:presLayoutVars>
          <dgm:bulletEnabled val="1"/>
        </dgm:presLayoutVars>
      </dgm:prSet>
      <dgm:spPr/>
    </dgm:pt>
    <dgm:pt modelId="{66E2AA98-1B11-4966-AF2A-12DA83702186}" type="pres">
      <dgm:prSet presAssocID="{ACA0C9BE-B483-4BD7-9057-134D0C8FE211}" presName="Name9" presStyleLbl="parChTrans1D2" presStyleIdx="5" presStyleCnt="7"/>
      <dgm:spPr/>
    </dgm:pt>
    <dgm:pt modelId="{3E0A5BF1-191F-460C-BBCC-BCB726EAA8FC}" type="pres">
      <dgm:prSet presAssocID="{ACA0C9BE-B483-4BD7-9057-134D0C8FE211}" presName="connTx" presStyleLbl="parChTrans1D2" presStyleIdx="5" presStyleCnt="7"/>
      <dgm:spPr/>
    </dgm:pt>
    <dgm:pt modelId="{C112E437-D5BD-4E91-B5D9-A5F002FFFB17}" type="pres">
      <dgm:prSet presAssocID="{016FBDEE-589D-4812-821C-2CAF83418611}" presName="node" presStyleLbl="node1" presStyleIdx="5" presStyleCnt="7">
        <dgm:presLayoutVars>
          <dgm:bulletEnabled val="1"/>
        </dgm:presLayoutVars>
      </dgm:prSet>
      <dgm:spPr/>
    </dgm:pt>
    <dgm:pt modelId="{0F856153-6475-4FC2-A5A2-43DEA481B43F}" type="pres">
      <dgm:prSet presAssocID="{63AF20CC-DB7C-4507-BE26-6586C1E86C81}" presName="Name9" presStyleLbl="parChTrans1D2" presStyleIdx="6" presStyleCnt="7"/>
      <dgm:spPr/>
    </dgm:pt>
    <dgm:pt modelId="{73F5F4C5-84F5-4F60-86BC-0679E9A5AF01}" type="pres">
      <dgm:prSet presAssocID="{63AF20CC-DB7C-4507-BE26-6586C1E86C81}" presName="connTx" presStyleLbl="parChTrans1D2" presStyleIdx="6" presStyleCnt="7"/>
      <dgm:spPr/>
    </dgm:pt>
    <dgm:pt modelId="{24C149C4-AC29-46F4-9A9D-54BAED81FAC5}" type="pres">
      <dgm:prSet presAssocID="{10891F44-F43C-44C2-AF1B-A33D7E981356}" presName="node" presStyleLbl="node1" presStyleIdx="6" presStyleCnt="7">
        <dgm:presLayoutVars>
          <dgm:bulletEnabled val="1"/>
        </dgm:presLayoutVars>
      </dgm:prSet>
      <dgm:spPr/>
    </dgm:pt>
  </dgm:ptLst>
  <dgm:cxnLst>
    <dgm:cxn modelId="{35F9D201-BB85-4B20-91CF-BC2A729EFAE7}" type="presOf" srcId="{D61C2345-B88A-467C-A8DF-992F9AEEAC7B}" destId="{1D353ADB-051A-4DC3-A463-044E93D6643B}" srcOrd="0" destOrd="0" presId="urn:microsoft.com/office/officeart/2005/8/layout/radial1"/>
    <dgm:cxn modelId="{9E76BF07-562D-4000-8939-2635820E8443}" type="presOf" srcId="{ACA0C9BE-B483-4BD7-9057-134D0C8FE211}" destId="{66E2AA98-1B11-4966-AF2A-12DA83702186}" srcOrd="0" destOrd="0" presId="urn:microsoft.com/office/officeart/2005/8/layout/radial1"/>
    <dgm:cxn modelId="{9C8C690D-F682-4351-A5AF-12842919215D}" srcId="{2ACBF091-D84E-4EFF-93AA-040727777186}" destId="{1CE80E43-6F6C-42A0-A1E8-5E469E41B0F1}" srcOrd="2" destOrd="0" parTransId="{7EF7C303-9272-430A-AC2B-0777CF976859}" sibTransId="{F494F246-229E-49ED-B3DF-9A8AC3F826E2}"/>
    <dgm:cxn modelId="{B810091A-D5DA-4A5D-9C34-B542A9A591A0}" type="presOf" srcId="{016FBDEE-589D-4812-821C-2CAF83418611}" destId="{C112E437-D5BD-4E91-B5D9-A5F002FFFB17}" srcOrd="0" destOrd="0" presId="urn:microsoft.com/office/officeart/2005/8/layout/radial1"/>
    <dgm:cxn modelId="{FB77C929-3F8B-43CF-B821-A1BDFA35742B}" type="presOf" srcId="{63AF20CC-DB7C-4507-BE26-6586C1E86C81}" destId="{0F856153-6475-4FC2-A5A2-43DEA481B43F}" srcOrd="0" destOrd="0" presId="urn:microsoft.com/office/officeart/2005/8/layout/radial1"/>
    <dgm:cxn modelId="{BEF58F3D-BE16-4891-B9B4-75380CD72292}" type="presOf" srcId="{78B6E168-A776-4B0F-BADA-9304379CC0DC}" destId="{A9C38DFD-321B-42B8-85F4-2E2C9841C6C1}" srcOrd="1" destOrd="0" presId="urn:microsoft.com/office/officeart/2005/8/layout/radial1"/>
    <dgm:cxn modelId="{700EC040-58D6-43F0-A1C8-96FD17C60CB8}" type="presOf" srcId="{FD4A1A09-E158-4E04-9A40-7826C434004E}" destId="{444A1BE7-109C-432D-A4F9-08017856A984}" srcOrd="1" destOrd="0" presId="urn:microsoft.com/office/officeart/2005/8/layout/radial1"/>
    <dgm:cxn modelId="{6B0D285D-A6C4-43B7-BEC4-67A0C9D5F1FA}" type="presOf" srcId="{7EF7C303-9272-430A-AC2B-0777CF976859}" destId="{290E0C03-BC03-4F7A-841F-1EBE6936F027}" srcOrd="1" destOrd="0" presId="urn:microsoft.com/office/officeart/2005/8/layout/radial1"/>
    <dgm:cxn modelId="{D472855F-115D-4D7A-8EAC-A553210D445E}" type="presOf" srcId="{B705C2AD-4EDB-4316-A58D-B8F432AC78C8}" destId="{75ACDA95-CBAA-42AF-AD46-BCE53D6F67D5}" srcOrd="0" destOrd="0" presId="urn:microsoft.com/office/officeart/2005/8/layout/radial1"/>
    <dgm:cxn modelId="{BD27D241-577F-446F-9C86-9CC9FD712342}" type="presOf" srcId="{63AF20CC-DB7C-4507-BE26-6586C1E86C81}" destId="{73F5F4C5-84F5-4F60-86BC-0679E9A5AF01}" srcOrd="1" destOrd="0" presId="urn:microsoft.com/office/officeart/2005/8/layout/radial1"/>
    <dgm:cxn modelId="{37E06642-2D95-4F92-9EEB-667B31D07E55}" type="presOf" srcId="{78B6E168-A776-4B0F-BADA-9304379CC0DC}" destId="{F86ED9FB-9914-4B43-9C11-61D988EE8914}" srcOrd="0" destOrd="0" presId="urn:microsoft.com/office/officeart/2005/8/layout/radial1"/>
    <dgm:cxn modelId="{14660146-E32E-41E9-B626-06EADCDCC196}" type="presOf" srcId="{A21B75B0-D5B2-4C82-92C7-58C0D3C04D11}" destId="{4F002B1A-419D-4EE6-8E55-64EC3F33E997}" srcOrd="0" destOrd="0" presId="urn:microsoft.com/office/officeart/2005/8/layout/radial1"/>
    <dgm:cxn modelId="{85730F66-FA06-4297-A936-2056E1E11FE8}" type="presOf" srcId="{D88851EE-A62D-4D6F-86FD-5B28B3310FDE}" destId="{59381581-C69B-47D2-A7E5-D69035CDDC0A}" srcOrd="0" destOrd="0" presId="urn:microsoft.com/office/officeart/2005/8/layout/radial1"/>
    <dgm:cxn modelId="{1878F366-3C73-4DC4-90B9-A85D31C59CC7}" type="presOf" srcId="{1CE80E43-6F6C-42A0-A1E8-5E469E41B0F1}" destId="{172F0A16-69E6-48D6-969D-883F9BED00AB}" srcOrd="0" destOrd="0" presId="urn:microsoft.com/office/officeart/2005/8/layout/radial1"/>
    <dgm:cxn modelId="{B0F4F86D-1A06-46DF-8748-55788CC8B78B}" type="presOf" srcId="{7EF7C303-9272-430A-AC2B-0777CF976859}" destId="{F262D72A-5C6C-4A43-ABCB-F82DEA097AD2}" srcOrd="0" destOrd="0" presId="urn:microsoft.com/office/officeart/2005/8/layout/radial1"/>
    <dgm:cxn modelId="{5042A656-D878-4DCB-9C0A-0F7F80F47ACE}" srcId="{2ACBF091-D84E-4EFF-93AA-040727777186}" destId="{A21B75B0-D5B2-4C82-92C7-58C0D3C04D11}" srcOrd="1" destOrd="0" parTransId="{E92F7DA5-FC17-4AB7-B2A1-7C0C7DB7032F}" sibTransId="{CC552F3E-F11D-47D5-B3D5-9E4DF7A8C56A}"/>
    <dgm:cxn modelId="{7996FB59-367C-4762-86D0-C8CCEC4E3F90}" srcId="{2ACBF091-D84E-4EFF-93AA-040727777186}" destId="{DB34CC02-42BF-4FEF-9C72-122317B1AF09}" srcOrd="4" destOrd="0" parTransId="{78B6E168-A776-4B0F-BADA-9304379CC0DC}" sibTransId="{2A88331D-6C8D-4499-87F7-1C3E63C26841}"/>
    <dgm:cxn modelId="{7D34037E-B1A7-41FB-B083-69C52414CD03}" type="presOf" srcId="{10891F44-F43C-44C2-AF1B-A33D7E981356}" destId="{24C149C4-AC29-46F4-9A9D-54BAED81FAC5}" srcOrd="0" destOrd="0" presId="urn:microsoft.com/office/officeart/2005/8/layout/radial1"/>
    <dgm:cxn modelId="{5FB7557F-0C1F-4C3E-A2F4-66842C47A4B7}" srcId="{2ACBF091-D84E-4EFF-93AA-040727777186}" destId="{B705C2AD-4EDB-4316-A58D-B8F432AC78C8}" srcOrd="0" destOrd="0" parTransId="{FD4A1A09-E158-4E04-9A40-7826C434004E}" sibTransId="{9621F698-FB92-49B8-BB46-9EC3077B03EB}"/>
    <dgm:cxn modelId="{164D7085-A167-443A-8275-FA9AEA0BFFD5}" type="presOf" srcId="{E92F7DA5-FC17-4AB7-B2A1-7C0C7DB7032F}" destId="{AA6AB399-E86A-4E01-BA96-0333BE7F0B2E}" srcOrd="1" destOrd="0" presId="urn:microsoft.com/office/officeart/2005/8/layout/radial1"/>
    <dgm:cxn modelId="{8EEAA386-621E-4286-91C4-46065AEFC3C5}" type="presOf" srcId="{FD4A1A09-E158-4E04-9A40-7826C434004E}" destId="{CD0BB94F-A3E4-4EEB-9886-83E66819EBDA}" srcOrd="0" destOrd="0" presId="urn:microsoft.com/office/officeart/2005/8/layout/radial1"/>
    <dgm:cxn modelId="{26078A8E-C1DB-4908-9617-121A340D3A4E}" type="presOf" srcId="{ACA0C9BE-B483-4BD7-9057-134D0C8FE211}" destId="{3E0A5BF1-191F-460C-BBCC-BCB726EAA8FC}" srcOrd="1" destOrd="0" presId="urn:microsoft.com/office/officeart/2005/8/layout/radial1"/>
    <dgm:cxn modelId="{2E802CA8-24EC-4C46-ACDD-ED600E5D871E}" srcId="{D61C2345-B88A-467C-A8DF-992F9AEEAC7B}" destId="{2ACBF091-D84E-4EFF-93AA-040727777186}" srcOrd="0" destOrd="0" parTransId="{5D850820-9C97-4B1E-B08C-40AE9A7E63B5}" sibTransId="{C99EBA95-1EA1-4EE4-802B-2D1A8AAD4943}"/>
    <dgm:cxn modelId="{70F65EBA-6DA6-4A06-95AA-91EB56BB5003}" type="presOf" srcId="{E92F7DA5-FC17-4AB7-B2A1-7C0C7DB7032F}" destId="{5BDF0C68-2524-4B45-ADA4-8B3C05366E6B}" srcOrd="0" destOrd="0" presId="urn:microsoft.com/office/officeart/2005/8/layout/radial1"/>
    <dgm:cxn modelId="{ED3165CD-715D-4FDA-B1F9-691BAD2B6270}" type="presOf" srcId="{DB34CC02-42BF-4FEF-9C72-122317B1AF09}" destId="{AA22B58C-923C-4BB7-BBB2-B3840F80F1CF}" srcOrd="0" destOrd="0" presId="urn:microsoft.com/office/officeart/2005/8/layout/radial1"/>
    <dgm:cxn modelId="{6E23A9D4-0F1C-4AE1-83BE-57CD720D2C54}" type="presOf" srcId="{CCFFBEEA-321B-4E22-AF10-46EF260F3D7D}" destId="{B56F1CBF-27E3-45B5-A970-81CF57BB4CD3}" srcOrd="0" destOrd="0" presId="urn:microsoft.com/office/officeart/2005/8/layout/radial1"/>
    <dgm:cxn modelId="{A69E7AD7-C639-4742-B3FF-528B1BA37AFC}" srcId="{2ACBF091-D84E-4EFF-93AA-040727777186}" destId="{10891F44-F43C-44C2-AF1B-A33D7E981356}" srcOrd="6" destOrd="0" parTransId="{63AF20CC-DB7C-4507-BE26-6586C1E86C81}" sibTransId="{4CE25821-A4D9-4D9D-8563-209E29E95B4D}"/>
    <dgm:cxn modelId="{35702BE0-508D-411F-86FD-DCD9B2524B8E}" srcId="{2ACBF091-D84E-4EFF-93AA-040727777186}" destId="{016FBDEE-589D-4812-821C-2CAF83418611}" srcOrd="5" destOrd="0" parTransId="{ACA0C9BE-B483-4BD7-9057-134D0C8FE211}" sibTransId="{4CDAB1C1-4DB5-45C3-9CFE-86DDFACCDD7A}"/>
    <dgm:cxn modelId="{37C9C7E5-F636-485C-B05F-95DEE981DF2B}" type="presOf" srcId="{D88851EE-A62D-4D6F-86FD-5B28B3310FDE}" destId="{29E21F2D-1F12-430B-BFF5-796C0BFA874F}" srcOrd="1" destOrd="0" presId="urn:microsoft.com/office/officeart/2005/8/layout/radial1"/>
    <dgm:cxn modelId="{B1D88AF5-BC47-4217-9471-4CB2163531C5}" srcId="{2ACBF091-D84E-4EFF-93AA-040727777186}" destId="{CCFFBEEA-321B-4E22-AF10-46EF260F3D7D}" srcOrd="3" destOrd="0" parTransId="{D88851EE-A62D-4D6F-86FD-5B28B3310FDE}" sibTransId="{99E5E44A-F340-4874-A33B-A07C41686F7C}"/>
    <dgm:cxn modelId="{8118F2F5-679C-43A6-ABEC-C7676BD0AC5D}" type="presOf" srcId="{2ACBF091-D84E-4EFF-93AA-040727777186}" destId="{E97D5C78-33AC-4781-9879-9DD1F8F70A8D}" srcOrd="0" destOrd="0" presId="urn:microsoft.com/office/officeart/2005/8/layout/radial1"/>
    <dgm:cxn modelId="{607EE51A-22D9-41C7-8E1B-6A991C5EAF10}" type="presParOf" srcId="{1D353ADB-051A-4DC3-A463-044E93D6643B}" destId="{E97D5C78-33AC-4781-9879-9DD1F8F70A8D}" srcOrd="0" destOrd="0" presId="urn:microsoft.com/office/officeart/2005/8/layout/radial1"/>
    <dgm:cxn modelId="{2F8FBAC1-5D08-4F42-A74C-522559A4DF3A}" type="presParOf" srcId="{1D353ADB-051A-4DC3-A463-044E93D6643B}" destId="{CD0BB94F-A3E4-4EEB-9886-83E66819EBDA}" srcOrd="1" destOrd="0" presId="urn:microsoft.com/office/officeart/2005/8/layout/radial1"/>
    <dgm:cxn modelId="{80ECC9BB-3BDE-4085-8C12-7BB27003155C}" type="presParOf" srcId="{CD0BB94F-A3E4-4EEB-9886-83E66819EBDA}" destId="{444A1BE7-109C-432D-A4F9-08017856A984}" srcOrd="0" destOrd="0" presId="urn:microsoft.com/office/officeart/2005/8/layout/radial1"/>
    <dgm:cxn modelId="{24166FA2-3E95-428E-B278-BFC6747CE97E}" type="presParOf" srcId="{1D353ADB-051A-4DC3-A463-044E93D6643B}" destId="{75ACDA95-CBAA-42AF-AD46-BCE53D6F67D5}" srcOrd="2" destOrd="0" presId="urn:microsoft.com/office/officeart/2005/8/layout/radial1"/>
    <dgm:cxn modelId="{1C243C0D-BB1A-4324-A8C1-921C06CD4CEB}" type="presParOf" srcId="{1D353ADB-051A-4DC3-A463-044E93D6643B}" destId="{5BDF0C68-2524-4B45-ADA4-8B3C05366E6B}" srcOrd="3" destOrd="0" presId="urn:microsoft.com/office/officeart/2005/8/layout/radial1"/>
    <dgm:cxn modelId="{9696B144-871F-4ADD-AF60-19C5921306CC}" type="presParOf" srcId="{5BDF0C68-2524-4B45-ADA4-8B3C05366E6B}" destId="{AA6AB399-E86A-4E01-BA96-0333BE7F0B2E}" srcOrd="0" destOrd="0" presId="urn:microsoft.com/office/officeart/2005/8/layout/radial1"/>
    <dgm:cxn modelId="{8593CC79-E036-4E77-89C6-DED950D11ED8}" type="presParOf" srcId="{1D353ADB-051A-4DC3-A463-044E93D6643B}" destId="{4F002B1A-419D-4EE6-8E55-64EC3F33E997}" srcOrd="4" destOrd="0" presId="urn:microsoft.com/office/officeart/2005/8/layout/radial1"/>
    <dgm:cxn modelId="{D10F1EDD-5556-4111-9BBF-595F414DC96C}" type="presParOf" srcId="{1D353ADB-051A-4DC3-A463-044E93D6643B}" destId="{F262D72A-5C6C-4A43-ABCB-F82DEA097AD2}" srcOrd="5" destOrd="0" presId="urn:microsoft.com/office/officeart/2005/8/layout/radial1"/>
    <dgm:cxn modelId="{F50E3DA5-BA28-42FD-ABB0-7A8EAE872B42}" type="presParOf" srcId="{F262D72A-5C6C-4A43-ABCB-F82DEA097AD2}" destId="{290E0C03-BC03-4F7A-841F-1EBE6936F027}" srcOrd="0" destOrd="0" presId="urn:microsoft.com/office/officeart/2005/8/layout/radial1"/>
    <dgm:cxn modelId="{19220225-1D5B-44F2-90D7-EB75D056346C}" type="presParOf" srcId="{1D353ADB-051A-4DC3-A463-044E93D6643B}" destId="{172F0A16-69E6-48D6-969D-883F9BED00AB}" srcOrd="6" destOrd="0" presId="urn:microsoft.com/office/officeart/2005/8/layout/radial1"/>
    <dgm:cxn modelId="{C5100703-8FA4-43DC-BFFA-0721549E7148}" type="presParOf" srcId="{1D353ADB-051A-4DC3-A463-044E93D6643B}" destId="{59381581-C69B-47D2-A7E5-D69035CDDC0A}" srcOrd="7" destOrd="0" presId="urn:microsoft.com/office/officeart/2005/8/layout/radial1"/>
    <dgm:cxn modelId="{5C75D674-7D22-493E-86AC-BE5B11D56B59}" type="presParOf" srcId="{59381581-C69B-47D2-A7E5-D69035CDDC0A}" destId="{29E21F2D-1F12-430B-BFF5-796C0BFA874F}" srcOrd="0" destOrd="0" presId="urn:microsoft.com/office/officeart/2005/8/layout/radial1"/>
    <dgm:cxn modelId="{5F3009D6-D387-40BC-941E-A3F0006E33A9}" type="presParOf" srcId="{1D353ADB-051A-4DC3-A463-044E93D6643B}" destId="{B56F1CBF-27E3-45B5-A970-81CF57BB4CD3}" srcOrd="8" destOrd="0" presId="urn:microsoft.com/office/officeart/2005/8/layout/radial1"/>
    <dgm:cxn modelId="{6CABBD7B-DF08-4B0D-8F72-FA3784D6F979}" type="presParOf" srcId="{1D353ADB-051A-4DC3-A463-044E93D6643B}" destId="{F86ED9FB-9914-4B43-9C11-61D988EE8914}" srcOrd="9" destOrd="0" presId="urn:microsoft.com/office/officeart/2005/8/layout/radial1"/>
    <dgm:cxn modelId="{784DB59E-4C57-45B7-8A3B-BDA2F1EA6F78}" type="presParOf" srcId="{F86ED9FB-9914-4B43-9C11-61D988EE8914}" destId="{A9C38DFD-321B-42B8-85F4-2E2C9841C6C1}" srcOrd="0" destOrd="0" presId="urn:microsoft.com/office/officeart/2005/8/layout/radial1"/>
    <dgm:cxn modelId="{3ADBF587-3541-4508-8430-88715CD06097}" type="presParOf" srcId="{1D353ADB-051A-4DC3-A463-044E93D6643B}" destId="{AA22B58C-923C-4BB7-BBB2-B3840F80F1CF}" srcOrd="10" destOrd="0" presId="urn:microsoft.com/office/officeart/2005/8/layout/radial1"/>
    <dgm:cxn modelId="{E5ED55B9-EB44-45A5-ABF2-E925B21D3F42}" type="presParOf" srcId="{1D353ADB-051A-4DC3-A463-044E93D6643B}" destId="{66E2AA98-1B11-4966-AF2A-12DA83702186}" srcOrd="11" destOrd="0" presId="urn:microsoft.com/office/officeart/2005/8/layout/radial1"/>
    <dgm:cxn modelId="{D975C7C1-14E5-4F0F-8BCC-321D6149892E}" type="presParOf" srcId="{66E2AA98-1B11-4966-AF2A-12DA83702186}" destId="{3E0A5BF1-191F-460C-BBCC-BCB726EAA8FC}" srcOrd="0" destOrd="0" presId="urn:microsoft.com/office/officeart/2005/8/layout/radial1"/>
    <dgm:cxn modelId="{82145019-2C39-4477-963A-3534534DED60}" type="presParOf" srcId="{1D353ADB-051A-4DC3-A463-044E93D6643B}" destId="{C112E437-D5BD-4E91-B5D9-A5F002FFFB17}" srcOrd="12" destOrd="0" presId="urn:microsoft.com/office/officeart/2005/8/layout/radial1"/>
    <dgm:cxn modelId="{F4E5DD4B-164B-48B0-B7F9-E47910BFCB6A}" type="presParOf" srcId="{1D353ADB-051A-4DC3-A463-044E93D6643B}" destId="{0F856153-6475-4FC2-A5A2-43DEA481B43F}" srcOrd="13" destOrd="0" presId="urn:microsoft.com/office/officeart/2005/8/layout/radial1"/>
    <dgm:cxn modelId="{46C5F2A0-4BF1-46B5-BA27-20D74B8EDC76}" type="presParOf" srcId="{0F856153-6475-4FC2-A5A2-43DEA481B43F}" destId="{73F5F4C5-84F5-4F60-86BC-0679E9A5AF01}" srcOrd="0" destOrd="0" presId="urn:microsoft.com/office/officeart/2005/8/layout/radial1"/>
    <dgm:cxn modelId="{63CA5B27-26FA-4C82-8654-E20255404E64}" type="presParOf" srcId="{1D353ADB-051A-4DC3-A463-044E93D6643B}" destId="{24C149C4-AC29-46F4-9A9D-54BAED81FAC5}"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B4FC24-3211-4268-848F-756A5B27CAB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Budgeting</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Forecasting</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FIN-REP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B8E095A2-BF08-4079-836D-3058B358259E}" type="pres">
      <dgm:prSet presAssocID="{F9B4FC24-3211-4268-848F-756A5B27CAB4}" presName="composite" presStyleCnt="0">
        <dgm:presLayoutVars>
          <dgm:chMax val="3"/>
          <dgm:animLvl val="lvl"/>
          <dgm:resizeHandles val="exact"/>
        </dgm:presLayoutVars>
      </dgm:prSet>
      <dgm:spPr/>
    </dgm:pt>
    <dgm:pt modelId="{11505238-410E-422A-80F7-8AC1712C6EB4}" type="pres">
      <dgm:prSet presAssocID="{9B843AB0-B2D8-442B-8847-3447E2584FB0}" presName="gear1" presStyleLbl="node1" presStyleIdx="0" presStyleCnt="3" custLinFactNeighborX="469" custLinFactNeighborY="3327">
        <dgm:presLayoutVars>
          <dgm:chMax val="1"/>
          <dgm:bulletEnabled val="1"/>
        </dgm:presLayoutVars>
      </dgm:prSet>
      <dgm:spPr/>
    </dgm:pt>
    <dgm:pt modelId="{F1F2C5E0-EBD3-44F4-8A59-75F7C4066AC6}" type="pres">
      <dgm:prSet presAssocID="{9B843AB0-B2D8-442B-8847-3447E2584FB0}" presName="gear1srcNode" presStyleLbl="node1" presStyleIdx="0" presStyleCnt="3"/>
      <dgm:spPr/>
    </dgm:pt>
    <dgm:pt modelId="{A0EEBE99-5533-4F16-9264-36F615EA9642}" type="pres">
      <dgm:prSet presAssocID="{9B843AB0-B2D8-442B-8847-3447E2584FB0}" presName="gear1dstNode" presStyleLbl="node1" presStyleIdx="0" presStyleCnt="3"/>
      <dgm:spPr/>
    </dgm:pt>
    <dgm:pt modelId="{CB437173-543B-44D2-ACC4-DAE23ADF9D2B}" type="pres">
      <dgm:prSet presAssocID="{DC40C2D5-1134-4BF2-A97C-74BF61DF172A}" presName="gear2" presStyleLbl="node1" presStyleIdx="1" presStyleCnt="3">
        <dgm:presLayoutVars>
          <dgm:chMax val="1"/>
          <dgm:bulletEnabled val="1"/>
        </dgm:presLayoutVars>
      </dgm:prSet>
      <dgm:spPr/>
    </dgm:pt>
    <dgm:pt modelId="{B30F6AB9-59D2-4311-9F92-C128DF65C848}" type="pres">
      <dgm:prSet presAssocID="{DC40C2D5-1134-4BF2-A97C-74BF61DF172A}" presName="gear2srcNode" presStyleLbl="node1" presStyleIdx="1" presStyleCnt="3"/>
      <dgm:spPr/>
    </dgm:pt>
    <dgm:pt modelId="{51623AD9-0271-44F6-BB81-13580718C113}" type="pres">
      <dgm:prSet presAssocID="{DC40C2D5-1134-4BF2-A97C-74BF61DF172A}" presName="gear2dstNode" presStyleLbl="node1" presStyleIdx="1" presStyleCnt="3"/>
      <dgm:spPr/>
    </dgm:pt>
    <dgm:pt modelId="{83E845EC-8F3F-4150-936F-B7314FD1BE12}" type="pres">
      <dgm:prSet presAssocID="{E01DEEB1-B32A-4C5E-9F31-C208371C3ECC}" presName="gear3" presStyleLbl="node1" presStyleIdx="2" presStyleCnt="3"/>
      <dgm:spPr/>
    </dgm:pt>
    <dgm:pt modelId="{CECF802D-0C43-4236-BE29-D35A3E22B315}" type="pres">
      <dgm:prSet presAssocID="{E01DEEB1-B32A-4C5E-9F31-C208371C3ECC}" presName="gear3tx" presStyleLbl="node1" presStyleIdx="2" presStyleCnt="3">
        <dgm:presLayoutVars>
          <dgm:chMax val="1"/>
          <dgm:bulletEnabled val="1"/>
        </dgm:presLayoutVars>
      </dgm:prSet>
      <dgm:spPr/>
    </dgm:pt>
    <dgm:pt modelId="{B0236D63-6541-4381-BEFA-C2C093B6A362}" type="pres">
      <dgm:prSet presAssocID="{E01DEEB1-B32A-4C5E-9F31-C208371C3ECC}" presName="gear3srcNode" presStyleLbl="node1" presStyleIdx="2" presStyleCnt="3"/>
      <dgm:spPr/>
    </dgm:pt>
    <dgm:pt modelId="{387159B0-E90C-46C4-83EC-3469449FC37B}" type="pres">
      <dgm:prSet presAssocID="{E01DEEB1-B32A-4C5E-9F31-C208371C3ECC}" presName="gear3dstNode" presStyleLbl="node1" presStyleIdx="2" presStyleCnt="3"/>
      <dgm:spPr/>
    </dgm:pt>
    <dgm:pt modelId="{634A3D48-C5F3-4B33-AA31-7A2FC41F0556}" type="pres">
      <dgm:prSet presAssocID="{44CF211A-B14A-45A4-91D6-B2CF2EE7BD2C}" presName="connector1" presStyleLbl="sibTrans2D1" presStyleIdx="0" presStyleCnt="3"/>
      <dgm:spPr/>
    </dgm:pt>
    <dgm:pt modelId="{BA5E5328-CFC8-4473-922D-83E86FFE94E2}" type="pres">
      <dgm:prSet presAssocID="{0C8F0345-3EEB-407C-B5E3-01810076EF5F}" presName="connector2" presStyleLbl="sibTrans2D1" presStyleIdx="1" presStyleCnt="3"/>
      <dgm:spPr/>
    </dgm:pt>
    <dgm:pt modelId="{3A74AF18-4353-4ECB-911F-71248F29C038}" type="pres">
      <dgm:prSet presAssocID="{D6AF09A9-4CDC-4444-B562-9312D9F5A4A1}" presName="connector3" presStyleLbl="sibTrans2D1" presStyleIdx="2" presStyleCnt="3"/>
      <dgm:spPr/>
    </dgm:pt>
  </dgm:ptLst>
  <dgm:cxnLst>
    <dgm:cxn modelId="{7CD3AE00-69F2-4D49-A308-62E2212C8E1C}" type="presOf" srcId="{F9B4FC24-3211-4268-848F-756A5B27CAB4}" destId="{B8E095A2-BF08-4079-836D-3058B358259E}" srcOrd="0" destOrd="0" presId="urn:microsoft.com/office/officeart/2005/8/layout/gear1"/>
    <dgm:cxn modelId="{EAAA7408-50A0-4D11-B268-34B961DB58EA}" type="presOf" srcId="{0C8F0345-3EEB-407C-B5E3-01810076EF5F}" destId="{BA5E5328-CFC8-4473-922D-83E86FFE94E2}" srcOrd="0" destOrd="0" presId="urn:microsoft.com/office/officeart/2005/8/layout/gear1"/>
    <dgm:cxn modelId="{A37E3E1C-C045-401F-9DEB-DD829194BAE4}" type="presOf" srcId="{9B843AB0-B2D8-442B-8847-3447E2584FB0}" destId="{A0EEBE99-5533-4F16-9264-36F615EA9642}" srcOrd="2" destOrd="0" presId="urn:microsoft.com/office/officeart/2005/8/layout/gear1"/>
    <dgm:cxn modelId="{0A662A3C-4AA1-45FD-8666-FC85B4CD02B7}" type="presOf" srcId="{D6AF09A9-4CDC-4444-B562-9312D9F5A4A1}" destId="{3A74AF18-4353-4ECB-911F-71248F29C038}" srcOrd="0" destOrd="0" presId="urn:microsoft.com/office/officeart/2005/8/layout/gear1"/>
    <dgm:cxn modelId="{4AAC345D-732B-4028-9CE5-61777A979D76}" srcId="{F9B4FC24-3211-4268-848F-756A5B27CAB4}" destId="{9B843AB0-B2D8-442B-8847-3447E2584FB0}" srcOrd="0" destOrd="0" parTransId="{4D228E81-FB16-4E92-B782-3AD8F3D68165}" sibTransId="{44CF211A-B14A-45A4-91D6-B2CF2EE7BD2C}"/>
    <dgm:cxn modelId="{5AAD3E5D-AE05-4504-BEBB-2580CA5E61F3}" type="presOf" srcId="{44CF211A-B14A-45A4-91D6-B2CF2EE7BD2C}" destId="{634A3D48-C5F3-4B33-AA31-7A2FC41F0556}" srcOrd="0" destOrd="0" presId="urn:microsoft.com/office/officeart/2005/8/layout/gear1"/>
    <dgm:cxn modelId="{CB012E44-EC78-40C8-8771-8080240D62E6}" type="presOf" srcId="{E01DEEB1-B32A-4C5E-9F31-C208371C3ECC}" destId="{B0236D63-6541-4381-BEFA-C2C093B6A362}" srcOrd="2" destOrd="0" presId="urn:microsoft.com/office/officeart/2005/8/layout/gear1"/>
    <dgm:cxn modelId="{F0CFEC45-0950-49A1-BE35-778923152A21}" srcId="{F9B4FC24-3211-4268-848F-756A5B27CAB4}" destId="{DC40C2D5-1134-4BF2-A97C-74BF61DF172A}" srcOrd="1" destOrd="0" parTransId="{582A90C5-4560-4ED1-9055-4ABB29C3C48B}" sibTransId="{0C8F0345-3EEB-407C-B5E3-01810076EF5F}"/>
    <dgm:cxn modelId="{77E6D78A-21E1-4539-864E-C6E05E1B1FA5}" type="presOf" srcId="{DC40C2D5-1134-4BF2-A97C-74BF61DF172A}" destId="{B30F6AB9-59D2-4311-9F92-C128DF65C848}" srcOrd="1" destOrd="0" presId="urn:microsoft.com/office/officeart/2005/8/layout/gear1"/>
    <dgm:cxn modelId="{FF030BA0-55D4-4663-B71F-F63F75DF78FF}" srcId="{F9B4FC24-3211-4268-848F-756A5B27CAB4}" destId="{E01DEEB1-B32A-4C5E-9F31-C208371C3ECC}" srcOrd="2" destOrd="0" parTransId="{9BB79506-0CB0-448B-B30B-8A3A37A4FFBD}" sibTransId="{D6AF09A9-4CDC-4444-B562-9312D9F5A4A1}"/>
    <dgm:cxn modelId="{7617B9B8-5EF0-4B75-B439-FB79C7020360}" type="presOf" srcId="{DC40C2D5-1134-4BF2-A97C-74BF61DF172A}" destId="{51623AD9-0271-44F6-BB81-13580718C113}" srcOrd="2" destOrd="0" presId="urn:microsoft.com/office/officeart/2005/8/layout/gear1"/>
    <dgm:cxn modelId="{ABBF30E1-220E-4E89-BC3E-7DE603A323F5}" type="presOf" srcId="{DC40C2D5-1134-4BF2-A97C-74BF61DF172A}" destId="{CB437173-543B-44D2-ACC4-DAE23ADF9D2B}" srcOrd="0" destOrd="0" presId="urn:microsoft.com/office/officeart/2005/8/layout/gear1"/>
    <dgm:cxn modelId="{48B5A0E3-E433-4E08-974E-7F9B82E94A4D}" type="presOf" srcId="{E01DEEB1-B32A-4C5E-9F31-C208371C3ECC}" destId="{83E845EC-8F3F-4150-936F-B7314FD1BE12}" srcOrd="0" destOrd="0" presId="urn:microsoft.com/office/officeart/2005/8/layout/gear1"/>
    <dgm:cxn modelId="{B262E8E4-6510-4FA6-ADD6-EA6E59DF2AFB}" type="presOf" srcId="{9B843AB0-B2D8-442B-8847-3447E2584FB0}" destId="{11505238-410E-422A-80F7-8AC1712C6EB4}" srcOrd="0" destOrd="0" presId="urn:microsoft.com/office/officeart/2005/8/layout/gear1"/>
    <dgm:cxn modelId="{E3F7B4E6-4414-4C21-8644-86254C68A8F0}" type="presOf" srcId="{E01DEEB1-B32A-4C5E-9F31-C208371C3ECC}" destId="{CECF802D-0C43-4236-BE29-D35A3E22B315}" srcOrd="1" destOrd="0" presId="urn:microsoft.com/office/officeart/2005/8/layout/gear1"/>
    <dgm:cxn modelId="{E9BFCAE9-D546-4EE0-A6C4-914B174B25BB}" type="presOf" srcId="{9B843AB0-B2D8-442B-8847-3447E2584FB0}" destId="{F1F2C5E0-EBD3-44F4-8A59-75F7C4066AC6}" srcOrd="1" destOrd="0" presId="urn:microsoft.com/office/officeart/2005/8/layout/gear1"/>
    <dgm:cxn modelId="{57FE4EF5-B073-4EFD-A9F6-AD546094C549}" type="presOf" srcId="{E01DEEB1-B32A-4C5E-9F31-C208371C3ECC}" destId="{387159B0-E90C-46C4-83EC-3469449FC37B}" srcOrd="3" destOrd="0" presId="urn:microsoft.com/office/officeart/2005/8/layout/gear1"/>
    <dgm:cxn modelId="{32BD5956-826F-4119-A706-99048AD338CE}" type="presParOf" srcId="{B8E095A2-BF08-4079-836D-3058B358259E}" destId="{11505238-410E-422A-80F7-8AC1712C6EB4}" srcOrd="0" destOrd="0" presId="urn:microsoft.com/office/officeart/2005/8/layout/gear1"/>
    <dgm:cxn modelId="{00B4AD17-B8BA-46C0-9A60-A19D4115299F}" type="presParOf" srcId="{B8E095A2-BF08-4079-836D-3058B358259E}" destId="{F1F2C5E0-EBD3-44F4-8A59-75F7C4066AC6}" srcOrd="1" destOrd="0" presId="urn:microsoft.com/office/officeart/2005/8/layout/gear1"/>
    <dgm:cxn modelId="{9C4C389E-4E0B-421B-A12B-83041A2C2158}" type="presParOf" srcId="{B8E095A2-BF08-4079-836D-3058B358259E}" destId="{A0EEBE99-5533-4F16-9264-36F615EA9642}" srcOrd="2" destOrd="0" presId="urn:microsoft.com/office/officeart/2005/8/layout/gear1"/>
    <dgm:cxn modelId="{A2364F40-0951-484D-A975-9DF9E35ED419}" type="presParOf" srcId="{B8E095A2-BF08-4079-836D-3058B358259E}" destId="{CB437173-543B-44D2-ACC4-DAE23ADF9D2B}" srcOrd="3" destOrd="0" presId="urn:microsoft.com/office/officeart/2005/8/layout/gear1"/>
    <dgm:cxn modelId="{7EF04CCA-139F-4A1B-B683-2B5C138C75CE}" type="presParOf" srcId="{B8E095A2-BF08-4079-836D-3058B358259E}" destId="{B30F6AB9-59D2-4311-9F92-C128DF65C848}" srcOrd="4" destOrd="0" presId="urn:microsoft.com/office/officeart/2005/8/layout/gear1"/>
    <dgm:cxn modelId="{33066FAE-7559-4DC5-9BB4-D2251B635CF1}" type="presParOf" srcId="{B8E095A2-BF08-4079-836D-3058B358259E}" destId="{51623AD9-0271-44F6-BB81-13580718C113}" srcOrd="5" destOrd="0" presId="urn:microsoft.com/office/officeart/2005/8/layout/gear1"/>
    <dgm:cxn modelId="{0768B17F-65C0-4214-A3E5-D42DAAADF402}" type="presParOf" srcId="{B8E095A2-BF08-4079-836D-3058B358259E}" destId="{83E845EC-8F3F-4150-936F-B7314FD1BE12}" srcOrd="6" destOrd="0" presId="urn:microsoft.com/office/officeart/2005/8/layout/gear1"/>
    <dgm:cxn modelId="{B6B805F8-C1A7-404E-B90D-132A8A3FE7FB}" type="presParOf" srcId="{B8E095A2-BF08-4079-836D-3058B358259E}" destId="{CECF802D-0C43-4236-BE29-D35A3E22B315}" srcOrd="7" destOrd="0" presId="urn:microsoft.com/office/officeart/2005/8/layout/gear1"/>
    <dgm:cxn modelId="{7DEF59E3-090C-49A4-BDB2-904D172100EB}" type="presParOf" srcId="{B8E095A2-BF08-4079-836D-3058B358259E}" destId="{B0236D63-6541-4381-BEFA-C2C093B6A362}" srcOrd="8" destOrd="0" presId="urn:microsoft.com/office/officeart/2005/8/layout/gear1"/>
    <dgm:cxn modelId="{367A05B4-5726-4414-A809-EDBFBFCB383E}" type="presParOf" srcId="{B8E095A2-BF08-4079-836D-3058B358259E}" destId="{387159B0-E90C-46C4-83EC-3469449FC37B}" srcOrd="9" destOrd="0" presId="urn:microsoft.com/office/officeart/2005/8/layout/gear1"/>
    <dgm:cxn modelId="{462EEC07-1CC0-4F37-8864-E15746329065}" type="presParOf" srcId="{B8E095A2-BF08-4079-836D-3058B358259E}" destId="{634A3D48-C5F3-4B33-AA31-7A2FC41F0556}" srcOrd="10" destOrd="0" presId="urn:microsoft.com/office/officeart/2005/8/layout/gear1"/>
    <dgm:cxn modelId="{0837CD30-C5BF-40B2-973B-EEAAAA39EB8D}" type="presParOf" srcId="{B8E095A2-BF08-4079-836D-3058B358259E}" destId="{BA5E5328-CFC8-4473-922D-83E86FFE94E2}" srcOrd="11" destOrd="0" presId="urn:microsoft.com/office/officeart/2005/8/layout/gear1"/>
    <dgm:cxn modelId="{669E5F38-4DBD-41AD-B684-E33CA62B53D1}" type="presParOf" srcId="{B8E095A2-BF08-4079-836D-3058B358259E}" destId="{3A74AF18-4353-4ECB-911F-71248F29C038}" srcOrd="12" destOrd="0" presId="urn:microsoft.com/office/officeart/2005/8/layout/gear1"/>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390BDA-7146-4746-A79E-8877F30B46F1}" type="doc">
      <dgm:prSet loTypeId="urn:microsoft.com/office/officeart/2005/8/layout/cycle5" loCatId="cycle" qsTypeId="urn:microsoft.com/office/officeart/2005/8/quickstyle/3d5" qsCatId="3D" csTypeId="urn:microsoft.com/office/officeart/2005/8/colors/accent0_3" csCatId="mainScheme" phldr="1"/>
      <dgm:spPr/>
      <dgm:t>
        <a:bodyPr/>
        <a:lstStyle/>
        <a:p>
          <a:endParaRPr lang="en-US"/>
        </a:p>
      </dgm:t>
    </dgm:pt>
    <dgm:pt modelId="{4DE9EED4-B8FE-4091-945A-DCBD14B9B510}">
      <dgm:prSet phldrT="[Text]"/>
      <dgm:spPr/>
      <dgm:t>
        <a:bodyPr/>
        <a:lstStyle/>
        <a:p>
          <a:r>
            <a:rPr lang="en-US" dirty="0"/>
            <a:t>3/5 Yr Strategic Plan</a:t>
          </a:r>
        </a:p>
      </dgm:t>
    </dgm:pt>
    <dgm:pt modelId="{460758A2-7638-4D67-9ED6-E3605BE7F5F3}" type="parTrans" cxnId="{577179FF-B644-4653-AE87-E27D5BDF3E98}">
      <dgm:prSet/>
      <dgm:spPr/>
      <dgm:t>
        <a:bodyPr/>
        <a:lstStyle/>
        <a:p>
          <a:endParaRPr lang="en-US"/>
        </a:p>
      </dgm:t>
    </dgm:pt>
    <dgm:pt modelId="{A8DB01EE-8552-46C8-A8F3-034E66A2966B}" type="sibTrans" cxnId="{577179FF-B644-4653-AE87-E27D5BDF3E98}">
      <dgm:prSet/>
      <dgm:spPr/>
      <dgm:t>
        <a:bodyPr/>
        <a:lstStyle/>
        <a:p>
          <a:endParaRPr lang="en-US"/>
        </a:p>
      </dgm:t>
    </dgm:pt>
    <dgm:pt modelId="{5BB1D21A-10C4-4B4A-B25C-BCA112A2A7E5}">
      <dgm:prSet phldrT="[Text]"/>
      <dgm:spPr/>
      <dgm:t>
        <a:bodyPr/>
        <a:lstStyle/>
        <a:p>
          <a:r>
            <a:rPr lang="en-US" dirty="0"/>
            <a:t>Annual Operating Plan</a:t>
          </a:r>
        </a:p>
      </dgm:t>
    </dgm:pt>
    <dgm:pt modelId="{19280ED0-8523-444D-9B91-8CB32A5CE156}" type="parTrans" cxnId="{3BE5BDF9-CAAE-4C8C-9E76-60F5726309A8}">
      <dgm:prSet/>
      <dgm:spPr/>
      <dgm:t>
        <a:bodyPr/>
        <a:lstStyle/>
        <a:p>
          <a:endParaRPr lang="en-US"/>
        </a:p>
      </dgm:t>
    </dgm:pt>
    <dgm:pt modelId="{B732F162-D57B-47F0-89AE-02087C33F5AF}" type="sibTrans" cxnId="{3BE5BDF9-CAAE-4C8C-9E76-60F5726309A8}">
      <dgm:prSet/>
      <dgm:spPr/>
      <dgm:t>
        <a:bodyPr/>
        <a:lstStyle/>
        <a:p>
          <a:endParaRPr lang="en-US"/>
        </a:p>
      </dgm:t>
    </dgm:pt>
    <dgm:pt modelId="{DD0C9798-3756-4CB1-A4A7-704A05F50968}">
      <dgm:prSet phldrT="[Text]"/>
      <dgm:spPr/>
      <dgm:t>
        <a:bodyPr/>
        <a:lstStyle/>
        <a:p>
          <a:r>
            <a:rPr lang="en-US" dirty="0"/>
            <a:t>Progress/Financial Reporting</a:t>
          </a:r>
        </a:p>
      </dgm:t>
    </dgm:pt>
    <dgm:pt modelId="{DDE4B485-4E4C-4E07-9123-A1C3D230B5A8}" type="parTrans" cxnId="{70BA3C43-CCCD-4DA2-86C4-583FCBD15857}">
      <dgm:prSet/>
      <dgm:spPr/>
      <dgm:t>
        <a:bodyPr/>
        <a:lstStyle/>
        <a:p>
          <a:endParaRPr lang="en-US"/>
        </a:p>
      </dgm:t>
    </dgm:pt>
    <dgm:pt modelId="{B6E00B7B-BC38-4A12-847C-3AA47E2139D1}" type="sibTrans" cxnId="{70BA3C43-CCCD-4DA2-86C4-583FCBD15857}">
      <dgm:prSet/>
      <dgm:spPr/>
      <dgm:t>
        <a:bodyPr/>
        <a:lstStyle/>
        <a:p>
          <a:endParaRPr lang="en-US"/>
        </a:p>
      </dgm:t>
    </dgm:pt>
    <dgm:pt modelId="{97B3CAC1-4456-43D9-A9BB-BC76B4CF86D7}" type="pres">
      <dgm:prSet presAssocID="{36390BDA-7146-4746-A79E-8877F30B46F1}" presName="cycle" presStyleCnt="0">
        <dgm:presLayoutVars>
          <dgm:dir/>
          <dgm:resizeHandles val="exact"/>
        </dgm:presLayoutVars>
      </dgm:prSet>
      <dgm:spPr/>
    </dgm:pt>
    <dgm:pt modelId="{3D27B38E-4D36-4068-86FB-23344B241705}" type="pres">
      <dgm:prSet presAssocID="{4DE9EED4-B8FE-4091-945A-DCBD14B9B510}" presName="node" presStyleLbl="node1" presStyleIdx="0" presStyleCnt="3">
        <dgm:presLayoutVars>
          <dgm:bulletEnabled val="1"/>
        </dgm:presLayoutVars>
      </dgm:prSet>
      <dgm:spPr/>
    </dgm:pt>
    <dgm:pt modelId="{58EC824E-D468-4032-831C-A12913ACBAD5}" type="pres">
      <dgm:prSet presAssocID="{4DE9EED4-B8FE-4091-945A-DCBD14B9B510}" presName="spNode" presStyleCnt="0"/>
      <dgm:spPr/>
    </dgm:pt>
    <dgm:pt modelId="{ED3F4275-463F-4650-A974-2580432D22F5}" type="pres">
      <dgm:prSet presAssocID="{A8DB01EE-8552-46C8-A8F3-034E66A2966B}" presName="sibTrans" presStyleLbl="sibTrans1D1" presStyleIdx="0" presStyleCnt="3"/>
      <dgm:spPr/>
    </dgm:pt>
    <dgm:pt modelId="{4DAD8867-5A04-4BAB-99A6-4219F0C8F2D1}" type="pres">
      <dgm:prSet presAssocID="{5BB1D21A-10C4-4B4A-B25C-BCA112A2A7E5}" presName="node" presStyleLbl="node1" presStyleIdx="1" presStyleCnt="3">
        <dgm:presLayoutVars>
          <dgm:bulletEnabled val="1"/>
        </dgm:presLayoutVars>
      </dgm:prSet>
      <dgm:spPr/>
    </dgm:pt>
    <dgm:pt modelId="{ABB14B90-848D-4CE6-A030-92ABF49AEF85}" type="pres">
      <dgm:prSet presAssocID="{5BB1D21A-10C4-4B4A-B25C-BCA112A2A7E5}" presName="spNode" presStyleCnt="0"/>
      <dgm:spPr/>
    </dgm:pt>
    <dgm:pt modelId="{95EC0918-A083-4607-BEAF-78D75221EC67}" type="pres">
      <dgm:prSet presAssocID="{B732F162-D57B-47F0-89AE-02087C33F5AF}" presName="sibTrans" presStyleLbl="sibTrans1D1" presStyleIdx="1" presStyleCnt="3"/>
      <dgm:spPr/>
    </dgm:pt>
    <dgm:pt modelId="{A2305359-6578-4325-AB7F-0096C543DF6C}" type="pres">
      <dgm:prSet presAssocID="{DD0C9798-3756-4CB1-A4A7-704A05F50968}" presName="node" presStyleLbl="node1" presStyleIdx="2" presStyleCnt="3">
        <dgm:presLayoutVars>
          <dgm:bulletEnabled val="1"/>
        </dgm:presLayoutVars>
      </dgm:prSet>
      <dgm:spPr/>
    </dgm:pt>
    <dgm:pt modelId="{6BDC55CC-76A4-42FD-B540-74FBAEA2322C}" type="pres">
      <dgm:prSet presAssocID="{DD0C9798-3756-4CB1-A4A7-704A05F50968}" presName="spNode" presStyleCnt="0"/>
      <dgm:spPr/>
    </dgm:pt>
    <dgm:pt modelId="{D4C25833-4D44-421C-9501-B92A9206EBC0}" type="pres">
      <dgm:prSet presAssocID="{B6E00B7B-BC38-4A12-847C-3AA47E2139D1}" presName="sibTrans" presStyleLbl="sibTrans1D1" presStyleIdx="2" presStyleCnt="3"/>
      <dgm:spPr/>
    </dgm:pt>
  </dgm:ptLst>
  <dgm:cxnLst>
    <dgm:cxn modelId="{E047460A-FA46-4D59-A501-906FA7FD33BA}" type="presOf" srcId="{36390BDA-7146-4746-A79E-8877F30B46F1}" destId="{97B3CAC1-4456-43D9-A9BB-BC76B4CF86D7}" srcOrd="0" destOrd="0" presId="urn:microsoft.com/office/officeart/2005/8/layout/cycle5"/>
    <dgm:cxn modelId="{86E9B817-A0CD-46C9-9759-16E2A84A1CF7}" type="presOf" srcId="{4DE9EED4-B8FE-4091-945A-DCBD14B9B510}" destId="{3D27B38E-4D36-4068-86FB-23344B241705}" srcOrd="0" destOrd="0" presId="urn:microsoft.com/office/officeart/2005/8/layout/cycle5"/>
    <dgm:cxn modelId="{1C372628-EB39-4B12-A61C-F700D8629B63}" type="presOf" srcId="{5BB1D21A-10C4-4B4A-B25C-BCA112A2A7E5}" destId="{4DAD8867-5A04-4BAB-99A6-4219F0C8F2D1}" srcOrd="0" destOrd="0" presId="urn:microsoft.com/office/officeart/2005/8/layout/cycle5"/>
    <dgm:cxn modelId="{A6852B5F-1D20-4CE7-9198-4A26399D6EAA}" type="presOf" srcId="{B6E00B7B-BC38-4A12-847C-3AA47E2139D1}" destId="{D4C25833-4D44-421C-9501-B92A9206EBC0}" srcOrd="0" destOrd="0" presId="urn:microsoft.com/office/officeart/2005/8/layout/cycle5"/>
    <dgm:cxn modelId="{70BA3C43-CCCD-4DA2-86C4-583FCBD15857}" srcId="{36390BDA-7146-4746-A79E-8877F30B46F1}" destId="{DD0C9798-3756-4CB1-A4A7-704A05F50968}" srcOrd="2" destOrd="0" parTransId="{DDE4B485-4E4C-4E07-9123-A1C3D230B5A8}" sibTransId="{B6E00B7B-BC38-4A12-847C-3AA47E2139D1}"/>
    <dgm:cxn modelId="{247A3197-C753-4E86-BA69-E166B9E18120}" type="presOf" srcId="{DD0C9798-3756-4CB1-A4A7-704A05F50968}" destId="{A2305359-6578-4325-AB7F-0096C543DF6C}" srcOrd="0" destOrd="0" presId="urn:microsoft.com/office/officeart/2005/8/layout/cycle5"/>
    <dgm:cxn modelId="{6A9E98ED-39EC-463B-AEC4-2557849AB7E6}" type="presOf" srcId="{B732F162-D57B-47F0-89AE-02087C33F5AF}" destId="{95EC0918-A083-4607-BEAF-78D75221EC67}" srcOrd="0" destOrd="0" presId="urn:microsoft.com/office/officeart/2005/8/layout/cycle5"/>
    <dgm:cxn modelId="{3BE5BDF9-CAAE-4C8C-9E76-60F5726309A8}" srcId="{36390BDA-7146-4746-A79E-8877F30B46F1}" destId="{5BB1D21A-10C4-4B4A-B25C-BCA112A2A7E5}" srcOrd="1" destOrd="0" parTransId="{19280ED0-8523-444D-9B91-8CB32A5CE156}" sibTransId="{B732F162-D57B-47F0-89AE-02087C33F5AF}"/>
    <dgm:cxn modelId="{E86473FB-2E60-4F2C-9430-A157FF7DAF04}" type="presOf" srcId="{A8DB01EE-8552-46C8-A8F3-034E66A2966B}" destId="{ED3F4275-463F-4650-A974-2580432D22F5}" srcOrd="0" destOrd="0" presId="urn:microsoft.com/office/officeart/2005/8/layout/cycle5"/>
    <dgm:cxn modelId="{577179FF-B644-4653-AE87-E27D5BDF3E98}" srcId="{36390BDA-7146-4746-A79E-8877F30B46F1}" destId="{4DE9EED4-B8FE-4091-945A-DCBD14B9B510}" srcOrd="0" destOrd="0" parTransId="{460758A2-7638-4D67-9ED6-E3605BE7F5F3}" sibTransId="{A8DB01EE-8552-46C8-A8F3-034E66A2966B}"/>
    <dgm:cxn modelId="{09FEC88F-9584-4CEB-BA4C-6EA89EA5FBD6}" type="presParOf" srcId="{97B3CAC1-4456-43D9-A9BB-BC76B4CF86D7}" destId="{3D27B38E-4D36-4068-86FB-23344B241705}" srcOrd="0" destOrd="0" presId="urn:microsoft.com/office/officeart/2005/8/layout/cycle5"/>
    <dgm:cxn modelId="{4B5ED035-6DE5-4E55-AA57-DD0406E88ED3}" type="presParOf" srcId="{97B3CAC1-4456-43D9-A9BB-BC76B4CF86D7}" destId="{58EC824E-D468-4032-831C-A12913ACBAD5}" srcOrd="1" destOrd="0" presId="urn:microsoft.com/office/officeart/2005/8/layout/cycle5"/>
    <dgm:cxn modelId="{0F3EC37E-2EA3-4239-BA9B-E4E691929DF7}" type="presParOf" srcId="{97B3CAC1-4456-43D9-A9BB-BC76B4CF86D7}" destId="{ED3F4275-463F-4650-A974-2580432D22F5}" srcOrd="2" destOrd="0" presId="urn:microsoft.com/office/officeart/2005/8/layout/cycle5"/>
    <dgm:cxn modelId="{719A8F18-CD34-4EFC-A1A6-7057299D4FBF}" type="presParOf" srcId="{97B3CAC1-4456-43D9-A9BB-BC76B4CF86D7}" destId="{4DAD8867-5A04-4BAB-99A6-4219F0C8F2D1}" srcOrd="3" destOrd="0" presId="urn:microsoft.com/office/officeart/2005/8/layout/cycle5"/>
    <dgm:cxn modelId="{A95D018F-F745-4A2E-928F-089C32126F1D}" type="presParOf" srcId="{97B3CAC1-4456-43D9-A9BB-BC76B4CF86D7}" destId="{ABB14B90-848D-4CE6-A030-92ABF49AEF85}" srcOrd="4" destOrd="0" presId="urn:microsoft.com/office/officeart/2005/8/layout/cycle5"/>
    <dgm:cxn modelId="{2A00AE26-A937-49BC-8C09-C536D21E2C0B}" type="presParOf" srcId="{97B3CAC1-4456-43D9-A9BB-BC76B4CF86D7}" destId="{95EC0918-A083-4607-BEAF-78D75221EC67}" srcOrd="5" destOrd="0" presId="urn:microsoft.com/office/officeart/2005/8/layout/cycle5"/>
    <dgm:cxn modelId="{A8FD5CFB-1E82-4343-BC47-478356A44EF5}" type="presParOf" srcId="{97B3CAC1-4456-43D9-A9BB-BC76B4CF86D7}" destId="{A2305359-6578-4325-AB7F-0096C543DF6C}" srcOrd="6" destOrd="0" presId="urn:microsoft.com/office/officeart/2005/8/layout/cycle5"/>
    <dgm:cxn modelId="{E8E0FBC3-C5B5-4EDF-8792-62A10AEBE4F5}" type="presParOf" srcId="{97B3CAC1-4456-43D9-A9BB-BC76B4CF86D7}" destId="{6BDC55CC-76A4-42FD-B540-74FBAEA2322C}" srcOrd="7" destOrd="0" presId="urn:microsoft.com/office/officeart/2005/8/layout/cycle5"/>
    <dgm:cxn modelId="{DD6112A8-BE7F-4BDD-8994-373888744835}" type="presParOf" srcId="{97B3CAC1-4456-43D9-A9BB-BC76B4CF86D7}" destId="{D4C25833-4D44-421C-9501-B92A9206EBC0}"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D4EE6A-FB71-43DB-8B34-743E34365409}" type="doc">
      <dgm:prSet loTypeId="urn:microsoft.com/office/officeart/2005/8/layout/hList6" loCatId="list" qsTypeId="urn:microsoft.com/office/officeart/2005/8/quickstyle/3d5" qsCatId="3D" csTypeId="urn:microsoft.com/office/officeart/2005/8/colors/accent0_3" csCatId="mainScheme" phldr="1"/>
      <dgm:spPr/>
      <dgm:t>
        <a:bodyPr/>
        <a:lstStyle/>
        <a:p>
          <a:endParaRPr lang="en-US"/>
        </a:p>
      </dgm:t>
    </dgm:pt>
    <dgm:pt modelId="{CD2DC04F-CB60-40BF-9D18-840880C373A8}">
      <dgm:prSet phldrT="[Text]"/>
      <dgm:spPr/>
      <dgm:t>
        <a:bodyPr/>
        <a:lstStyle/>
        <a:p>
          <a:r>
            <a:rPr lang="en-US" dirty="0">
              <a:latin typeface="Roboto" panose="02000000000000000000" pitchFamily="2" charset="0"/>
              <a:ea typeface="Roboto" panose="02000000000000000000" pitchFamily="2" charset="0"/>
            </a:rPr>
            <a:t>Income Statement</a:t>
          </a:r>
        </a:p>
      </dgm:t>
    </dgm:pt>
    <dgm:pt modelId="{918B9669-B95B-4578-9473-57858913F96C}" type="parTrans" cxnId="{C1C43E82-8290-4801-8436-B2711B6897BD}">
      <dgm:prSet/>
      <dgm:spPr/>
      <dgm:t>
        <a:bodyPr/>
        <a:lstStyle/>
        <a:p>
          <a:endParaRPr lang="en-US">
            <a:latin typeface="Roboto" panose="02000000000000000000" pitchFamily="2" charset="0"/>
            <a:ea typeface="Roboto" panose="02000000000000000000" pitchFamily="2" charset="0"/>
          </a:endParaRPr>
        </a:p>
      </dgm:t>
    </dgm:pt>
    <dgm:pt modelId="{D16B7C89-8897-4123-B0C3-69BE7CFBDF0F}" type="sibTrans" cxnId="{C1C43E82-8290-4801-8436-B2711B6897BD}">
      <dgm:prSet/>
      <dgm:spPr/>
      <dgm:t>
        <a:bodyPr/>
        <a:lstStyle/>
        <a:p>
          <a:endParaRPr lang="en-US">
            <a:latin typeface="Roboto" panose="02000000000000000000" pitchFamily="2" charset="0"/>
            <a:ea typeface="Roboto" panose="02000000000000000000" pitchFamily="2" charset="0"/>
          </a:endParaRPr>
        </a:p>
      </dgm:t>
    </dgm:pt>
    <dgm:pt modelId="{F7D69AA1-2244-4DAE-8FAA-0641CDB8BD7D}">
      <dgm:prSet phldrT="[Text]"/>
      <dgm:spPr/>
      <dgm:t>
        <a:bodyPr/>
        <a:lstStyle/>
        <a:p>
          <a:r>
            <a:rPr lang="en-US" b="1" dirty="0">
              <a:latin typeface="Roboto" panose="02000000000000000000" pitchFamily="2" charset="0"/>
              <a:ea typeface="Roboto" panose="02000000000000000000" pitchFamily="2" charset="0"/>
            </a:rPr>
            <a:t>Financial Performance</a:t>
          </a:r>
        </a:p>
      </dgm:t>
    </dgm:pt>
    <dgm:pt modelId="{A8BF73C4-8EF9-40FC-AAFB-C793E34C34EB}" type="parTrans" cxnId="{A3EE9B54-F362-459E-B714-58D4489C0F69}">
      <dgm:prSet/>
      <dgm:spPr/>
      <dgm:t>
        <a:bodyPr/>
        <a:lstStyle/>
        <a:p>
          <a:endParaRPr lang="en-US">
            <a:latin typeface="Roboto" panose="02000000000000000000" pitchFamily="2" charset="0"/>
            <a:ea typeface="Roboto" panose="02000000000000000000" pitchFamily="2" charset="0"/>
          </a:endParaRPr>
        </a:p>
      </dgm:t>
    </dgm:pt>
    <dgm:pt modelId="{FDF81513-0E5A-407E-99CC-A9B4D34CC609}" type="sibTrans" cxnId="{A3EE9B54-F362-459E-B714-58D4489C0F69}">
      <dgm:prSet/>
      <dgm:spPr/>
      <dgm:t>
        <a:bodyPr/>
        <a:lstStyle/>
        <a:p>
          <a:endParaRPr lang="en-US">
            <a:latin typeface="Roboto" panose="02000000000000000000" pitchFamily="2" charset="0"/>
            <a:ea typeface="Roboto" panose="02000000000000000000" pitchFamily="2" charset="0"/>
          </a:endParaRPr>
        </a:p>
      </dgm:t>
    </dgm:pt>
    <dgm:pt modelId="{E2302699-B802-4D74-8310-CE7247EBEDFE}">
      <dgm:prSet phldrT="[Text]"/>
      <dgm:spPr/>
      <dgm:t>
        <a:bodyPr/>
        <a:lstStyle/>
        <a:p>
          <a:r>
            <a:rPr lang="en-US" dirty="0">
              <a:latin typeface="Roboto" panose="02000000000000000000" pitchFamily="2" charset="0"/>
              <a:ea typeface="Roboto" panose="02000000000000000000" pitchFamily="2" charset="0"/>
            </a:rPr>
            <a:t>Earnings through a period of time</a:t>
          </a:r>
        </a:p>
      </dgm:t>
    </dgm:pt>
    <dgm:pt modelId="{00A66D9B-BDB0-4496-AC3B-E715E869C2FB}" type="parTrans" cxnId="{64A4F37B-D98D-4A49-A609-6EB25C530C99}">
      <dgm:prSet/>
      <dgm:spPr/>
      <dgm:t>
        <a:bodyPr/>
        <a:lstStyle/>
        <a:p>
          <a:endParaRPr lang="en-US">
            <a:latin typeface="Roboto" panose="02000000000000000000" pitchFamily="2" charset="0"/>
            <a:ea typeface="Roboto" panose="02000000000000000000" pitchFamily="2" charset="0"/>
          </a:endParaRPr>
        </a:p>
      </dgm:t>
    </dgm:pt>
    <dgm:pt modelId="{2C3C1CA9-E741-47B3-9230-4E7DBAA6AFC5}" type="sibTrans" cxnId="{64A4F37B-D98D-4A49-A609-6EB25C530C99}">
      <dgm:prSet/>
      <dgm:spPr/>
      <dgm:t>
        <a:bodyPr/>
        <a:lstStyle/>
        <a:p>
          <a:endParaRPr lang="en-US">
            <a:latin typeface="Roboto" panose="02000000000000000000" pitchFamily="2" charset="0"/>
            <a:ea typeface="Roboto" panose="02000000000000000000" pitchFamily="2" charset="0"/>
          </a:endParaRPr>
        </a:p>
      </dgm:t>
    </dgm:pt>
    <dgm:pt modelId="{511C6D82-CDF2-4C94-8D9C-D377E5CC3C4F}">
      <dgm:prSet phldrT="[Text]"/>
      <dgm:spPr/>
      <dgm:t>
        <a:bodyPr/>
        <a:lstStyle/>
        <a:p>
          <a:r>
            <a:rPr lang="en-US" dirty="0">
              <a:latin typeface="Roboto" panose="02000000000000000000" pitchFamily="2" charset="0"/>
              <a:ea typeface="Roboto" panose="02000000000000000000" pitchFamily="2" charset="0"/>
            </a:rPr>
            <a:t>Balance Sheet</a:t>
          </a:r>
        </a:p>
      </dgm:t>
    </dgm:pt>
    <dgm:pt modelId="{72153CCA-280D-4BD5-A6A4-10D6EC079E41}" type="parTrans" cxnId="{52AF1F62-A050-4266-9216-F5287D861DE2}">
      <dgm:prSet/>
      <dgm:spPr/>
      <dgm:t>
        <a:bodyPr/>
        <a:lstStyle/>
        <a:p>
          <a:endParaRPr lang="en-US">
            <a:latin typeface="Roboto" panose="02000000000000000000" pitchFamily="2" charset="0"/>
            <a:ea typeface="Roboto" panose="02000000000000000000" pitchFamily="2" charset="0"/>
          </a:endParaRPr>
        </a:p>
      </dgm:t>
    </dgm:pt>
    <dgm:pt modelId="{E9E71991-D242-4952-B09D-F41B73B2A715}" type="sibTrans" cxnId="{52AF1F62-A050-4266-9216-F5287D861DE2}">
      <dgm:prSet/>
      <dgm:spPr/>
      <dgm:t>
        <a:bodyPr/>
        <a:lstStyle/>
        <a:p>
          <a:endParaRPr lang="en-US">
            <a:latin typeface="Roboto" panose="02000000000000000000" pitchFamily="2" charset="0"/>
            <a:ea typeface="Roboto" panose="02000000000000000000" pitchFamily="2" charset="0"/>
          </a:endParaRPr>
        </a:p>
      </dgm:t>
    </dgm:pt>
    <dgm:pt modelId="{54CC1345-095C-420F-8057-0A2E30E337FA}">
      <dgm:prSet phldrT="[Text]"/>
      <dgm:spPr/>
      <dgm:t>
        <a:bodyPr/>
        <a:lstStyle/>
        <a:p>
          <a:r>
            <a:rPr lang="en-US" b="1" dirty="0">
              <a:latin typeface="Roboto" panose="02000000000000000000" pitchFamily="2" charset="0"/>
              <a:ea typeface="Roboto" panose="02000000000000000000" pitchFamily="2" charset="0"/>
            </a:rPr>
            <a:t>Financial Health</a:t>
          </a:r>
        </a:p>
      </dgm:t>
    </dgm:pt>
    <dgm:pt modelId="{661AF82D-F85E-4447-A6B0-B69BEAE45E15}" type="parTrans" cxnId="{90ADDE5F-7B4B-4EE9-B248-B2C63B236EC9}">
      <dgm:prSet/>
      <dgm:spPr/>
      <dgm:t>
        <a:bodyPr/>
        <a:lstStyle/>
        <a:p>
          <a:endParaRPr lang="en-US">
            <a:latin typeface="Roboto" panose="02000000000000000000" pitchFamily="2" charset="0"/>
            <a:ea typeface="Roboto" panose="02000000000000000000" pitchFamily="2" charset="0"/>
          </a:endParaRPr>
        </a:p>
      </dgm:t>
    </dgm:pt>
    <dgm:pt modelId="{7AEDA6EC-7CCC-4958-BC08-E2B8FDA58412}" type="sibTrans" cxnId="{90ADDE5F-7B4B-4EE9-B248-B2C63B236EC9}">
      <dgm:prSet/>
      <dgm:spPr/>
      <dgm:t>
        <a:bodyPr/>
        <a:lstStyle/>
        <a:p>
          <a:endParaRPr lang="en-US">
            <a:latin typeface="Roboto" panose="02000000000000000000" pitchFamily="2" charset="0"/>
            <a:ea typeface="Roboto" panose="02000000000000000000" pitchFamily="2" charset="0"/>
          </a:endParaRPr>
        </a:p>
      </dgm:t>
    </dgm:pt>
    <dgm:pt modelId="{68488A16-BFD6-4F6C-81F0-207E234723CB}">
      <dgm:prSet phldrT="[Text]"/>
      <dgm:spPr/>
      <dgm:t>
        <a:bodyPr/>
        <a:lstStyle/>
        <a:p>
          <a:r>
            <a:rPr lang="en-US" dirty="0">
              <a:latin typeface="Roboto" panose="02000000000000000000" pitchFamily="2" charset="0"/>
              <a:ea typeface="Roboto" panose="02000000000000000000" pitchFamily="2" charset="0"/>
            </a:rPr>
            <a:t>What a company owes and owns</a:t>
          </a:r>
        </a:p>
      </dgm:t>
    </dgm:pt>
    <dgm:pt modelId="{8D0B5F02-A9B5-4C61-9261-8D3054B31528}" type="parTrans" cxnId="{8886A58F-C9B4-4135-B8F8-D2710EBBE1AC}">
      <dgm:prSet/>
      <dgm:spPr/>
      <dgm:t>
        <a:bodyPr/>
        <a:lstStyle/>
        <a:p>
          <a:endParaRPr lang="en-US">
            <a:latin typeface="Roboto" panose="02000000000000000000" pitchFamily="2" charset="0"/>
            <a:ea typeface="Roboto" panose="02000000000000000000" pitchFamily="2" charset="0"/>
          </a:endParaRPr>
        </a:p>
      </dgm:t>
    </dgm:pt>
    <dgm:pt modelId="{40A097B5-261F-4E17-A32E-A92E28C8BD4A}" type="sibTrans" cxnId="{8886A58F-C9B4-4135-B8F8-D2710EBBE1AC}">
      <dgm:prSet/>
      <dgm:spPr/>
      <dgm:t>
        <a:bodyPr/>
        <a:lstStyle/>
        <a:p>
          <a:endParaRPr lang="en-US">
            <a:latin typeface="Roboto" panose="02000000000000000000" pitchFamily="2" charset="0"/>
            <a:ea typeface="Roboto" panose="02000000000000000000" pitchFamily="2" charset="0"/>
          </a:endParaRPr>
        </a:p>
      </dgm:t>
    </dgm:pt>
    <dgm:pt modelId="{0154DCA0-76A6-4718-9D55-3F3F5A462A6A}">
      <dgm:prSet phldrT="[Text]"/>
      <dgm:spPr/>
      <dgm:t>
        <a:bodyPr/>
        <a:lstStyle/>
        <a:p>
          <a:r>
            <a:rPr lang="en-US" dirty="0">
              <a:latin typeface="Roboto" panose="02000000000000000000" pitchFamily="2" charset="0"/>
              <a:ea typeface="Roboto" panose="02000000000000000000" pitchFamily="2" charset="0"/>
            </a:rPr>
            <a:t>Cash Flow Statement</a:t>
          </a:r>
        </a:p>
      </dgm:t>
    </dgm:pt>
    <dgm:pt modelId="{92EFB87E-EA4B-4AB9-BC3D-BD6654758546}" type="parTrans" cxnId="{CAA4928D-CE52-4926-8927-1DF3202F8A0D}">
      <dgm:prSet/>
      <dgm:spPr/>
      <dgm:t>
        <a:bodyPr/>
        <a:lstStyle/>
        <a:p>
          <a:endParaRPr lang="en-US">
            <a:latin typeface="Roboto" panose="02000000000000000000" pitchFamily="2" charset="0"/>
            <a:ea typeface="Roboto" panose="02000000000000000000" pitchFamily="2" charset="0"/>
          </a:endParaRPr>
        </a:p>
      </dgm:t>
    </dgm:pt>
    <dgm:pt modelId="{2BFA86E4-7048-4FD0-96C6-4644786C00C9}" type="sibTrans" cxnId="{CAA4928D-CE52-4926-8927-1DF3202F8A0D}">
      <dgm:prSet/>
      <dgm:spPr/>
      <dgm:t>
        <a:bodyPr/>
        <a:lstStyle/>
        <a:p>
          <a:endParaRPr lang="en-US">
            <a:latin typeface="Roboto" panose="02000000000000000000" pitchFamily="2" charset="0"/>
            <a:ea typeface="Roboto" panose="02000000000000000000" pitchFamily="2" charset="0"/>
          </a:endParaRPr>
        </a:p>
      </dgm:t>
    </dgm:pt>
    <dgm:pt modelId="{D9711B16-6D73-4673-B17F-34117BC4DE46}">
      <dgm:prSet phldrT="[Text]"/>
      <dgm:spPr/>
      <dgm:t>
        <a:bodyPr/>
        <a:lstStyle/>
        <a:p>
          <a:r>
            <a:rPr lang="en-US" b="1" dirty="0">
              <a:latin typeface="Roboto" panose="02000000000000000000" pitchFamily="2" charset="0"/>
              <a:ea typeface="Roboto" panose="02000000000000000000" pitchFamily="2" charset="0"/>
            </a:rPr>
            <a:t>Cash Management</a:t>
          </a:r>
        </a:p>
      </dgm:t>
    </dgm:pt>
    <dgm:pt modelId="{6EFBCAAF-60BB-4D43-B4CA-CCCD39853EFB}" type="parTrans" cxnId="{286E974C-4B4A-45F5-883F-5BEBC5E9B1CE}">
      <dgm:prSet/>
      <dgm:spPr/>
      <dgm:t>
        <a:bodyPr/>
        <a:lstStyle/>
        <a:p>
          <a:endParaRPr lang="en-US">
            <a:latin typeface="Roboto" panose="02000000000000000000" pitchFamily="2" charset="0"/>
            <a:ea typeface="Roboto" panose="02000000000000000000" pitchFamily="2" charset="0"/>
          </a:endParaRPr>
        </a:p>
      </dgm:t>
    </dgm:pt>
    <dgm:pt modelId="{A6B24480-626C-4732-BAD9-288C1028D871}" type="sibTrans" cxnId="{286E974C-4B4A-45F5-883F-5BEBC5E9B1CE}">
      <dgm:prSet/>
      <dgm:spPr/>
      <dgm:t>
        <a:bodyPr/>
        <a:lstStyle/>
        <a:p>
          <a:endParaRPr lang="en-US">
            <a:latin typeface="Roboto" panose="02000000000000000000" pitchFamily="2" charset="0"/>
            <a:ea typeface="Roboto" panose="02000000000000000000" pitchFamily="2" charset="0"/>
          </a:endParaRPr>
        </a:p>
      </dgm:t>
    </dgm:pt>
    <dgm:pt modelId="{24AD46ED-9308-495D-90A9-61989F2DFBE1}">
      <dgm:prSet phldrT="[Text]"/>
      <dgm:spPr/>
      <dgm:t>
        <a:bodyPr/>
        <a:lstStyle/>
        <a:p>
          <a:r>
            <a:rPr lang="en-US" dirty="0">
              <a:latin typeface="Roboto" panose="02000000000000000000" pitchFamily="2" charset="0"/>
              <a:ea typeface="Roboto" panose="02000000000000000000" pitchFamily="2" charset="0"/>
            </a:rPr>
            <a:t>Cash Inflows and Outflows</a:t>
          </a:r>
        </a:p>
      </dgm:t>
    </dgm:pt>
    <dgm:pt modelId="{E5350330-F590-46C5-9C34-F9BF1285D6BB}" type="parTrans" cxnId="{57042AF8-ADD6-45BC-9C64-148493B4EBF8}">
      <dgm:prSet/>
      <dgm:spPr/>
      <dgm:t>
        <a:bodyPr/>
        <a:lstStyle/>
        <a:p>
          <a:endParaRPr lang="en-US">
            <a:latin typeface="Roboto" panose="02000000000000000000" pitchFamily="2" charset="0"/>
            <a:ea typeface="Roboto" panose="02000000000000000000" pitchFamily="2" charset="0"/>
          </a:endParaRPr>
        </a:p>
      </dgm:t>
    </dgm:pt>
    <dgm:pt modelId="{988F2214-54E5-4E55-8B9B-0030809ED01C}" type="sibTrans" cxnId="{57042AF8-ADD6-45BC-9C64-148493B4EBF8}">
      <dgm:prSet/>
      <dgm:spPr/>
      <dgm:t>
        <a:bodyPr/>
        <a:lstStyle/>
        <a:p>
          <a:endParaRPr lang="en-US">
            <a:latin typeface="Roboto" panose="02000000000000000000" pitchFamily="2" charset="0"/>
            <a:ea typeface="Roboto" panose="02000000000000000000" pitchFamily="2" charset="0"/>
          </a:endParaRPr>
        </a:p>
      </dgm:t>
    </dgm:pt>
    <dgm:pt modelId="{54A3C9BF-959F-45AB-B67B-5CB28807ED09}" type="pres">
      <dgm:prSet presAssocID="{B9D4EE6A-FB71-43DB-8B34-743E34365409}" presName="Name0" presStyleCnt="0">
        <dgm:presLayoutVars>
          <dgm:dir/>
          <dgm:resizeHandles val="exact"/>
        </dgm:presLayoutVars>
      </dgm:prSet>
      <dgm:spPr/>
    </dgm:pt>
    <dgm:pt modelId="{04766613-AD49-4E10-B95F-C6F62684EB3F}" type="pres">
      <dgm:prSet presAssocID="{CD2DC04F-CB60-40BF-9D18-840880C373A8}" presName="node" presStyleLbl="node1" presStyleIdx="0" presStyleCnt="3">
        <dgm:presLayoutVars>
          <dgm:bulletEnabled val="1"/>
        </dgm:presLayoutVars>
      </dgm:prSet>
      <dgm:spPr/>
    </dgm:pt>
    <dgm:pt modelId="{13452232-8308-4837-B7DF-455EA8861698}" type="pres">
      <dgm:prSet presAssocID="{D16B7C89-8897-4123-B0C3-69BE7CFBDF0F}" presName="sibTrans" presStyleCnt="0"/>
      <dgm:spPr/>
    </dgm:pt>
    <dgm:pt modelId="{3F76C101-7A29-4E73-9C12-B24694BC8E08}" type="pres">
      <dgm:prSet presAssocID="{511C6D82-CDF2-4C94-8D9C-D377E5CC3C4F}" presName="node" presStyleLbl="node1" presStyleIdx="1" presStyleCnt="3">
        <dgm:presLayoutVars>
          <dgm:bulletEnabled val="1"/>
        </dgm:presLayoutVars>
      </dgm:prSet>
      <dgm:spPr/>
    </dgm:pt>
    <dgm:pt modelId="{9C99CDC6-9D2D-44EB-B8CE-4C9C87F92DA9}" type="pres">
      <dgm:prSet presAssocID="{E9E71991-D242-4952-B09D-F41B73B2A715}" presName="sibTrans" presStyleCnt="0"/>
      <dgm:spPr/>
    </dgm:pt>
    <dgm:pt modelId="{87FD3A71-86DA-4D6B-AF5C-CF6A6AB457A1}" type="pres">
      <dgm:prSet presAssocID="{0154DCA0-76A6-4718-9D55-3F3F5A462A6A}" presName="node" presStyleLbl="node1" presStyleIdx="2" presStyleCnt="3">
        <dgm:presLayoutVars>
          <dgm:bulletEnabled val="1"/>
        </dgm:presLayoutVars>
      </dgm:prSet>
      <dgm:spPr/>
    </dgm:pt>
  </dgm:ptLst>
  <dgm:cxnLst>
    <dgm:cxn modelId="{B593C628-21CB-405A-9C42-177C06E0128C}" type="presOf" srcId="{B9D4EE6A-FB71-43DB-8B34-743E34365409}" destId="{54A3C9BF-959F-45AB-B67B-5CB28807ED09}" srcOrd="0" destOrd="0" presId="urn:microsoft.com/office/officeart/2005/8/layout/hList6"/>
    <dgm:cxn modelId="{B8613B36-24C3-4B50-8D9D-F87A80C2BCED}" type="presOf" srcId="{0154DCA0-76A6-4718-9D55-3F3F5A462A6A}" destId="{87FD3A71-86DA-4D6B-AF5C-CF6A6AB457A1}" srcOrd="0" destOrd="0" presId="urn:microsoft.com/office/officeart/2005/8/layout/hList6"/>
    <dgm:cxn modelId="{B9C9D25B-CBCB-4B71-B00E-8AEB5DF09CF3}" type="presOf" srcId="{68488A16-BFD6-4F6C-81F0-207E234723CB}" destId="{3F76C101-7A29-4E73-9C12-B24694BC8E08}" srcOrd="0" destOrd="2" presId="urn:microsoft.com/office/officeart/2005/8/layout/hList6"/>
    <dgm:cxn modelId="{90ADDE5F-7B4B-4EE9-B248-B2C63B236EC9}" srcId="{511C6D82-CDF2-4C94-8D9C-D377E5CC3C4F}" destId="{54CC1345-095C-420F-8057-0A2E30E337FA}" srcOrd="0" destOrd="0" parTransId="{661AF82D-F85E-4447-A6B0-B69BEAE45E15}" sibTransId="{7AEDA6EC-7CCC-4958-BC08-E2B8FDA58412}"/>
    <dgm:cxn modelId="{52AF1F62-A050-4266-9216-F5287D861DE2}" srcId="{B9D4EE6A-FB71-43DB-8B34-743E34365409}" destId="{511C6D82-CDF2-4C94-8D9C-D377E5CC3C4F}" srcOrd="1" destOrd="0" parTransId="{72153CCA-280D-4BD5-A6A4-10D6EC079E41}" sibTransId="{E9E71991-D242-4952-B09D-F41B73B2A715}"/>
    <dgm:cxn modelId="{286E974C-4B4A-45F5-883F-5BEBC5E9B1CE}" srcId="{0154DCA0-76A6-4718-9D55-3F3F5A462A6A}" destId="{D9711B16-6D73-4673-B17F-34117BC4DE46}" srcOrd="0" destOrd="0" parTransId="{6EFBCAAF-60BB-4D43-B4CA-CCCD39853EFB}" sibTransId="{A6B24480-626C-4732-BAD9-288C1028D871}"/>
    <dgm:cxn modelId="{A3EE9B54-F362-459E-B714-58D4489C0F69}" srcId="{CD2DC04F-CB60-40BF-9D18-840880C373A8}" destId="{F7D69AA1-2244-4DAE-8FAA-0641CDB8BD7D}" srcOrd="0" destOrd="0" parTransId="{A8BF73C4-8EF9-40FC-AAFB-C793E34C34EB}" sibTransId="{FDF81513-0E5A-407E-99CC-A9B4D34CC609}"/>
    <dgm:cxn modelId="{B91FEB54-40EE-4F43-8651-3789105EBCC4}" type="presOf" srcId="{F7D69AA1-2244-4DAE-8FAA-0641CDB8BD7D}" destId="{04766613-AD49-4E10-B95F-C6F62684EB3F}" srcOrd="0" destOrd="1" presId="urn:microsoft.com/office/officeart/2005/8/layout/hList6"/>
    <dgm:cxn modelId="{64A4F37B-D98D-4A49-A609-6EB25C530C99}" srcId="{CD2DC04F-CB60-40BF-9D18-840880C373A8}" destId="{E2302699-B802-4D74-8310-CE7247EBEDFE}" srcOrd="1" destOrd="0" parTransId="{00A66D9B-BDB0-4496-AC3B-E715E869C2FB}" sibTransId="{2C3C1CA9-E741-47B3-9230-4E7DBAA6AFC5}"/>
    <dgm:cxn modelId="{C1C43E82-8290-4801-8436-B2711B6897BD}" srcId="{B9D4EE6A-FB71-43DB-8B34-743E34365409}" destId="{CD2DC04F-CB60-40BF-9D18-840880C373A8}" srcOrd="0" destOrd="0" parTransId="{918B9669-B95B-4578-9473-57858913F96C}" sibTransId="{D16B7C89-8897-4123-B0C3-69BE7CFBDF0F}"/>
    <dgm:cxn modelId="{F226E786-1F81-4013-B87D-DB98BDCDC067}" type="presOf" srcId="{CD2DC04F-CB60-40BF-9D18-840880C373A8}" destId="{04766613-AD49-4E10-B95F-C6F62684EB3F}" srcOrd="0" destOrd="0" presId="urn:microsoft.com/office/officeart/2005/8/layout/hList6"/>
    <dgm:cxn modelId="{CAA4928D-CE52-4926-8927-1DF3202F8A0D}" srcId="{B9D4EE6A-FB71-43DB-8B34-743E34365409}" destId="{0154DCA0-76A6-4718-9D55-3F3F5A462A6A}" srcOrd="2" destOrd="0" parTransId="{92EFB87E-EA4B-4AB9-BC3D-BD6654758546}" sibTransId="{2BFA86E4-7048-4FD0-96C6-4644786C00C9}"/>
    <dgm:cxn modelId="{8886A58F-C9B4-4135-B8F8-D2710EBBE1AC}" srcId="{511C6D82-CDF2-4C94-8D9C-D377E5CC3C4F}" destId="{68488A16-BFD6-4F6C-81F0-207E234723CB}" srcOrd="1" destOrd="0" parTransId="{8D0B5F02-A9B5-4C61-9261-8D3054B31528}" sibTransId="{40A097B5-261F-4E17-A32E-A92E28C8BD4A}"/>
    <dgm:cxn modelId="{8D31C3A0-5BD0-42D4-B44A-A8C2BE197A45}" type="presOf" srcId="{54CC1345-095C-420F-8057-0A2E30E337FA}" destId="{3F76C101-7A29-4E73-9C12-B24694BC8E08}" srcOrd="0" destOrd="1" presId="urn:microsoft.com/office/officeart/2005/8/layout/hList6"/>
    <dgm:cxn modelId="{1FFFA4A2-0746-44D5-8AB3-DBEACC4CF113}" type="presOf" srcId="{24AD46ED-9308-495D-90A9-61989F2DFBE1}" destId="{87FD3A71-86DA-4D6B-AF5C-CF6A6AB457A1}" srcOrd="0" destOrd="2" presId="urn:microsoft.com/office/officeart/2005/8/layout/hList6"/>
    <dgm:cxn modelId="{FCC111AF-24BD-4D1D-8303-DD3DE2BD5981}" type="presOf" srcId="{D9711B16-6D73-4673-B17F-34117BC4DE46}" destId="{87FD3A71-86DA-4D6B-AF5C-CF6A6AB457A1}" srcOrd="0" destOrd="1" presId="urn:microsoft.com/office/officeart/2005/8/layout/hList6"/>
    <dgm:cxn modelId="{EEC8DDB0-FAD9-452E-BFE3-7D89AB90C429}" type="presOf" srcId="{E2302699-B802-4D74-8310-CE7247EBEDFE}" destId="{04766613-AD49-4E10-B95F-C6F62684EB3F}" srcOrd="0" destOrd="2" presId="urn:microsoft.com/office/officeart/2005/8/layout/hList6"/>
    <dgm:cxn modelId="{6811C3E2-1D12-4178-B520-AA3B140B9C6C}" type="presOf" srcId="{511C6D82-CDF2-4C94-8D9C-D377E5CC3C4F}" destId="{3F76C101-7A29-4E73-9C12-B24694BC8E08}" srcOrd="0" destOrd="0" presId="urn:microsoft.com/office/officeart/2005/8/layout/hList6"/>
    <dgm:cxn modelId="{57042AF8-ADD6-45BC-9C64-148493B4EBF8}" srcId="{0154DCA0-76A6-4718-9D55-3F3F5A462A6A}" destId="{24AD46ED-9308-495D-90A9-61989F2DFBE1}" srcOrd="1" destOrd="0" parTransId="{E5350330-F590-46C5-9C34-F9BF1285D6BB}" sibTransId="{988F2214-54E5-4E55-8B9B-0030809ED01C}"/>
    <dgm:cxn modelId="{424945B9-4130-41E7-9D0D-CFCE0879F338}" type="presParOf" srcId="{54A3C9BF-959F-45AB-B67B-5CB28807ED09}" destId="{04766613-AD49-4E10-B95F-C6F62684EB3F}" srcOrd="0" destOrd="0" presId="urn:microsoft.com/office/officeart/2005/8/layout/hList6"/>
    <dgm:cxn modelId="{ADB624D2-9F4D-45AD-9F3B-8F5F26C17576}" type="presParOf" srcId="{54A3C9BF-959F-45AB-B67B-5CB28807ED09}" destId="{13452232-8308-4837-B7DF-455EA8861698}" srcOrd="1" destOrd="0" presId="urn:microsoft.com/office/officeart/2005/8/layout/hList6"/>
    <dgm:cxn modelId="{E15A5C31-5E16-465A-8961-78E191C3BEF7}" type="presParOf" srcId="{54A3C9BF-959F-45AB-B67B-5CB28807ED09}" destId="{3F76C101-7A29-4E73-9C12-B24694BC8E08}" srcOrd="2" destOrd="0" presId="urn:microsoft.com/office/officeart/2005/8/layout/hList6"/>
    <dgm:cxn modelId="{B53A2D49-72E5-4C14-8624-C0366CB11132}" type="presParOf" srcId="{54A3C9BF-959F-45AB-B67B-5CB28807ED09}" destId="{9C99CDC6-9D2D-44EB-B8CE-4C9C87F92DA9}" srcOrd="3" destOrd="0" presId="urn:microsoft.com/office/officeart/2005/8/layout/hList6"/>
    <dgm:cxn modelId="{A981E5F0-3F6E-4FDD-9462-354E1C4CD2BA}" type="presParOf" srcId="{54A3C9BF-959F-45AB-B67B-5CB28807ED09}" destId="{87FD3A71-86DA-4D6B-AF5C-CF6A6AB457A1}"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145ED-23EB-476C-B7D2-F3DE3B8264FC}">
      <dsp:nvSpPr>
        <dsp:cNvPr id="0" name=""/>
        <dsp:cNvSpPr/>
      </dsp:nvSpPr>
      <dsp:spPr>
        <a:xfrm>
          <a:off x="1926992" y="0"/>
          <a:ext cx="2065836" cy="2065836"/>
        </a:xfrm>
        <a:prstGeom prst="triangle">
          <a:avLst/>
        </a:prstGeom>
        <a:solidFill>
          <a:schemeClr val="accent4">
            <a:shade val="50000"/>
            <a:hueOff val="0"/>
            <a:satOff val="0"/>
            <a:lumOff val="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2"/>
              </a:solidFill>
              <a:latin typeface="Antonio" panose="020B0604020202020204" charset="0"/>
              <a:ea typeface="Roboto" panose="02000000000000000000" pitchFamily="2" charset="0"/>
            </a:rPr>
            <a:t>People</a:t>
          </a:r>
        </a:p>
      </dsp:txBody>
      <dsp:txXfrm>
        <a:off x="2443451" y="1032918"/>
        <a:ext cx="1032918" cy="1032918"/>
      </dsp:txXfrm>
    </dsp:sp>
    <dsp:sp modelId="{B9884164-74DA-41CB-AD5C-92B3FDB64581}">
      <dsp:nvSpPr>
        <dsp:cNvPr id="0" name=""/>
        <dsp:cNvSpPr/>
      </dsp:nvSpPr>
      <dsp:spPr>
        <a:xfrm>
          <a:off x="894073" y="2065836"/>
          <a:ext cx="2065836" cy="2065836"/>
        </a:xfrm>
        <a:prstGeom prst="triangle">
          <a:avLst/>
        </a:prstGeom>
        <a:solidFill>
          <a:schemeClr val="accent4">
            <a:shade val="50000"/>
            <a:hueOff val="10184"/>
            <a:satOff val="11886"/>
            <a:lumOff val="1454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2"/>
              </a:solidFill>
              <a:latin typeface="Antonio" panose="020B0604020202020204" charset="0"/>
              <a:ea typeface="Roboto" panose="02000000000000000000" pitchFamily="2" charset="0"/>
            </a:rPr>
            <a:t>Profit</a:t>
          </a:r>
        </a:p>
      </dsp:txBody>
      <dsp:txXfrm>
        <a:off x="1410532" y="3098754"/>
        <a:ext cx="1032918" cy="1032918"/>
      </dsp:txXfrm>
    </dsp:sp>
    <dsp:sp modelId="{C1E3909D-80E5-4DD9-8D33-BD9BC2267D13}">
      <dsp:nvSpPr>
        <dsp:cNvPr id="0" name=""/>
        <dsp:cNvSpPr/>
      </dsp:nvSpPr>
      <dsp:spPr>
        <a:xfrm rot="10800000">
          <a:off x="1926992" y="2065836"/>
          <a:ext cx="2065836" cy="2065836"/>
        </a:xfrm>
        <a:prstGeom prst="triangle">
          <a:avLst/>
        </a:prstGeom>
        <a:solidFill>
          <a:schemeClr val="accent4">
            <a:shade val="50000"/>
            <a:hueOff val="20368"/>
            <a:satOff val="23772"/>
            <a:lumOff val="2908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2"/>
              </a:solidFill>
              <a:latin typeface="Antonio" panose="020B0604020202020204" charset="0"/>
              <a:ea typeface="Roboto" panose="02000000000000000000" pitchFamily="2" charset="0"/>
            </a:rPr>
            <a:t>Purpose</a:t>
          </a:r>
        </a:p>
      </dsp:txBody>
      <dsp:txXfrm rot="10800000">
        <a:off x="2443451" y="2065836"/>
        <a:ext cx="1032918" cy="1032918"/>
      </dsp:txXfrm>
    </dsp:sp>
    <dsp:sp modelId="{7CC5D492-5907-4708-B24C-B1CABBC78928}">
      <dsp:nvSpPr>
        <dsp:cNvPr id="0" name=""/>
        <dsp:cNvSpPr/>
      </dsp:nvSpPr>
      <dsp:spPr>
        <a:xfrm>
          <a:off x="2959909" y="2065836"/>
          <a:ext cx="2065836" cy="2065836"/>
        </a:xfrm>
        <a:prstGeom prst="triangle">
          <a:avLst/>
        </a:prstGeom>
        <a:solidFill>
          <a:schemeClr val="accent4">
            <a:shade val="50000"/>
            <a:hueOff val="10184"/>
            <a:satOff val="11886"/>
            <a:lumOff val="14540"/>
            <a:alphaOff val="0"/>
          </a:schemeClr>
        </a:solidFill>
        <a:ln w="15875" cap="flat" cmpd="sng" algn="ctr">
          <a:solidFill>
            <a:schemeClr val="lt1">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2"/>
              </a:solidFill>
              <a:latin typeface="Antonio" panose="020B0604020202020204" charset="0"/>
              <a:ea typeface="Roboto" panose="02000000000000000000" pitchFamily="2" charset="0"/>
            </a:rPr>
            <a:t>Planet</a:t>
          </a:r>
        </a:p>
      </dsp:txBody>
      <dsp:txXfrm>
        <a:off x="3476368" y="3098754"/>
        <a:ext cx="1032918" cy="1032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E6D03-81C0-4BCD-8C85-354501EC12E4}">
      <dsp:nvSpPr>
        <dsp:cNvPr id="0" name=""/>
        <dsp:cNvSpPr/>
      </dsp:nvSpPr>
      <dsp:spPr>
        <a:xfrm rot="2562959">
          <a:off x="1944284" y="3505337"/>
          <a:ext cx="754742" cy="65214"/>
        </a:xfrm>
        <a:custGeom>
          <a:avLst/>
          <a:gdLst/>
          <a:ahLst/>
          <a:cxnLst/>
          <a:rect l="0" t="0" r="0" b="0"/>
          <a:pathLst>
            <a:path>
              <a:moveTo>
                <a:pt x="0" y="32607"/>
              </a:moveTo>
              <a:lnTo>
                <a:pt x="754742" y="3260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FEB264-B740-4E02-A70C-0A5C40A11794}">
      <dsp:nvSpPr>
        <dsp:cNvPr id="0" name=""/>
        <dsp:cNvSpPr/>
      </dsp:nvSpPr>
      <dsp:spPr>
        <a:xfrm>
          <a:off x="2044391" y="2472490"/>
          <a:ext cx="839647" cy="65214"/>
        </a:xfrm>
        <a:custGeom>
          <a:avLst/>
          <a:gdLst/>
          <a:ahLst/>
          <a:cxnLst/>
          <a:rect l="0" t="0" r="0" b="0"/>
          <a:pathLst>
            <a:path>
              <a:moveTo>
                <a:pt x="0" y="32607"/>
              </a:moveTo>
              <a:lnTo>
                <a:pt x="839647" y="3260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DDD98-565D-472D-8601-471AFA493435}">
      <dsp:nvSpPr>
        <dsp:cNvPr id="0" name=""/>
        <dsp:cNvSpPr/>
      </dsp:nvSpPr>
      <dsp:spPr>
        <a:xfrm rot="19104347">
          <a:off x="1933391" y="1433363"/>
          <a:ext cx="880479" cy="65214"/>
        </a:xfrm>
        <a:custGeom>
          <a:avLst/>
          <a:gdLst/>
          <a:ahLst/>
          <a:cxnLst/>
          <a:rect l="0" t="0" r="0" b="0"/>
          <a:pathLst>
            <a:path>
              <a:moveTo>
                <a:pt x="0" y="32607"/>
              </a:moveTo>
              <a:lnTo>
                <a:pt x="880479" y="3260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0D570D-865F-485C-97F2-5AB91B910002}">
      <dsp:nvSpPr>
        <dsp:cNvPr id="0" name=""/>
        <dsp:cNvSpPr/>
      </dsp:nvSpPr>
      <dsp:spPr>
        <a:xfrm>
          <a:off x="1003" y="1303104"/>
          <a:ext cx="2403986" cy="240398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C3F59-0A18-42C1-89EE-822A28C70545}">
      <dsp:nvSpPr>
        <dsp:cNvPr id="0" name=""/>
        <dsp:cNvSpPr/>
      </dsp:nvSpPr>
      <dsp:spPr>
        <a:xfrm>
          <a:off x="2533213" y="54137"/>
          <a:ext cx="1345769" cy="1345769"/>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ntonio" panose="020B0604020202020204" charset="0"/>
              <a:ea typeface="Roboto" panose="02000000000000000000" pitchFamily="2" charset="0"/>
            </a:rPr>
            <a:t>Budgeting</a:t>
          </a:r>
        </a:p>
      </dsp:txBody>
      <dsp:txXfrm>
        <a:off x="2730296" y="251220"/>
        <a:ext cx="951603" cy="951603"/>
      </dsp:txXfrm>
    </dsp:sp>
    <dsp:sp modelId="{9021E507-0380-4E75-A2F0-25EE58AA2EFC}">
      <dsp:nvSpPr>
        <dsp:cNvPr id="0" name=""/>
        <dsp:cNvSpPr/>
      </dsp:nvSpPr>
      <dsp:spPr>
        <a:xfrm>
          <a:off x="2884039" y="1783902"/>
          <a:ext cx="1442391" cy="1442391"/>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ntonio" panose="020B0604020202020204" charset="0"/>
              <a:ea typeface="Roboto" panose="02000000000000000000" pitchFamily="2" charset="0"/>
            </a:rPr>
            <a:t>Forecasting</a:t>
          </a:r>
        </a:p>
      </dsp:txBody>
      <dsp:txXfrm>
        <a:off x="3095272" y="1995135"/>
        <a:ext cx="1019925" cy="1019925"/>
      </dsp:txXfrm>
    </dsp:sp>
    <dsp:sp modelId="{F916F698-233A-4ECE-84E0-6B1CC7D4B29A}">
      <dsp:nvSpPr>
        <dsp:cNvPr id="0" name=""/>
        <dsp:cNvSpPr/>
      </dsp:nvSpPr>
      <dsp:spPr>
        <a:xfrm>
          <a:off x="2407605" y="3561978"/>
          <a:ext cx="1442391" cy="1442391"/>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ntonio" panose="020B0604020202020204" charset="0"/>
              <a:ea typeface="Roboto" panose="02000000000000000000" pitchFamily="2" charset="0"/>
            </a:rPr>
            <a:t>FIN-REP</a:t>
          </a:r>
        </a:p>
      </dsp:txBody>
      <dsp:txXfrm>
        <a:off x="2618838" y="3773211"/>
        <a:ext cx="1019925" cy="1019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F8450-F454-4142-A3B9-B37D91A83EE0}">
      <dsp:nvSpPr>
        <dsp:cNvPr id="0" name=""/>
        <dsp:cNvSpPr/>
      </dsp:nvSpPr>
      <dsp:spPr>
        <a:xfrm rot="16200000">
          <a:off x="-14863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Financial Reporting</a:t>
          </a:r>
        </a:p>
      </dsp:txBody>
      <dsp:txXfrm>
        <a:off x="-1486304" y="2371854"/>
        <a:ext cx="3578605" cy="486730"/>
      </dsp:txXfrm>
    </dsp:sp>
    <dsp:sp modelId="{937933E2-A215-4448-A3FE-E7B332677758}">
      <dsp:nvSpPr>
        <dsp:cNvPr id="0" name=""/>
        <dsp:cNvSpPr/>
      </dsp:nvSpPr>
      <dsp:spPr>
        <a:xfrm>
          <a:off x="546363"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Measures Progress and Facilitates Compliance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Communication of Business Results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Enhances Cash/Debt Management Effectiveness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Liability Insights and Identifies Business Trends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Tax Reporting Basis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 adequate Stakeholder COMMS and Reporting</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Decision-Making</a:t>
          </a:r>
        </a:p>
      </dsp:txBody>
      <dsp:txXfrm>
        <a:off x="546363" y="825917"/>
        <a:ext cx="2424432" cy="3578605"/>
      </dsp:txXfrm>
    </dsp:sp>
    <dsp:sp modelId="{EDB5C152-96D8-405D-99A3-6992EE377ECC}">
      <dsp:nvSpPr>
        <dsp:cNvPr id="0" name=""/>
        <dsp:cNvSpPr/>
      </dsp:nvSpPr>
      <dsp:spPr>
        <a:xfrm>
          <a:off x="59633" y="183433"/>
          <a:ext cx="973460" cy="9734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B78CF-9FBB-4267-BC2D-D439AC2CCC97}">
      <dsp:nvSpPr>
        <dsp:cNvPr id="0" name=""/>
        <dsp:cNvSpPr/>
      </dsp:nvSpPr>
      <dsp:spPr>
        <a:xfrm rot="16200000">
          <a:off x="2062849"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Budgeting/Planning</a:t>
          </a:r>
        </a:p>
      </dsp:txBody>
      <dsp:txXfrm>
        <a:off x="2062849" y="2371854"/>
        <a:ext cx="3578605" cy="486730"/>
      </dsp:txXfrm>
    </dsp:sp>
    <dsp:sp modelId="{13F28CA7-AEC0-4327-9F9A-9C12D5F57AA5}">
      <dsp:nvSpPr>
        <dsp:cNvPr id="0" name=""/>
        <dsp:cNvSpPr/>
      </dsp:nvSpPr>
      <dsp:spPr>
        <a:xfrm>
          <a:off x="4095517"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Aligns the organization to a common goal</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a basis for Incentive Comp Planning</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Focuses the organization on cost efficiencies and ‘profit mindedness’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Ensures adequate working capital is available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Increases Management Accountability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Ensures tactical actions align to strategic endeavors</a:t>
          </a:r>
        </a:p>
      </dsp:txBody>
      <dsp:txXfrm>
        <a:off x="4095517" y="825917"/>
        <a:ext cx="2424432" cy="3578605"/>
      </dsp:txXfrm>
    </dsp:sp>
    <dsp:sp modelId="{009A6126-3C8D-469E-A8CD-CA0197E4AF86}">
      <dsp:nvSpPr>
        <dsp:cNvPr id="0" name=""/>
        <dsp:cNvSpPr/>
      </dsp:nvSpPr>
      <dsp:spPr>
        <a:xfrm>
          <a:off x="3608787" y="183433"/>
          <a:ext cx="973460" cy="9734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4F981-0E5A-4716-8B2E-727FBC525A0B}">
      <dsp:nvSpPr>
        <dsp:cNvPr id="0" name=""/>
        <dsp:cNvSpPr/>
      </dsp:nvSpPr>
      <dsp:spPr>
        <a:xfrm rot="16200000">
          <a:off x="56120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Forecasting</a:t>
          </a:r>
        </a:p>
      </dsp:txBody>
      <dsp:txXfrm>
        <a:off x="5612004" y="2371854"/>
        <a:ext cx="3578605" cy="486730"/>
      </dsp:txXfrm>
    </dsp:sp>
    <dsp:sp modelId="{85C0A6ED-BCB1-4CD4-A279-8B536E2E6CCC}">
      <dsp:nvSpPr>
        <dsp:cNvPr id="0" name=""/>
        <dsp:cNvSpPr/>
      </dsp:nvSpPr>
      <dsp:spPr>
        <a:xfrm>
          <a:off x="7632938"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Allows for improved insights and analysis into real-time tracking of business performance and results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investment decision-making and timing of capital deployment</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Contributes to revenue/profit analysis and ‘course correction’</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Facilitates risk management and opportunity capture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guidance and financial outlooks to key stakeholders</a:t>
          </a:r>
        </a:p>
      </dsp:txBody>
      <dsp:txXfrm>
        <a:off x="7632938" y="825917"/>
        <a:ext cx="2424432" cy="3578605"/>
      </dsp:txXfrm>
    </dsp:sp>
    <dsp:sp modelId="{8EA34E74-7F82-4E9A-9C38-59A63405AFE5}">
      <dsp:nvSpPr>
        <dsp:cNvPr id="0" name=""/>
        <dsp:cNvSpPr/>
      </dsp:nvSpPr>
      <dsp:spPr>
        <a:xfrm>
          <a:off x="7157942" y="183433"/>
          <a:ext cx="973460" cy="9734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5C78-33AC-4781-9879-9DD1F8F70A8D}">
      <dsp:nvSpPr>
        <dsp:cNvPr id="0" name=""/>
        <dsp:cNvSpPr/>
      </dsp:nvSpPr>
      <dsp:spPr>
        <a:xfrm>
          <a:off x="3361531" y="2111211"/>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ntonio" panose="020B0604020202020204" charset="0"/>
            </a:rPr>
            <a:t>Stakeholders</a:t>
          </a:r>
        </a:p>
      </dsp:txBody>
      <dsp:txXfrm>
        <a:off x="3567279" y="2316959"/>
        <a:ext cx="993441" cy="993441"/>
      </dsp:txXfrm>
    </dsp:sp>
    <dsp:sp modelId="{CD0BB94F-A3E4-4EEB-9886-83E66819EBDA}">
      <dsp:nvSpPr>
        <dsp:cNvPr id="0" name=""/>
        <dsp:cNvSpPr/>
      </dsp:nvSpPr>
      <dsp:spPr>
        <a:xfrm rot="16200000">
          <a:off x="3712794" y="1744449"/>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046439" y="1742445"/>
        <a:ext cx="35120" cy="35120"/>
      </dsp:txXfrm>
    </dsp:sp>
    <dsp:sp modelId="{75ACDA95-CBAA-42AF-AD46-BCE53D6F67D5}">
      <dsp:nvSpPr>
        <dsp:cNvPr id="0" name=""/>
        <dsp:cNvSpPr/>
      </dsp:nvSpPr>
      <dsp:spPr>
        <a:xfrm>
          <a:off x="3361531" y="3863"/>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Owners &amp; Investors</a:t>
          </a:r>
        </a:p>
      </dsp:txBody>
      <dsp:txXfrm>
        <a:off x="3567279" y="209611"/>
        <a:ext cx="993441" cy="993441"/>
      </dsp:txXfrm>
    </dsp:sp>
    <dsp:sp modelId="{5BDF0C68-2524-4B45-ADA4-8B3C05366E6B}">
      <dsp:nvSpPr>
        <dsp:cNvPr id="0" name=""/>
        <dsp:cNvSpPr/>
      </dsp:nvSpPr>
      <dsp:spPr>
        <a:xfrm rot="19285714">
          <a:off x="4536590" y="2141168"/>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870235" y="2139164"/>
        <a:ext cx="35120" cy="35120"/>
      </dsp:txXfrm>
    </dsp:sp>
    <dsp:sp modelId="{4F002B1A-419D-4EE6-8E55-64EC3F33E997}">
      <dsp:nvSpPr>
        <dsp:cNvPr id="0" name=""/>
        <dsp:cNvSpPr/>
      </dsp:nvSpPr>
      <dsp:spPr>
        <a:xfrm>
          <a:off x="5009122" y="797301"/>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Board</a:t>
          </a:r>
        </a:p>
      </dsp:txBody>
      <dsp:txXfrm>
        <a:off x="5214870" y="1003049"/>
        <a:ext cx="993441" cy="993441"/>
      </dsp:txXfrm>
    </dsp:sp>
    <dsp:sp modelId="{F262D72A-5C6C-4A43-ABCB-F82DEA097AD2}">
      <dsp:nvSpPr>
        <dsp:cNvPr id="0" name=""/>
        <dsp:cNvSpPr/>
      </dsp:nvSpPr>
      <dsp:spPr>
        <a:xfrm rot="771429">
          <a:off x="4740050" y="3032587"/>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5073695" y="3030584"/>
        <a:ext cx="35120" cy="35120"/>
      </dsp:txXfrm>
    </dsp:sp>
    <dsp:sp modelId="{172F0A16-69E6-48D6-969D-883F9BED00AB}">
      <dsp:nvSpPr>
        <dsp:cNvPr id="0" name=""/>
        <dsp:cNvSpPr/>
      </dsp:nvSpPr>
      <dsp:spPr>
        <a:xfrm>
          <a:off x="5416043" y="2580140"/>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Executive Team</a:t>
          </a:r>
        </a:p>
      </dsp:txBody>
      <dsp:txXfrm>
        <a:off x="5621791" y="2785888"/>
        <a:ext cx="993441" cy="993441"/>
      </dsp:txXfrm>
    </dsp:sp>
    <dsp:sp modelId="{59381581-C69B-47D2-A7E5-D69035CDDC0A}">
      <dsp:nvSpPr>
        <dsp:cNvPr id="0" name=""/>
        <dsp:cNvSpPr/>
      </dsp:nvSpPr>
      <dsp:spPr>
        <a:xfrm rot="3857143">
          <a:off x="4169966" y="3747450"/>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503611" y="3745447"/>
        <a:ext cx="35120" cy="35120"/>
      </dsp:txXfrm>
    </dsp:sp>
    <dsp:sp modelId="{B56F1CBF-27E3-45B5-A970-81CF57BB4CD3}">
      <dsp:nvSpPr>
        <dsp:cNvPr id="0" name=""/>
        <dsp:cNvSpPr/>
      </dsp:nvSpPr>
      <dsp:spPr>
        <a:xfrm>
          <a:off x="4275875" y="4009866"/>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Middle Management</a:t>
          </a:r>
        </a:p>
      </dsp:txBody>
      <dsp:txXfrm>
        <a:off x="4481623" y="4215614"/>
        <a:ext cx="993441" cy="993441"/>
      </dsp:txXfrm>
    </dsp:sp>
    <dsp:sp modelId="{F86ED9FB-9914-4B43-9C11-61D988EE8914}">
      <dsp:nvSpPr>
        <dsp:cNvPr id="0" name=""/>
        <dsp:cNvSpPr/>
      </dsp:nvSpPr>
      <dsp:spPr>
        <a:xfrm rot="6942857">
          <a:off x="3255622" y="3747450"/>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589267" y="3745447"/>
        <a:ext cx="35120" cy="35120"/>
      </dsp:txXfrm>
    </dsp:sp>
    <dsp:sp modelId="{AA22B58C-923C-4BB7-BBB2-B3840F80F1CF}">
      <dsp:nvSpPr>
        <dsp:cNvPr id="0" name=""/>
        <dsp:cNvSpPr/>
      </dsp:nvSpPr>
      <dsp:spPr>
        <a:xfrm>
          <a:off x="2447187" y="4009866"/>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Employees</a:t>
          </a:r>
        </a:p>
      </dsp:txBody>
      <dsp:txXfrm>
        <a:off x="2652935" y="4215614"/>
        <a:ext cx="993441" cy="993441"/>
      </dsp:txXfrm>
    </dsp:sp>
    <dsp:sp modelId="{66E2AA98-1B11-4966-AF2A-12DA83702186}">
      <dsp:nvSpPr>
        <dsp:cNvPr id="0" name=""/>
        <dsp:cNvSpPr/>
      </dsp:nvSpPr>
      <dsp:spPr>
        <a:xfrm rot="10028571">
          <a:off x="2685538" y="3032587"/>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019183" y="3030584"/>
        <a:ext cx="35120" cy="35120"/>
      </dsp:txXfrm>
    </dsp:sp>
    <dsp:sp modelId="{C112E437-D5BD-4E91-B5D9-A5F002FFFB17}">
      <dsp:nvSpPr>
        <dsp:cNvPr id="0" name=""/>
        <dsp:cNvSpPr/>
      </dsp:nvSpPr>
      <dsp:spPr>
        <a:xfrm>
          <a:off x="1307018" y="2580140"/>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Lenders/Banks</a:t>
          </a:r>
        </a:p>
      </dsp:txBody>
      <dsp:txXfrm>
        <a:off x="1512766" y="2785888"/>
        <a:ext cx="993441" cy="993441"/>
      </dsp:txXfrm>
    </dsp:sp>
    <dsp:sp modelId="{0F856153-6475-4FC2-A5A2-43DEA481B43F}">
      <dsp:nvSpPr>
        <dsp:cNvPr id="0" name=""/>
        <dsp:cNvSpPr/>
      </dsp:nvSpPr>
      <dsp:spPr>
        <a:xfrm rot="13114286">
          <a:off x="2888999" y="2141168"/>
          <a:ext cx="702410" cy="31113"/>
        </a:xfrm>
        <a:custGeom>
          <a:avLst/>
          <a:gdLst/>
          <a:ahLst/>
          <a:cxnLst/>
          <a:rect l="0" t="0" r="0" b="0"/>
          <a:pathLst>
            <a:path>
              <a:moveTo>
                <a:pt x="0" y="15556"/>
              </a:moveTo>
              <a:lnTo>
                <a:pt x="702410" y="15556"/>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222644" y="2139164"/>
        <a:ext cx="35120" cy="35120"/>
      </dsp:txXfrm>
    </dsp:sp>
    <dsp:sp modelId="{24C149C4-AC29-46F4-9A9D-54BAED81FAC5}">
      <dsp:nvSpPr>
        <dsp:cNvPr id="0" name=""/>
        <dsp:cNvSpPr/>
      </dsp:nvSpPr>
      <dsp:spPr>
        <a:xfrm>
          <a:off x="1713940" y="797301"/>
          <a:ext cx="1404937" cy="1404937"/>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ntonio" panose="020B0604020202020204" charset="0"/>
            </a:rPr>
            <a:t>Customers</a:t>
          </a:r>
        </a:p>
      </dsp:txBody>
      <dsp:txXfrm>
        <a:off x="1919688" y="1003049"/>
        <a:ext cx="993441" cy="993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5238-410E-422A-80F7-8AC1712C6EB4}">
      <dsp:nvSpPr>
        <dsp:cNvPr id="0" name=""/>
        <dsp:cNvSpPr/>
      </dsp:nvSpPr>
      <dsp:spPr>
        <a:xfrm>
          <a:off x="2242683" y="1802691"/>
          <a:ext cx="2203289" cy="2203289"/>
        </a:xfrm>
        <a:prstGeom prst="gear9">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Budgeting</a:t>
          </a:r>
        </a:p>
      </dsp:txBody>
      <dsp:txXfrm>
        <a:off x="2685642" y="2318801"/>
        <a:ext cx="1317371" cy="1132536"/>
      </dsp:txXfrm>
    </dsp:sp>
    <dsp:sp modelId="{CB437173-543B-44D2-ACC4-DAE23ADF9D2B}">
      <dsp:nvSpPr>
        <dsp:cNvPr id="0" name=""/>
        <dsp:cNvSpPr/>
      </dsp:nvSpPr>
      <dsp:spPr>
        <a:xfrm>
          <a:off x="950436" y="1281913"/>
          <a:ext cx="1602392" cy="1602392"/>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Forecasting</a:t>
          </a:r>
        </a:p>
      </dsp:txBody>
      <dsp:txXfrm>
        <a:off x="1353843" y="1687758"/>
        <a:ext cx="795578" cy="790702"/>
      </dsp:txXfrm>
    </dsp:sp>
    <dsp:sp modelId="{83E845EC-8F3F-4150-936F-B7314FD1BE12}">
      <dsp:nvSpPr>
        <dsp:cNvPr id="0" name=""/>
        <dsp:cNvSpPr/>
      </dsp:nvSpPr>
      <dsp:spPr>
        <a:xfrm rot="20700000">
          <a:off x="1847939" y="176426"/>
          <a:ext cx="1570017" cy="1570017"/>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FIN-REP</a:t>
          </a:r>
        </a:p>
      </dsp:txBody>
      <dsp:txXfrm rot="-20700000">
        <a:off x="2192290" y="520777"/>
        <a:ext cx="881315" cy="881315"/>
      </dsp:txXfrm>
    </dsp:sp>
    <dsp:sp modelId="{634A3D48-C5F3-4B33-AA31-7A2FC41F0556}">
      <dsp:nvSpPr>
        <dsp:cNvPr id="0" name=""/>
        <dsp:cNvSpPr/>
      </dsp:nvSpPr>
      <dsp:spPr>
        <a:xfrm>
          <a:off x="2060878" y="1471385"/>
          <a:ext cx="2820210" cy="2820210"/>
        </a:xfrm>
        <a:prstGeom prst="circularArrow">
          <a:avLst>
            <a:gd name="adj1" fmla="val 4688"/>
            <a:gd name="adj2" fmla="val 299029"/>
            <a:gd name="adj3" fmla="val 2511618"/>
            <a:gd name="adj4" fmla="val 15871109"/>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5E5328-CFC8-4473-922D-83E86FFE94E2}">
      <dsp:nvSpPr>
        <dsp:cNvPr id="0" name=""/>
        <dsp:cNvSpPr/>
      </dsp:nvSpPr>
      <dsp:spPr>
        <a:xfrm>
          <a:off x="666655" y="928173"/>
          <a:ext cx="2049059" cy="2049059"/>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74AF18-4353-4ECB-911F-71248F29C038}">
      <dsp:nvSpPr>
        <dsp:cNvPr id="0" name=""/>
        <dsp:cNvSpPr/>
      </dsp:nvSpPr>
      <dsp:spPr>
        <a:xfrm>
          <a:off x="1484778" y="-166657"/>
          <a:ext cx="2209298" cy="2209298"/>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5C78-33AC-4781-9879-9DD1F8F70A8D}">
      <dsp:nvSpPr>
        <dsp:cNvPr id="0" name=""/>
        <dsp:cNvSpPr/>
      </dsp:nvSpPr>
      <dsp:spPr>
        <a:xfrm>
          <a:off x="3205304" y="1986728"/>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rgbClr val="074356"/>
              </a:solidFill>
              <a:latin typeface="Antonio" panose="020B0604020202020204" charset="0"/>
            </a:rPr>
            <a:t>CFO</a:t>
          </a:r>
        </a:p>
      </dsp:txBody>
      <dsp:txXfrm>
        <a:off x="3397326" y="2178750"/>
        <a:ext cx="927162" cy="927162"/>
      </dsp:txXfrm>
    </dsp:sp>
    <dsp:sp modelId="{CD0BB94F-A3E4-4EEB-9886-83E66819EBDA}">
      <dsp:nvSpPr>
        <dsp:cNvPr id="0" name=""/>
        <dsp:cNvSpPr/>
      </dsp:nvSpPr>
      <dsp:spPr>
        <a:xfrm rot="16200000">
          <a:off x="3532629" y="1643168"/>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3844493" y="1642037"/>
        <a:ext cx="32827" cy="32827"/>
      </dsp:txXfrm>
    </dsp:sp>
    <dsp:sp modelId="{75ACDA95-CBAA-42AF-AD46-BCE53D6F67D5}">
      <dsp:nvSpPr>
        <dsp:cNvPr id="0" name=""/>
        <dsp:cNvSpPr/>
      </dsp:nvSpPr>
      <dsp:spPr>
        <a:xfrm>
          <a:off x="3205304" y="18966"/>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Owners &amp; Investors</a:t>
          </a:r>
        </a:p>
      </dsp:txBody>
      <dsp:txXfrm>
        <a:off x="3397326" y="210988"/>
        <a:ext cx="927162" cy="927162"/>
      </dsp:txXfrm>
    </dsp:sp>
    <dsp:sp modelId="{5BDF0C68-2524-4B45-ADA4-8B3C05366E6B}">
      <dsp:nvSpPr>
        <dsp:cNvPr id="0" name=""/>
        <dsp:cNvSpPr/>
      </dsp:nvSpPr>
      <dsp:spPr>
        <a:xfrm rot="19285714">
          <a:off x="4301859" y="2013610"/>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613722" y="2012478"/>
        <a:ext cx="32827" cy="32827"/>
      </dsp:txXfrm>
    </dsp:sp>
    <dsp:sp modelId="{4F002B1A-419D-4EE6-8E55-64EC3F33E997}">
      <dsp:nvSpPr>
        <dsp:cNvPr id="0" name=""/>
        <dsp:cNvSpPr/>
      </dsp:nvSpPr>
      <dsp:spPr>
        <a:xfrm>
          <a:off x="4743762" y="759849"/>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Board</a:t>
          </a:r>
        </a:p>
      </dsp:txBody>
      <dsp:txXfrm>
        <a:off x="4935784" y="951871"/>
        <a:ext cx="927162" cy="927162"/>
      </dsp:txXfrm>
    </dsp:sp>
    <dsp:sp modelId="{F262D72A-5C6C-4A43-ABCB-F82DEA097AD2}">
      <dsp:nvSpPr>
        <dsp:cNvPr id="0" name=""/>
        <dsp:cNvSpPr/>
      </dsp:nvSpPr>
      <dsp:spPr>
        <a:xfrm rot="771429">
          <a:off x="4491842" y="2845983"/>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803706" y="2844852"/>
        <a:ext cx="32827" cy="32827"/>
      </dsp:txXfrm>
    </dsp:sp>
    <dsp:sp modelId="{172F0A16-69E6-48D6-969D-883F9BED00AB}">
      <dsp:nvSpPr>
        <dsp:cNvPr id="0" name=""/>
        <dsp:cNvSpPr/>
      </dsp:nvSpPr>
      <dsp:spPr>
        <a:xfrm>
          <a:off x="5123730" y="2424597"/>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Executive Team</a:t>
          </a:r>
        </a:p>
      </dsp:txBody>
      <dsp:txXfrm>
        <a:off x="5315752" y="2616619"/>
        <a:ext cx="927162" cy="927162"/>
      </dsp:txXfrm>
    </dsp:sp>
    <dsp:sp modelId="{59381581-C69B-47D2-A7E5-D69035CDDC0A}">
      <dsp:nvSpPr>
        <dsp:cNvPr id="0" name=""/>
        <dsp:cNvSpPr/>
      </dsp:nvSpPr>
      <dsp:spPr>
        <a:xfrm rot="3857143">
          <a:off x="3959519" y="3513495"/>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271383" y="3512364"/>
        <a:ext cx="32827" cy="32827"/>
      </dsp:txXfrm>
    </dsp:sp>
    <dsp:sp modelId="{B56F1CBF-27E3-45B5-A970-81CF57BB4CD3}">
      <dsp:nvSpPr>
        <dsp:cNvPr id="0" name=""/>
        <dsp:cNvSpPr/>
      </dsp:nvSpPr>
      <dsp:spPr>
        <a:xfrm>
          <a:off x="4059083" y="3759621"/>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Middle Management</a:t>
          </a:r>
        </a:p>
      </dsp:txBody>
      <dsp:txXfrm>
        <a:off x="4251105" y="3951643"/>
        <a:ext cx="927162" cy="927162"/>
      </dsp:txXfrm>
    </dsp:sp>
    <dsp:sp modelId="{F86ED9FB-9914-4B43-9C11-61D988EE8914}">
      <dsp:nvSpPr>
        <dsp:cNvPr id="0" name=""/>
        <dsp:cNvSpPr/>
      </dsp:nvSpPr>
      <dsp:spPr>
        <a:xfrm rot="6942857">
          <a:off x="3105740" y="3513495"/>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3417603" y="3512364"/>
        <a:ext cx="32827" cy="32827"/>
      </dsp:txXfrm>
    </dsp:sp>
    <dsp:sp modelId="{AA22B58C-923C-4BB7-BBB2-B3840F80F1CF}">
      <dsp:nvSpPr>
        <dsp:cNvPr id="0" name=""/>
        <dsp:cNvSpPr/>
      </dsp:nvSpPr>
      <dsp:spPr>
        <a:xfrm>
          <a:off x="2351524" y="3759621"/>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Employees</a:t>
          </a:r>
        </a:p>
      </dsp:txBody>
      <dsp:txXfrm>
        <a:off x="2543546" y="3951643"/>
        <a:ext cx="927162" cy="927162"/>
      </dsp:txXfrm>
    </dsp:sp>
    <dsp:sp modelId="{66E2AA98-1B11-4966-AF2A-12DA83702186}">
      <dsp:nvSpPr>
        <dsp:cNvPr id="0" name=""/>
        <dsp:cNvSpPr/>
      </dsp:nvSpPr>
      <dsp:spPr>
        <a:xfrm rot="10028571">
          <a:off x="2573416" y="2845983"/>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2885280" y="2844852"/>
        <a:ext cx="32827" cy="32827"/>
      </dsp:txXfrm>
    </dsp:sp>
    <dsp:sp modelId="{C112E437-D5BD-4E91-B5D9-A5F002FFFB17}">
      <dsp:nvSpPr>
        <dsp:cNvPr id="0" name=""/>
        <dsp:cNvSpPr/>
      </dsp:nvSpPr>
      <dsp:spPr>
        <a:xfrm>
          <a:off x="1286878" y="2424597"/>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Lenders/Banks</a:t>
          </a:r>
        </a:p>
      </dsp:txBody>
      <dsp:txXfrm>
        <a:off x="1478900" y="2616619"/>
        <a:ext cx="927162" cy="927162"/>
      </dsp:txXfrm>
    </dsp:sp>
    <dsp:sp modelId="{0F856153-6475-4FC2-A5A2-43DEA481B43F}">
      <dsp:nvSpPr>
        <dsp:cNvPr id="0" name=""/>
        <dsp:cNvSpPr/>
      </dsp:nvSpPr>
      <dsp:spPr>
        <a:xfrm rot="13114286">
          <a:off x="2763400" y="2013610"/>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3075264" y="2012478"/>
        <a:ext cx="32827" cy="32827"/>
      </dsp:txXfrm>
    </dsp:sp>
    <dsp:sp modelId="{24C149C4-AC29-46F4-9A9D-54BAED81FAC5}">
      <dsp:nvSpPr>
        <dsp:cNvPr id="0" name=""/>
        <dsp:cNvSpPr/>
      </dsp:nvSpPr>
      <dsp:spPr>
        <a:xfrm>
          <a:off x="1666845" y="759849"/>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Customers</a:t>
          </a:r>
        </a:p>
      </dsp:txBody>
      <dsp:txXfrm>
        <a:off x="1858867" y="951871"/>
        <a:ext cx="927162" cy="9271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5238-410E-422A-80F7-8AC1712C6EB4}">
      <dsp:nvSpPr>
        <dsp:cNvPr id="0" name=""/>
        <dsp:cNvSpPr/>
      </dsp:nvSpPr>
      <dsp:spPr>
        <a:xfrm>
          <a:off x="2242683" y="1802691"/>
          <a:ext cx="2203289" cy="2203289"/>
        </a:xfrm>
        <a:prstGeom prst="gear9">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Budgeting</a:t>
          </a:r>
        </a:p>
      </dsp:txBody>
      <dsp:txXfrm>
        <a:off x="2685642" y="2318801"/>
        <a:ext cx="1317371" cy="1132536"/>
      </dsp:txXfrm>
    </dsp:sp>
    <dsp:sp modelId="{CB437173-543B-44D2-ACC4-DAE23ADF9D2B}">
      <dsp:nvSpPr>
        <dsp:cNvPr id="0" name=""/>
        <dsp:cNvSpPr/>
      </dsp:nvSpPr>
      <dsp:spPr>
        <a:xfrm>
          <a:off x="950436" y="1281913"/>
          <a:ext cx="1602392" cy="1602392"/>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Forecasting</a:t>
          </a:r>
        </a:p>
      </dsp:txBody>
      <dsp:txXfrm>
        <a:off x="1353843" y="1687758"/>
        <a:ext cx="795578" cy="790702"/>
      </dsp:txXfrm>
    </dsp:sp>
    <dsp:sp modelId="{83E845EC-8F3F-4150-936F-B7314FD1BE12}">
      <dsp:nvSpPr>
        <dsp:cNvPr id="0" name=""/>
        <dsp:cNvSpPr/>
      </dsp:nvSpPr>
      <dsp:spPr>
        <a:xfrm rot="20700000">
          <a:off x="1847939" y="176426"/>
          <a:ext cx="1570017" cy="1570017"/>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FIN-REP</a:t>
          </a:r>
        </a:p>
      </dsp:txBody>
      <dsp:txXfrm rot="-20700000">
        <a:off x="2192290" y="520777"/>
        <a:ext cx="881315" cy="881315"/>
      </dsp:txXfrm>
    </dsp:sp>
    <dsp:sp modelId="{634A3D48-C5F3-4B33-AA31-7A2FC41F0556}">
      <dsp:nvSpPr>
        <dsp:cNvPr id="0" name=""/>
        <dsp:cNvSpPr/>
      </dsp:nvSpPr>
      <dsp:spPr>
        <a:xfrm>
          <a:off x="2060878" y="1471385"/>
          <a:ext cx="2820210" cy="2820210"/>
        </a:xfrm>
        <a:prstGeom prst="circularArrow">
          <a:avLst>
            <a:gd name="adj1" fmla="val 4688"/>
            <a:gd name="adj2" fmla="val 299029"/>
            <a:gd name="adj3" fmla="val 2511618"/>
            <a:gd name="adj4" fmla="val 15871109"/>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5E5328-CFC8-4473-922D-83E86FFE94E2}">
      <dsp:nvSpPr>
        <dsp:cNvPr id="0" name=""/>
        <dsp:cNvSpPr/>
      </dsp:nvSpPr>
      <dsp:spPr>
        <a:xfrm>
          <a:off x="666655" y="928173"/>
          <a:ext cx="2049059" cy="2049059"/>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74AF18-4353-4ECB-911F-71248F29C038}">
      <dsp:nvSpPr>
        <dsp:cNvPr id="0" name=""/>
        <dsp:cNvSpPr/>
      </dsp:nvSpPr>
      <dsp:spPr>
        <a:xfrm>
          <a:off x="1484778" y="-166657"/>
          <a:ext cx="2209298" cy="2209298"/>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7B38E-4D36-4068-86FB-23344B241705}">
      <dsp:nvSpPr>
        <dsp:cNvPr id="0" name=""/>
        <dsp:cNvSpPr/>
      </dsp:nvSpPr>
      <dsp:spPr>
        <a:xfrm>
          <a:off x="2078740" y="924"/>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3/5 Yr Strategic Plan</a:t>
          </a:r>
        </a:p>
      </dsp:txBody>
      <dsp:txXfrm>
        <a:off x="2131363" y="53547"/>
        <a:ext cx="1553203" cy="972745"/>
      </dsp:txXfrm>
    </dsp:sp>
    <dsp:sp modelId="{ED3F4275-463F-4650-A974-2580432D22F5}">
      <dsp:nvSpPr>
        <dsp:cNvPr id="0" name=""/>
        <dsp:cNvSpPr/>
      </dsp:nvSpPr>
      <dsp:spPr>
        <a:xfrm>
          <a:off x="1468388" y="539920"/>
          <a:ext cx="2879154" cy="2879154"/>
        </a:xfrm>
        <a:custGeom>
          <a:avLst/>
          <a:gdLst/>
          <a:ahLst/>
          <a:cxnLst/>
          <a:rect l="0" t="0" r="0" b="0"/>
          <a:pathLst>
            <a:path>
              <a:moveTo>
                <a:pt x="2492114" y="457463"/>
              </a:moveTo>
              <a:arcTo wR="1439577" hR="1439577" stAng="19018940" swAng="2305264"/>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4DAD8867-5A04-4BAB-99A6-4219F0C8F2D1}">
      <dsp:nvSpPr>
        <dsp:cNvPr id="0" name=""/>
        <dsp:cNvSpPr/>
      </dsp:nvSpPr>
      <dsp:spPr>
        <a:xfrm>
          <a:off x="3325451" y="2160290"/>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Annual Operating Plan</a:t>
          </a:r>
        </a:p>
      </dsp:txBody>
      <dsp:txXfrm>
        <a:off x="3378074" y="2212913"/>
        <a:ext cx="1553203" cy="972745"/>
      </dsp:txXfrm>
    </dsp:sp>
    <dsp:sp modelId="{95EC0918-A083-4607-BEAF-78D75221EC67}">
      <dsp:nvSpPr>
        <dsp:cNvPr id="0" name=""/>
        <dsp:cNvSpPr/>
      </dsp:nvSpPr>
      <dsp:spPr>
        <a:xfrm>
          <a:off x="1468388" y="539920"/>
          <a:ext cx="2879154" cy="2879154"/>
        </a:xfrm>
        <a:custGeom>
          <a:avLst/>
          <a:gdLst/>
          <a:ahLst/>
          <a:cxnLst/>
          <a:rect l="0" t="0" r="0" b="0"/>
          <a:pathLst>
            <a:path>
              <a:moveTo>
                <a:pt x="1882157" y="2809433"/>
              </a:moveTo>
              <a:arcTo wR="1439577" hR="1439577" stAng="4325707" swAng="2148587"/>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A2305359-6578-4325-AB7F-0096C543DF6C}">
      <dsp:nvSpPr>
        <dsp:cNvPr id="0" name=""/>
        <dsp:cNvSpPr/>
      </dsp:nvSpPr>
      <dsp:spPr>
        <a:xfrm>
          <a:off x="832030" y="2160290"/>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Progress/Financial Reporting</a:t>
          </a:r>
        </a:p>
      </dsp:txBody>
      <dsp:txXfrm>
        <a:off x="884653" y="2212913"/>
        <a:ext cx="1553203" cy="972745"/>
      </dsp:txXfrm>
    </dsp:sp>
    <dsp:sp modelId="{D4C25833-4D44-421C-9501-B92A9206EBC0}">
      <dsp:nvSpPr>
        <dsp:cNvPr id="0" name=""/>
        <dsp:cNvSpPr/>
      </dsp:nvSpPr>
      <dsp:spPr>
        <a:xfrm>
          <a:off x="1468388" y="539920"/>
          <a:ext cx="2879154" cy="2879154"/>
        </a:xfrm>
        <a:custGeom>
          <a:avLst/>
          <a:gdLst/>
          <a:ahLst/>
          <a:cxnLst/>
          <a:rect l="0" t="0" r="0" b="0"/>
          <a:pathLst>
            <a:path>
              <a:moveTo>
                <a:pt x="4630" y="1324209"/>
              </a:moveTo>
              <a:arcTo wR="1439577" hR="1439577" stAng="11075796" swAng="2305264"/>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66613-AD49-4E10-B95F-C6F62684EB3F}">
      <dsp:nvSpPr>
        <dsp:cNvPr id="0" name=""/>
        <dsp:cNvSpPr/>
      </dsp:nvSpPr>
      <dsp:spPr>
        <a:xfrm rot="16200000">
          <a:off x="-74523"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6205"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Income Statement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Financial Performance</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Earnings through a period of time</a:t>
          </a:r>
        </a:p>
      </dsp:txBody>
      <dsp:txXfrm rot="5400000">
        <a:off x="1408" y="761960"/>
        <a:ext cx="3657942" cy="2285881"/>
      </dsp:txXfrm>
    </dsp:sp>
    <dsp:sp modelId="{3F76C101-7A29-4E73-9C12-B24694BC8E08}">
      <dsp:nvSpPr>
        <dsp:cNvPr id="0" name=""/>
        <dsp:cNvSpPr/>
      </dsp:nvSpPr>
      <dsp:spPr>
        <a:xfrm rot="16200000">
          <a:off x="3857765"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6205"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Balance Sheet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Financial Health</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What a company owes and owns</a:t>
          </a:r>
        </a:p>
      </dsp:txBody>
      <dsp:txXfrm rot="5400000">
        <a:off x="3933696" y="761960"/>
        <a:ext cx="3657942" cy="2285881"/>
      </dsp:txXfrm>
    </dsp:sp>
    <dsp:sp modelId="{87FD3A71-86DA-4D6B-AF5C-CF6A6AB457A1}">
      <dsp:nvSpPr>
        <dsp:cNvPr id="0" name=""/>
        <dsp:cNvSpPr/>
      </dsp:nvSpPr>
      <dsp:spPr>
        <a:xfrm rot="16200000">
          <a:off x="7790053"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6205"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Cash Flow Statement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Cash Management</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Cash Inflows and Outflows</a:t>
          </a:r>
        </a:p>
      </dsp:txBody>
      <dsp:txXfrm rot="5400000">
        <a:off x="7865984" y="761960"/>
        <a:ext cx="3657942" cy="2285881"/>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609E532-3F8F-45F8-A5B2-E66BE3CCA33F}" type="datetimeFigureOut">
              <a:rPr lang="en-US" smtClean="0"/>
              <a:t>7/9/2021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1932C19-31E0-4F7C-8543-AC495E8FA56E}" type="slidenum">
              <a:rPr lang="en-US" smtClean="0"/>
              <a:t>‹#›</a:t>
            </a:fld>
            <a:endParaRPr lang="en-US" dirty="0"/>
          </a:p>
        </p:txBody>
      </p:sp>
    </p:spTree>
    <p:extLst>
      <p:ext uri="{BB962C8B-B14F-4D97-AF65-F5344CB8AC3E}">
        <p14:creationId xmlns:p14="http://schemas.microsoft.com/office/powerpoint/2010/main" val="379039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‘Splash Page’ to be displayed on screen when guests arrive.</a:t>
            </a:r>
          </a:p>
        </p:txBody>
      </p:sp>
      <p:sp>
        <p:nvSpPr>
          <p:cNvPr id="4" name="Slide Number Placeholder 3"/>
          <p:cNvSpPr>
            <a:spLocks noGrp="1"/>
          </p:cNvSpPr>
          <p:nvPr>
            <p:ph type="sldNum" sz="quarter" idx="10"/>
          </p:nvPr>
        </p:nvSpPr>
        <p:spPr/>
        <p:txBody>
          <a:bodyPr/>
          <a:lstStyle/>
          <a:p>
            <a:fld id="{11932C19-31E0-4F7C-8543-AC495E8FA56E}" type="slidenum">
              <a:rPr lang="en-US" smtClean="0"/>
              <a:t>1</a:t>
            </a:fld>
            <a:endParaRPr lang="en-US" dirty="0"/>
          </a:p>
        </p:txBody>
      </p:sp>
    </p:spTree>
    <p:extLst>
      <p:ext uri="{BB962C8B-B14F-4D97-AF65-F5344CB8AC3E}">
        <p14:creationId xmlns:p14="http://schemas.microsoft.com/office/powerpoint/2010/main" val="40152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10</a:t>
            </a:fld>
            <a:endParaRPr lang="en-US" dirty="0"/>
          </a:p>
        </p:txBody>
      </p:sp>
    </p:spTree>
    <p:extLst>
      <p:ext uri="{BB962C8B-B14F-4D97-AF65-F5344CB8AC3E}">
        <p14:creationId xmlns:p14="http://schemas.microsoft.com/office/powerpoint/2010/main" val="358479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PCC story with LT</a:t>
            </a:r>
          </a:p>
        </p:txBody>
      </p:sp>
      <p:sp>
        <p:nvSpPr>
          <p:cNvPr id="4" name="Slide Number Placeholder 3"/>
          <p:cNvSpPr>
            <a:spLocks noGrp="1"/>
          </p:cNvSpPr>
          <p:nvPr>
            <p:ph type="sldNum" sz="quarter" idx="5"/>
          </p:nvPr>
        </p:nvSpPr>
        <p:spPr/>
        <p:txBody>
          <a:bodyPr/>
          <a:lstStyle/>
          <a:p>
            <a:fld id="{11932C19-31E0-4F7C-8543-AC495E8FA56E}" type="slidenum">
              <a:rPr lang="en-US" smtClean="0"/>
              <a:t>11</a:t>
            </a:fld>
            <a:endParaRPr lang="en-US" dirty="0"/>
          </a:p>
        </p:txBody>
      </p:sp>
    </p:spTree>
    <p:extLst>
      <p:ext uri="{BB962C8B-B14F-4D97-AF65-F5344CB8AC3E}">
        <p14:creationId xmlns:p14="http://schemas.microsoft.com/office/powerpoint/2010/main" val="123645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12</a:t>
            </a:fld>
            <a:endParaRPr lang="en-US" dirty="0"/>
          </a:p>
        </p:txBody>
      </p:sp>
    </p:spTree>
    <p:extLst>
      <p:ext uri="{BB962C8B-B14F-4D97-AF65-F5344CB8AC3E}">
        <p14:creationId xmlns:p14="http://schemas.microsoft.com/office/powerpoint/2010/main" val="71666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15</a:t>
            </a:fld>
            <a:endParaRPr lang="en-US" dirty="0"/>
          </a:p>
        </p:txBody>
      </p:sp>
    </p:spTree>
    <p:extLst>
      <p:ext uri="{BB962C8B-B14F-4D97-AF65-F5344CB8AC3E}">
        <p14:creationId xmlns:p14="http://schemas.microsoft.com/office/powerpoint/2010/main" val="411508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20</a:t>
            </a:fld>
            <a:endParaRPr lang="en-US" dirty="0"/>
          </a:p>
        </p:txBody>
      </p:sp>
    </p:spTree>
    <p:extLst>
      <p:ext uri="{BB962C8B-B14F-4D97-AF65-F5344CB8AC3E}">
        <p14:creationId xmlns:p14="http://schemas.microsoft.com/office/powerpoint/2010/main" val="377844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24</a:t>
            </a:fld>
            <a:endParaRPr lang="en-US" dirty="0"/>
          </a:p>
        </p:txBody>
      </p:sp>
    </p:spTree>
    <p:extLst>
      <p:ext uri="{BB962C8B-B14F-4D97-AF65-F5344CB8AC3E}">
        <p14:creationId xmlns:p14="http://schemas.microsoft.com/office/powerpoint/2010/main" val="106546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27</a:t>
            </a:fld>
            <a:endParaRPr lang="en-US" dirty="0"/>
          </a:p>
        </p:txBody>
      </p:sp>
    </p:spTree>
    <p:extLst>
      <p:ext uri="{BB962C8B-B14F-4D97-AF65-F5344CB8AC3E}">
        <p14:creationId xmlns:p14="http://schemas.microsoft.com/office/powerpoint/2010/main" val="273494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29</a:t>
            </a:fld>
            <a:endParaRPr lang="en-US" dirty="0"/>
          </a:p>
        </p:txBody>
      </p:sp>
    </p:spTree>
    <p:extLst>
      <p:ext uri="{BB962C8B-B14F-4D97-AF65-F5344CB8AC3E}">
        <p14:creationId xmlns:p14="http://schemas.microsoft.com/office/powerpoint/2010/main" val="8195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31</a:t>
            </a:fld>
            <a:endParaRPr lang="en-US" dirty="0"/>
          </a:p>
        </p:txBody>
      </p:sp>
    </p:spTree>
    <p:extLst>
      <p:ext uri="{BB962C8B-B14F-4D97-AF65-F5344CB8AC3E}">
        <p14:creationId xmlns:p14="http://schemas.microsoft.com/office/powerpoint/2010/main" val="213629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32</a:t>
            </a:fld>
            <a:endParaRPr lang="en-US" dirty="0"/>
          </a:p>
        </p:txBody>
      </p:sp>
    </p:spTree>
    <p:extLst>
      <p:ext uri="{BB962C8B-B14F-4D97-AF65-F5344CB8AC3E}">
        <p14:creationId xmlns:p14="http://schemas.microsoft.com/office/powerpoint/2010/main" val="25711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Addressable Slide to get started.  To be briefed by the MC.</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a:t>
            </a:fld>
            <a:endParaRPr lang="en-US" dirty="0"/>
          </a:p>
        </p:txBody>
      </p:sp>
    </p:spTree>
    <p:extLst>
      <p:ext uri="{BB962C8B-B14F-4D97-AF65-F5344CB8AC3E}">
        <p14:creationId xmlns:p14="http://schemas.microsoft.com/office/powerpoint/2010/main" val="752323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33</a:t>
            </a:fld>
            <a:endParaRPr lang="en-US" dirty="0"/>
          </a:p>
        </p:txBody>
      </p:sp>
    </p:spTree>
    <p:extLst>
      <p:ext uri="{BB962C8B-B14F-4D97-AF65-F5344CB8AC3E}">
        <p14:creationId xmlns:p14="http://schemas.microsoft.com/office/powerpoint/2010/main" val="797809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34</a:t>
            </a:fld>
            <a:endParaRPr lang="en-US" dirty="0"/>
          </a:p>
        </p:txBody>
      </p:sp>
    </p:spTree>
    <p:extLst>
      <p:ext uri="{BB962C8B-B14F-4D97-AF65-F5344CB8AC3E}">
        <p14:creationId xmlns:p14="http://schemas.microsoft.com/office/powerpoint/2010/main" val="120092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35</a:t>
            </a:fld>
            <a:endParaRPr lang="en-US" dirty="0"/>
          </a:p>
        </p:txBody>
      </p:sp>
    </p:spTree>
    <p:extLst>
      <p:ext uri="{BB962C8B-B14F-4D97-AF65-F5344CB8AC3E}">
        <p14:creationId xmlns:p14="http://schemas.microsoft.com/office/powerpoint/2010/main" val="3994026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36</a:t>
            </a:fld>
            <a:endParaRPr lang="en-US" dirty="0"/>
          </a:p>
        </p:txBody>
      </p:sp>
    </p:spTree>
    <p:extLst>
      <p:ext uri="{BB962C8B-B14F-4D97-AF65-F5344CB8AC3E}">
        <p14:creationId xmlns:p14="http://schemas.microsoft.com/office/powerpoint/2010/main" val="2116733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38</a:t>
            </a:fld>
            <a:endParaRPr lang="en-US" dirty="0"/>
          </a:p>
        </p:txBody>
      </p:sp>
    </p:spTree>
    <p:extLst>
      <p:ext uri="{BB962C8B-B14F-4D97-AF65-F5344CB8AC3E}">
        <p14:creationId xmlns:p14="http://schemas.microsoft.com/office/powerpoint/2010/main" val="794519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39</a:t>
            </a:fld>
            <a:endParaRPr lang="en-US" dirty="0"/>
          </a:p>
        </p:txBody>
      </p:sp>
    </p:spTree>
    <p:extLst>
      <p:ext uri="{BB962C8B-B14F-4D97-AF65-F5344CB8AC3E}">
        <p14:creationId xmlns:p14="http://schemas.microsoft.com/office/powerpoint/2010/main" val="4039479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40</a:t>
            </a:fld>
            <a:endParaRPr lang="en-US" dirty="0"/>
          </a:p>
        </p:txBody>
      </p:sp>
    </p:spTree>
    <p:extLst>
      <p:ext uri="{BB962C8B-B14F-4D97-AF65-F5344CB8AC3E}">
        <p14:creationId xmlns:p14="http://schemas.microsoft.com/office/powerpoint/2010/main" val="2098096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41</a:t>
            </a:fld>
            <a:endParaRPr lang="en-US" dirty="0"/>
          </a:p>
        </p:txBody>
      </p:sp>
    </p:spTree>
    <p:extLst>
      <p:ext uri="{BB962C8B-B14F-4D97-AF65-F5344CB8AC3E}">
        <p14:creationId xmlns:p14="http://schemas.microsoft.com/office/powerpoint/2010/main" val="2745925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42</a:t>
            </a:fld>
            <a:endParaRPr lang="en-US" dirty="0"/>
          </a:p>
        </p:txBody>
      </p:sp>
    </p:spTree>
    <p:extLst>
      <p:ext uri="{BB962C8B-B14F-4D97-AF65-F5344CB8AC3E}">
        <p14:creationId xmlns:p14="http://schemas.microsoft.com/office/powerpoint/2010/main" val="3040576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43</a:t>
            </a:fld>
            <a:endParaRPr lang="en-US" dirty="0"/>
          </a:p>
        </p:txBody>
      </p:sp>
    </p:spTree>
    <p:extLst>
      <p:ext uri="{BB962C8B-B14F-4D97-AF65-F5344CB8AC3E}">
        <p14:creationId xmlns:p14="http://schemas.microsoft.com/office/powerpoint/2010/main" val="396502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briefed by the MC.</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a:t>
            </a:fld>
            <a:endParaRPr lang="en-US" dirty="0"/>
          </a:p>
        </p:txBody>
      </p:sp>
    </p:spTree>
    <p:extLst>
      <p:ext uri="{BB962C8B-B14F-4D97-AF65-F5344CB8AC3E}">
        <p14:creationId xmlns:p14="http://schemas.microsoft.com/office/powerpoint/2010/main" val="1419832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45</a:t>
            </a:fld>
            <a:endParaRPr lang="en-US" dirty="0"/>
          </a:p>
        </p:txBody>
      </p:sp>
    </p:spTree>
    <p:extLst>
      <p:ext uri="{BB962C8B-B14F-4D97-AF65-F5344CB8AC3E}">
        <p14:creationId xmlns:p14="http://schemas.microsoft.com/office/powerpoint/2010/main" val="2909955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46</a:t>
            </a:fld>
            <a:endParaRPr lang="en-US" dirty="0"/>
          </a:p>
        </p:txBody>
      </p:sp>
    </p:spTree>
    <p:extLst>
      <p:ext uri="{BB962C8B-B14F-4D97-AF65-F5344CB8AC3E}">
        <p14:creationId xmlns:p14="http://schemas.microsoft.com/office/powerpoint/2010/main" val="2799521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47</a:t>
            </a:fld>
            <a:endParaRPr lang="en-US" dirty="0"/>
          </a:p>
        </p:txBody>
      </p:sp>
    </p:spTree>
    <p:extLst>
      <p:ext uri="{BB962C8B-B14F-4D97-AF65-F5344CB8AC3E}">
        <p14:creationId xmlns:p14="http://schemas.microsoft.com/office/powerpoint/2010/main" val="3467815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48</a:t>
            </a:fld>
            <a:endParaRPr lang="en-US" dirty="0"/>
          </a:p>
        </p:txBody>
      </p:sp>
    </p:spTree>
    <p:extLst>
      <p:ext uri="{BB962C8B-B14F-4D97-AF65-F5344CB8AC3E}">
        <p14:creationId xmlns:p14="http://schemas.microsoft.com/office/powerpoint/2010/main" val="4212781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49</a:t>
            </a:fld>
            <a:endParaRPr lang="en-US" dirty="0"/>
          </a:p>
        </p:txBody>
      </p:sp>
    </p:spTree>
    <p:extLst>
      <p:ext uri="{BB962C8B-B14F-4D97-AF65-F5344CB8AC3E}">
        <p14:creationId xmlns:p14="http://schemas.microsoft.com/office/powerpoint/2010/main" val="2605946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50</a:t>
            </a:fld>
            <a:endParaRPr lang="en-US" dirty="0"/>
          </a:p>
        </p:txBody>
      </p:sp>
    </p:spTree>
    <p:extLst>
      <p:ext uri="{BB962C8B-B14F-4D97-AF65-F5344CB8AC3E}">
        <p14:creationId xmlns:p14="http://schemas.microsoft.com/office/powerpoint/2010/main" val="250106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52</a:t>
            </a:fld>
            <a:endParaRPr lang="en-US" dirty="0"/>
          </a:p>
        </p:txBody>
      </p:sp>
    </p:spTree>
    <p:extLst>
      <p:ext uri="{BB962C8B-B14F-4D97-AF65-F5344CB8AC3E}">
        <p14:creationId xmlns:p14="http://schemas.microsoft.com/office/powerpoint/2010/main" val="3467236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53</a:t>
            </a:fld>
            <a:endParaRPr lang="en-US" dirty="0"/>
          </a:p>
        </p:txBody>
      </p:sp>
    </p:spTree>
    <p:extLst>
      <p:ext uri="{BB962C8B-B14F-4D97-AF65-F5344CB8AC3E}">
        <p14:creationId xmlns:p14="http://schemas.microsoft.com/office/powerpoint/2010/main" val="1453297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54</a:t>
            </a:fld>
            <a:endParaRPr lang="en-US" dirty="0"/>
          </a:p>
        </p:txBody>
      </p:sp>
    </p:spTree>
    <p:extLst>
      <p:ext uri="{BB962C8B-B14F-4D97-AF65-F5344CB8AC3E}">
        <p14:creationId xmlns:p14="http://schemas.microsoft.com/office/powerpoint/2010/main" val="682285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55</a:t>
            </a:fld>
            <a:endParaRPr lang="en-US" dirty="0"/>
          </a:p>
        </p:txBody>
      </p:sp>
    </p:spTree>
    <p:extLst>
      <p:ext uri="{BB962C8B-B14F-4D97-AF65-F5344CB8AC3E}">
        <p14:creationId xmlns:p14="http://schemas.microsoft.com/office/powerpoint/2010/main" val="259870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a:t>
            </a:fld>
            <a:endParaRPr lang="en-US" dirty="0"/>
          </a:p>
        </p:txBody>
      </p:sp>
    </p:spTree>
    <p:extLst>
      <p:ext uri="{BB962C8B-B14F-4D97-AF65-F5344CB8AC3E}">
        <p14:creationId xmlns:p14="http://schemas.microsoft.com/office/powerpoint/2010/main" val="3266330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56</a:t>
            </a:fld>
            <a:endParaRPr lang="en-US" dirty="0"/>
          </a:p>
        </p:txBody>
      </p:sp>
    </p:spTree>
    <p:extLst>
      <p:ext uri="{BB962C8B-B14F-4D97-AF65-F5344CB8AC3E}">
        <p14:creationId xmlns:p14="http://schemas.microsoft.com/office/powerpoint/2010/main" val="1968756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57</a:t>
            </a:fld>
            <a:endParaRPr lang="en-US" dirty="0"/>
          </a:p>
        </p:txBody>
      </p:sp>
    </p:spTree>
    <p:extLst>
      <p:ext uri="{BB962C8B-B14F-4D97-AF65-F5344CB8AC3E}">
        <p14:creationId xmlns:p14="http://schemas.microsoft.com/office/powerpoint/2010/main" val="860236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58</a:t>
            </a:fld>
            <a:endParaRPr lang="en-US" dirty="0"/>
          </a:p>
        </p:txBody>
      </p:sp>
    </p:spTree>
    <p:extLst>
      <p:ext uri="{BB962C8B-B14F-4D97-AF65-F5344CB8AC3E}">
        <p14:creationId xmlns:p14="http://schemas.microsoft.com/office/powerpoint/2010/main" val="70944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59</a:t>
            </a:fld>
            <a:endParaRPr lang="en-US" dirty="0"/>
          </a:p>
        </p:txBody>
      </p:sp>
    </p:spTree>
    <p:extLst>
      <p:ext uri="{BB962C8B-B14F-4D97-AF65-F5344CB8AC3E}">
        <p14:creationId xmlns:p14="http://schemas.microsoft.com/office/powerpoint/2010/main" val="920198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60</a:t>
            </a:fld>
            <a:endParaRPr lang="en-US" dirty="0"/>
          </a:p>
        </p:txBody>
      </p:sp>
    </p:spTree>
    <p:extLst>
      <p:ext uri="{BB962C8B-B14F-4D97-AF65-F5344CB8AC3E}">
        <p14:creationId xmlns:p14="http://schemas.microsoft.com/office/powerpoint/2010/main" val="3267786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61</a:t>
            </a:fld>
            <a:endParaRPr lang="en-US" dirty="0"/>
          </a:p>
        </p:txBody>
      </p:sp>
    </p:spTree>
    <p:extLst>
      <p:ext uri="{BB962C8B-B14F-4D97-AF65-F5344CB8AC3E}">
        <p14:creationId xmlns:p14="http://schemas.microsoft.com/office/powerpoint/2010/main" val="86336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62</a:t>
            </a:fld>
            <a:endParaRPr lang="en-US" dirty="0"/>
          </a:p>
        </p:txBody>
      </p:sp>
    </p:spTree>
    <p:extLst>
      <p:ext uri="{BB962C8B-B14F-4D97-AF65-F5344CB8AC3E}">
        <p14:creationId xmlns:p14="http://schemas.microsoft.com/office/powerpoint/2010/main" val="3084842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63</a:t>
            </a:fld>
            <a:endParaRPr lang="en-US" dirty="0"/>
          </a:p>
        </p:txBody>
      </p:sp>
    </p:spTree>
    <p:extLst>
      <p:ext uri="{BB962C8B-B14F-4D97-AF65-F5344CB8AC3E}">
        <p14:creationId xmlns:p14="http://schemas.microsoft.com/office/powerpoint/2010/main" val="2668252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slide for sources, references, end notes, links, etc.  Presenters should include any objective evidence as applicable.  </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64</a:t>
            </a:fld>
            <a:endParaRPr lang="en-US" dirty="0"/>
          </a:p>
        </p:txBody>
      </p:sp>
    </p:spTree>
    <p:extLst>
      <p:ext uri="{BB962C8B-B14F-4D97-AF65-F5344CB8AC3E}">
        <p14:creationId xmlns:p14="http://schemas.microsoft.com/office/powerpoint/2010/main" val="1415756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65</a:t>
            </a:fld>
            <a:endParaRPr lang="en-US" dirty="0"/>
          </a:p>
        </p:txBody>
      </p:sp>
    </p:spTree>
    <p:extLst>
      <p:ext uri="{BB962C8B-B14F-4D97-AF65-F5344CB8AC3E}">
        <p14:creationId xmlns:p14="http://schemas.microsoft.com/office/powerpoint/2010/main" val="14840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briefed by the MC, then turning over to the Presenter of the Evening.  </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a:t>
            </a:fld>
            <a:endParaRPr lang="en-US" dirty="0"/>
          </a:p>
        </p:txBody>
      </p:sp>
    </p:spTree>
    <p:extLst>
      <p:ext uri="{BB962C8B-B14F-4D97-AF65-F5344CB8AC3E}">
        <p14:creationId xmlns:p14="http://schemas.microsoft.com/office/powerpoint/2010/main" val="76911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Addressable Slide briefed by the Evening’s Presenter.</a:t>
            </a:r>
          </a:p>
        </p:txBody>
      </p:sp>
      <p:sp>
        <p:nvSpPr>
          <p:cNvPr id="4" name="Slide Number Placeholder 3"/>
          <p:cNvSpPr>
            <a:spLocks noGrp="1"/>
          </p:cNvSpPr>
          <p:nvPr>
            <p:ph type="sldNum" sz="quarter" idx="5"/>
          </p:nvPr>
        </p:nvSpPr>
        <p:spPr/>
        <p:txBody>
          <a:bodyPr/>
          <a:lstStyle/>
          <a:p>
            <a:fld id="{11932C19-31E0-4F7C-8543-AC495E8FA56E}" type="slidenum">
              <a:rPr lang="en-US" smtClean="0"/>
              <a:t>6</a:t>
            </a:fld>
            <a:endParaRPr lang="en-US" dirty="0"/>
          </a:p>
        </p:txBody>
      </p:sp>
    </p:spTree>
    <p:extLst>
      <p:ext uri="{BB962C8B-B14F-4D97-AF65-F5344CB8AC3E}">
        <p14:creationId xmlns:p14="http://schemas.microsoft.com/office/powerpoint/2010/main" val="387319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7</a:t>
            </a:fld>
            <a:endParaRPr lang="en-US" dirty="0"/>
          </a:p>
        </p:txBody>
      </p:sp>
    </p:spTree>
    <p:extLst>
      <p:ext uri="{BB962C8B-B14F-4D97-AF65-F5344CB8AC3E}">
        <p14:creationId xmlns:p14="http://schemas.microsoft.com/office/powerpoint/2010/main" val="164387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8</a:t>
            </a:fld>
            <a:endParaRPr lang="en-US" dirty="0"/>
          </a:p>
        </p:txBody>
      </p:sp>
    </p:spTree>
    <p:extLst>
      <p:ext uri="{BB962C8B-B14F-4D97-AF65-F5344CB8AC3E}">
        <p14:creationId xmlns:p14="http://schemas.microsoft.com/office/powerpoint/2010/main" val="169295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Story of Broken Down Car.</a:t>
            </a:r>
          </a:p>
        </p:txBody>
      </p:sp>
      <p:sp>
        <p:nvSpPr>
          <p:cNvPr id="4" name="Slide Number Placeholder 3"/>
          <p:cNvSpPr>
            <a:spLocks noGrp="1"/>
          </p:cNvSpPr>
          <p:nvPr>
            <p:ph type="sldNum" sz="quarter" idx="5"/>
          </p:nvPr>
        </p:nvSpPr>
        <p:spPr/>
        <p:txBody>
          <a:bodyPr/>
          <a:lstStyle/>
          <a:p>
            <a:fld id="{11932C19-31E0-4F7C-8543-AC495E8FA56E}" type="slidenum">
              <a:rPr lang="en-US" smtClean="0"/>
              <a:t>9</a:t>
            </a:fld>
            <a:endParaRPr lang="en-US" dirty="0"/>
          </a:p>
        </p:txBody>
      </p:sp>
    </p:spTree>
    <p:extLst>
      <p:ext uri="{BB962C8B-B14F-4D97-AF65-F5344CB8AC3E}">
        <p14:creationId xmlns:p14="http://schemas.microsoft.com/office/powerpoint/2010/main" val="571511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tel:703-559-4433"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CD77FAA-CC40-A348-B5D9-86F3CC440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93068" y="2338085"/>
            <a:ext cx="9057929" cy="2158189"/>
          </a:xfrm>
        </p:spPr>
        <p:txBody>
          <a:bodyPr anchor="t">
            <a:normAutofit/>
          </a:bodyPr>
          <a:lstStyle>
            <a:lvl1pPr algn="l">
              <a:lnSpc>
                <a:spcPts val="5200"/>
              </a:lnSpc>
              <a:defRPr sz="4800" spc="-5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80301" y="1555632"/>
            <a:ext cx="10058400" cy="1143000"/>
          </a:xfrm>
        </p:spPr>
        <p:txBody>
          <a:bodyPr lIns="91440" rIns="91440">
            <a:normAutofit/>
          </a:bodyPr>
          <a:lstStyle>
            <a:lvl1pPr marL="0" indent="0" algn="l">
              <a:buNone/>
              <a:defRPr sz="2400" b="1" i="0" cap="all" spc="0" baseline="0">
                <a:solidFill>
                  <a:schemeClr val="bg1"/>
                </a:solidFill>
                <a:latin typeface="Antonio" panose="02000503000000000000" pitchFamily="2" charset="77"/>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TextBox 5">
            <a:extLst>
              <a:ext uri="{FF2B5EF4-FFF2-40B4-BE49-F238E27FC236}">
                <a16:creationId xmlns:a16="http://schemas.microsoft.com/office/drawing/2014/main" id="{FE417ABB-9801-43AD-BA85-D4A7D19B7434}"/>
              </a:ext>
            </a:extLst>
          </p:cNvPr>
          <p:cNvSpPr txBox="1"/>
          <p:nvPr userDrawn="1"/>
        </p:nvSpPr>
        <p:spPr>
          <a:xfrm>
            <a:off x="0" y="6582641"/>
            <a:ext cx="24937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902067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113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27853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0968B-3B4D-F840-A583-643A0EF4DE03}"/>
              </a:ext>
            </a:extLst>
          </p:cNvPr>
          <p:cNvSpPr/>
          <p:nvPr userDrawn="1"/>
        </p:nvSpPr>
        <p:spPr>
          <a:xfrm>
            <a:off x="0" y="6177410"/>
            <a:ext cx="12192000" cy="680590"/>
          </a:xfrm>
          <a:prstGeom prst="rect">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A0E300-82C3-45F7-AB6B-BD20CB9CAC53}"/>
              </a:ext>
            </a:extLst>
          </p:cNvPr>
          <p:cNvSpPr txBox="1"/>
          <p:nvPr userDrawn="1"/>
        </p:nvSpPr>
        <p:spPr>
          <a:xfrm>
            <a:off x="9418766" y="6654925"/>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2">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4489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00" dirty="0">
              <a:solidFill>
                <a:schemeClr val="bg1"/>
              </a:solidFill>
            </a:endParaRPr>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10426474" cy="4023360"/>
          </a:xfrm>
        </p:spPr>
        <p:txBody>
          <a:bodyPr/>
          <a:lstStyle>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4" name="TextBox 3">
            <a:extLst>
              <a:ext uri="{FF2B5EF4-FFF2-40B4-BE49-F238E27FC236}">
                <a16:creationId xmlns:a16="http://schemas.microsoft.com/office/drawing/2014/main" id="{EE8F5C6A-3316-4FA1-91C8-2BC4C9541BE1}"/>
              </a:ext>
            </a:extLst>
          </p:cNvPr>
          <p:cNvSpPr txBox="1"/>
          <p:nvPr userDrawn="1"/>
        </p:nvSpPr>
        <p:spPr>
          <a:xfrm>
            <a:off x="9418766" y="6647697"/>
            <a:ext cx="37765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03798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8641080" y="0"/>
            <a:ext cx="3550920" cy="687137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BB846B01-F2CA-4052-9C3E-DB98811D3652}"/>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8495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0" y="2944906"/>
            <a:ext cx="12192000" cy="392646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2BD51705-3CAA-4B77-AB3B-AD0E7491E4C5}"/>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22485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15DDBB-72B2-2943-B02A-ED7C249C5E1A}"/>
              </a:ext>
            </a:extLst>
          </p:cNvPr>
          <p:cNvSpPr/>
          <p:nvPr userDrawn="1"/>
        </p:nvSpPr>
        <p:spPr>
          <a:xfrm>
            <a:off x="0" y="2137410"/>
            <a:ext cx="12192000" cy="472059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91DD92F2-DDEA-4C9D-A877-EBE3BB37447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8485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38274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1D31E12C-7DED-4233-A80B-CB3E52C11BE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56861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7CB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EFFC768-E5F8-40F4-9829-7509C8663AD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2788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tx2"/>
                </a:solidFill>
                <a:latin typeface="Roboto Medium" panose="02000000000000000000" pitchFamily="2" charset="0"/>
                <a:ea typeface="Roboto Medium" panose="02000000000000000000" pitchFamily="2" charset="0"/>
              </a:defRPr>
            </a:lvl1pPr>
            <a:lvl2pPr marL="91440" indent="0">
              <a:buNone/>
              <a:defRPr>
                <a:solidFill>
                  <a:schemeClr val="tx2"/>
                </a:solidFill>
              </a:defRPr>
            </a:lvl2pPr>
            <a:lvl3pPr marL="395478" indent="-194310">
              <a:buClr>
                <a:schemeClr val="bg1"/>
              </a:buClr>
              <a:defRPr>
                <a:solidFill>
                  <a:schemeClr val="tx2"/>
                </a:solidFill>
              </a:defRPr>
            </a:lvl3pPr>
            <a:lvl4pPr>
              <a:buClr>
                <a:schemeClr val="bg1"/>
              </a:buClr>
              <a:defRPr>
                <a:solidFill>
                  <a:schemeClr val="tx2"/>
                </a:solidFill>
              </a:defRPr>
            </a:lvl4pPr>
            <a:lvl5pPr>
              <a:buClr>
                <a:schemeClr val="bg1"/>
              </a:buCl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C327786-5828-43F4-B18B-16DF89052DD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74364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tel:703-559-443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1" y="509716"/>
            <a:ext cx="10194981" cy="82841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47268" y="1670446"/>
            <a:ext cx="10426474"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marL="852678" marR="0" lvl="3"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Fourth level</a:t>
            </a:r>
          </a:p>
          <a:p>
            <a:pPr marL="1035558" marR="0" lvl="4"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FIFTH LEVEL</a:t>
            </a:r>
          </a:p>
        </p:txBody>
      </p:sp>
      <p:sp>
        <p:nvSpPr>
          <p:cNvPr id="6" name="Slide Number Placeholder 5"/>
          <p:cNvSpPr>
            <a:spLocks noGrp="1"/>
          </p:cNvSpPr>
          <p:nvPr>
            <p:ph type="sldNum" sz="quarter" idx="4"/>
          </p:nvPr>
        </p:nvSpPr>
        <p:spPr>
          <a:xfrm>
            <a:off x="1078013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6A45A0-4AD1-4694-A07F-B3BA13B983E2}" type="slidenum">
              <a:rPr lang="en-US" smtClean="0"/>
              <a:t>‹#›</a:t>
            </a:fld>
            <a:endParaRPr lang="en-US" dirty="0"/>
          </a:p>
        </p:txBody>
      </p:sp>
      <p:sp>
        <p:nvSpPr>
          <p:cNvPr id="5" name="TextBox 4">
            <a:extLst>
              <a:ext uri="{FF2B5EF4-FFF2-40B4-BE49-F238E27FC236}">
                <a16:creationId xmlns:a16="http://schemas.microsoft.com/office/drawing/2014/main" id="{2EA0B1E1-B33C-4934-B06C-277FC9F2DD24}"/>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tx2"/>
                </a:solidFill>
                <a:effectLst/>
                <a:latin typeface="roboto-thin"/>
              </a:rPr>
              <a:t>© 2021 by CFO Rising - </a:t>
            </a:r>
            <a:r>
              <a:rPr lang="en-US" sz="700" b="0" i="0" u="none" strike="noStrike" dirty="0">
                <a:solidFill>
                  <a:schemeClr val="tx2"/>
                </a:solidFill>
                <a:effectLst/>
                <a:latin typeface="roboto-thin"/>
                <a:hlinkClick r:id="rId14">
                  <a:extLst>
                    <a:ext uri="{A12FA001-AC4F-418D-AE19-62706E023703}">
                      <ahyp:hlinkClr xmlns:ahyp="http://schemas.microsoft.com/office/drawing/2018/hyperlinkcolor" val="tx"/>
                    </a:ext>
                  </a:extLst>
                </a:hlinkClick>
              </a:rPr>
              <a:t>703-559-4433 | info@cforising.org</a:t>
            </a:r>
            <a:endParaRPr lang="en-US" sz="700" b="0" dirty="0">
              <a:solidFill>
                <a:schemeClr val="tx2"/>
              </a:solidFill>
              <a:latin typeface="roboto-thin"/>
            </a:endParaRPr>
          </a:p>
          <a:p>
            <a:endParaRPr lang="en-US" sz="700" b="0" dirty="0">
              <a:solidFill>
                <a:schemeClr val="tx2"/>
              </a:solidFill>
              <a:latin typeface="roboto-thin"/>
            </a:endParaRPr>
          </a:p>
        </p:txBody>
      </p:sp>
    </p:spTree>
    <p:extLst>
      <p:ext uri="{BB962C8B-B14F-4D97-AF65-F5344CB8AC3E}">
        <p14:creationId xmlns:p14="http://schemas.microsoft.com/office/powerpoint/2010/main" val="2191235619"/>
      </p:ext>
    </p:extLst>
  </p:cSld>
  <p:clrMap bg1="lt1" tx1="dk1" bg2="lt2" tx2="dk2" accent1="accent1" accent2="accent2" accent3="accent3" accent4="accent4" accent5="accent5" accent6="accent6" hlink="hlink" folHlink="folHlink"/>
  <p:sldLayoutIdLst>
    <p:sldLayoutId id="2147483756" r:id="rId1"/>
    <p:sldLayoutId id="2147483746" r:id="rId2"/>
    <p:sldLayoutId id="2147483759" r:id="rId3"/>
    <p:sldLayoutId id="2147483761" r:id="rId4"/>
    <p:sldLayoutId id="2147483762" r:id="rId5"/>
    <p:sldLayoutId id="2147483748" r:id="rId6"/>
    <p:sldLayoutId id="2147483757" r:id="rId7"/>
    <p:sldLayoutId id="2147483758" r:id="rId8"/>
    <p:sldLayoutId id="2147483760" r:id="rId9"/>
    <p:sldLayoutId id="2147483749" r:id="rId10"/>
    <p:sldLayoutId id="2147483750" r:id="rId11"/>
    <p:sldLayoutId id="2147483751" r:id="rId12"/>
  </p:sldLayoutIdLst>
  <p:hf hdr="0" ftr="0" dt="0"/>
  <p:txStyles>
    <p:titleStyle>
      <a:lvl1pPr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tel:703-559-443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10.png"/><Relationship Id="rId12" Type="http://schemas.openxmlformats.org/officeDocument/2006/relationships/diagramColors" Target="../diagrams/colors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11.sv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image" Target="../media/image13.svg"/><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8.xml"/><Relationship Id="rId7" Type="http://schemas.openxmlformats.org/officeDocument/2006/relationships/image" Target="../media/image12.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medicine.uic.edu/wp-content/uploads/2019/03/compstratplan-1024x768.png"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13.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13.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1.emf"/><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13.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13.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tel:703-559-4433"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8" Type="http://schemas.openxmlformats.org/officeDocument/2006/relationships/hyperlink" Target="https://dictionary.cambridge.org/dictionary/english/budgeting" TargetMode="External"/><Relationship Id="rId13" Type="http://schemas.openxmlformats.org/officeDocument/2006/relationships/hyperlink" Target="https://accountlearning.com/benefits-or-advantages-of-budgeting-to-organization/#:~:text=Benefits%20or%20Advantages%20of%20Budgeting%20to%20organization.%201,with%20the%20help%20of%20budgetary%20...%20More%20items" TargetMode="External"/><Relationship Id="rId18" Type="http://schemas.openxmlformats.org/officeDocument/2006/relationships/hyperlink" Target="https://www.cohnreznick.com/insights/2020-gauge-report-industry-roadmap-of-benchmarks-trends-for-govcon" TargetMode="External"/><Relationship Id="rId3" Type="http://schemas.openxmlformats.org/officeDocument/2006/relationships/hyperlink" Target="https://courses.lumenlearning.com/boundless-business/chapter/what-is-a-business/#:~:text=The%20primary%20purpose%20of%20a%20business%20is%20to,owners%20or%20stakeholders%20while%20maintaining%20corporate%20social%20responsibility." TargetMode="External"/><Relationship Id="rId21" Type="http://schemas.openxmlformats.org/officeDocument/2006/relationships/hyperlink" Target="https://www.dau.edu/" TargetMode="External"/><Relationship Id="rId7" Type="http://schemas.openxmlformats.org/officeDocument/2006/relationships/hyperlink" Target="https://www.entrepreneur.com/article/354004" TargetMode="External"/><Relationship Id="rId12" Type="http://schemas.openxmlformats.org/officeDocument/2006/relationships/hyperlink" Target="https://www.indeed.com/career-advice/career-development/why-budget-is-important" TargetMode="External"/><Relationship Id="rId17" Type="http://schemas.openxmlformats.org/officeDocument/2006/relationships/hyperlink" Target="https://finance.yahoo.com/quote/LMT/cash-flow?p=LMT" TargetMode="External"/><Relationship Id="rId2" Type="http://schemas.openxmlformats.org/officeDocument/2006/relationships/notesSlide" Target="../notesSlides/notesSlide48.xml"/><Relationship Id="rId16" Type="http://schemas.openxmlformats.org/officeDocument/2006/relationships/hyperlink" Target="https://finance.yahoo.com/quote/LMT/balance-sheet?p=LMT" TargetMode="External"/><Relationship Id="rId20" Type="http://schemas.openxmlformats.org/officeDocument/2006/relationships/hyperlink" Target="https://finance.yahoo.com/" TargetMode="External"/><Relationship Id="rId1" Type="http://schemas.openxmlformats.org/officeDocument/2006/relationships/slideLayout" Target="../slideLayouts/slideLayout2.xml"/><Relationship Id="rId6" Type="http://schemas.openxmlformats.org/officeDocument/2006/relationships/hyperlink" Target="https://www.huffpost.com/entry/what-is-the-purpose-of-bu_b_7100126" TargetMode="External"/><Relationship Id="rId11" Type="http://schemas.openxmlformats.org/officeDocument/2006/relationships/hyperlink" Target="https://www.datapine.com/blog/financial-reporting-and-analysis/#:~:text=The%20Benefits%20Of%20Financial%20Reporting%201%20Improved%20debt,and%20optimized%20for%20a%20multitude%20of%20devices.%20" TargetMode="External"/><Relationship Id="rId5" Type="http://schemas.openxmlformats.org/officeDocument/2006/relationships/hyperlink" Target="https://www.forbes.com/sites/stevedenning/2011/11/28/maximizing-shareholder-value-the-dumbest-idea-in-the-world/?sh=7deea3842287" TargetMode="External"/><Relationship Id="rId15" Type="http://schemas.openxmlformats.org/officeDocument/2006/relationships/hyperlink" Target="https://finance.yahoo.com/quote/LMT/financials?p=LMT" TargetMode="External"/><Relationship Id="rId10" Type="http://schemas.openxmlformats.org/officeDocument/2006/relationships/hyperlink" Target="https://dictionary.cambridge.org/dictionary/english/financial-reporting" TargetMode="External"/><Relationship Id="rId19" Type="http://schemas.openxmlformats.org/officeDocument/2006/relationships/hyperlink" Target="https://www.investopedia.com/" TargetMode="External"/><Relationship Id="rId4" Type="http://schemas.openxmlformats.org/officeDocument/2006/relationships/hyperlink" Target="https://www.wallstreetsurvivor.com/10-gordon-gekko-quotes-that-will-change-the-way-you-think-about-investing/" TargetMode="External"/><Relationship Id="rId9" Type="http://schemas.openxmlformats.org/officeDocument/2006/relationships/hyperlink" Target="https://dictionary.cambridge.org/dictionary/english/forecasting" TargetMode="External"/><Relationship Id="rId14" Type="http://schemas.openxmlformats.org/officeDocument/2006/relationships/hyperlink" Target="https://fullyaccountable.com/8-benefits-forecasting-revenue/#:~:text=8%20Benefits%20of%20Forecasting%20Revenue.%201%201.%20Brings,planning.%205%205.%20Improves%20production%20scheduling.%20More%20item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059" y="658267"/>
            <a:ext cx="6151879" cy="828418"/>
          </a:xfrm>
        </p:spPr>
        <p:txBody>
          <a:bodyPr>
            <a:noAutofit/>
          </a:bodyPr>
          <a:lstStyle/>
          <a:p>
            <a:r>
              <a:rPr lang="en-US" sz="2800" dirty="0"/>
              <a:t>Welcome to Session 2 </a:t>
            </a:r>
            <a:br>
              <a:rPr lang="en-US" sz="2800" dirty="0"/>
            </a:br>
            <a:r>
              <a:rPr lang="en-US" sz="2800" dirty="0"/>
              <a:t>July 21, 2021</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1</a:t>
            </a:fld>
            <a:endParaRPr lang="en-US" dirty="0"/>
          </a:p>
        </p:txBody>
      </p:sp>
      <p:pic>
        <p:nvPicPr>
          <p:cNvPr id="12" name="Content Placeholder 5" descr="A picture containing outdoor, sky, building, city&#10;&#10;Description automatically generated">
            <a:extLst>
              <a:ext uri="{FF2B5EF4-FFF2-40B4-BE49-F238E27FC236}">
                <a16:creationId xmlns:a16="http://schemas.microsoft.com/office/drawing/2014/main" id="{939679DD-91DA-F642-BF77-4BD5A94E7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547" y="3580950"/>
            <a:ext cx="4091787" cy="257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floor, indoor, ceiling&#10;&#10;Description automatically generated">
            <a:extLst>
              <a:ext uri="{FF2B5EF4-FFF2-40B4-BE49-F238E27FC236}">
                <a16:creationId xmlns:a16="http://schemas.microsoft.com/office/drawing/2014/main" id="{758377CE-6365-3B45-B0FE-ADB576587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667" y="3580950"/>
            <a:ext cx="4297265" cy="257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A73BF86-9D46-2944-9672-8983A16826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857" y="1338133"/>
            <a:ext cx="1772675" cy="2094979"/>
          </a:xfrm>
          <a:prstGeom prst="rect">
            <a:avLst/>
          </a:prstGeom>
        </p:spPr>
      </p:pic>
      <p:sp>
        <p:nvSpPr>
          <p:cNvPr id="16" name="Title 1">
            <a:extLst>
              <a:ext uri="{FF2B5EF4-FFF2-40B4-BE49-F238E27FC236}">
                <a16:creationId xmlns:a16="http://schemas.microsoft.com/office/drawing/2014/main" id="{9771947F-6C83-4D4B-A7E0-8366D7D8A00A}"/>
              </a:ext>
            </a:extLst>
          </p:cNvPr>
          <p:cNvSpPr txBox="1">
            <a:spLocks/>
          </p:cNvSpPr>
          <p:nvPr/>
        </p:nvSpPr>
        <p:spPr>
          <a:xfrm>
            <a:off x="1887219" y="6193311"/>
            <a:ext cx="3092037" cy="365126"/>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sz="1600" dirty="0"/>
              <a:t>7900 Westpark Drive McLean,VA</a:t>
            </a:r>
          </a:p>
        </p:txBody>
      </p:sp>
      <p:sp>
        <p:nvSpPr>
          <p:cNvPr id="4" name="Left Arrow 3">
            <a:extLst>
              <a:ext uri="{FF2B5EF4-FFF2-40B4-BE49-F238E27FC236}">
                <a16:creationId xmlns:a16="http://schemas.microsoft.com/office/drawing/2014/main" id="{E403A967-371A-3B41-AC75-8ED8EF78CCFE}"/>
              </a:ext>
            </a:extLst>
          </p:cNvPr>
          <p:cNvSpPr/>
          <p:nvPr/>
        </p:nvSpPr>
        <p:spPr>
          <a:xfrm>
            <a:off x="9592733" y="1976797"/>
            <a:ext cx="1320800" cy="602824"/>
          </a:xfrm>
          <a:prstGeom prst="leftArrow">
            <a:avLst>
              <a:gd name="adj1" fmla="val 50000"/>
              <a:gd name="adj2" fmla="val 7387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aphicFrame>
        <p:nvGraphicFramePr>
          <p:cNvPr id="14" name="Content Placeholder 3">
            <a:extLst>
              <a:ext uri="{FF2B5EF4-FFF2-40B4-BE49-F238E27FC236}">
                <a16:creationId xmlns:a16="http://schemas.microsoft.com/office/drawing/2014/main" id="{2222650E-6019-4773-AF77-C5767C8D9C7E}"/>
              </a:ext>
            </a:extLst>
          </p:cNvPr>
          <p:cNvGraphicFramePr>
            <a:graphicFrameLocks/>
          </p:cNvGraphicFramePr>
          <p:nvPr>
            <p:extLst>
              <p:ext uri="{D42A27DB-BD31-4B8C-83A1-F6EECF244321}">
                <p14:modId xmlns:p14="http://schemas.microsoft.com/office/powerpoint/2010/main" val="70811811"/>
              </p:ext>
            </p:extLst>
          </p:nvPr>
        </p:nvGraphicFramePr>
        <p:xfrm>
          <a:off x="2694250" y="1526592"/>
          <a:ext cx="6803495" cy="1493076"/>
        </p:xfrm>
        <a:graphic>
          <a:graphicData uri="http://schemas.openxmlformats.org/drawingml/2006/table">
            <a:tbl>
              <a:tblPr firstRow="1" firstCol="1" bandRow="1">
                <a:tableStyleId>{C4B1156A-380E-4F78-BDF5-A606A8083BF9}</a:tableStyleId>
              </a:tblPr>
              <a:tblGrid>
                <a:gridCol w="3163169">
                  <a:extLst>
                    <a:ext uri="{9D8B030D-6E8A-4147-A177-3AD203B41FA5}">
                      <a16:colId xmlns:a16="http://schemas.microsoft.com/office/drawing/2014/main" val="20000"/>
                    </a:ext>
                  </a:extLst>
                </a:gridCol>
                <a:gridCol w="3640326">
                  <a:extLst>
                    <a:ext uri="{9D8B030D-6E8A-4147-A177-3AD203B41FA5}">
                      <a16:colId xmlns:a16="http://schemas.microsoft.com/office/drawing/2014/main" val="20001"/>
                    </a:ext>
                  </a:extLst>
                </a:gridCol>
              </a:tblGrid>
              <a:tr h="539577">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Event</a:t>
                      </a:r>
                    </a:p>
                  </a:txBody>
                  <a:tcPr marR="45720" anchor="ctr">
                    <a:solidFill>
                      <a:schemeClr val="accent1"/>
                    </a:solidFill>
                  </a:tcPr>
                </a:tc>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Schedule</a:t>
                      </a:r>
                    </a:p>
                  </a:txBody>
                  <a:tcPr marR="45720" anchor="ctr">
                    <a:solidFill>
                      <a:schemeClr val="accent1"/>
                    </a:solidFill>
                  </a:tcPr>
                </a:tc>
                <a:extLst>
                  <a:ext uri="{0D108BD9-81ED-4DB2-BD59-A6C34878D82A}">
                    <a16:rowId xmlns:a16="http://schemas.microsoft.com/office/drawing/2014/main" val="10000"/>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Arrival &amp; Networking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5:30PM – 6:00PM</a:t>
                      </a:r>
                    </a:p>
                  </a:txBody>
                  <a:tcPr marR="0" marT="0" marB="0" anchor="ctr"/>
                </a:tc>
                <a:extLst>
                  <a:ext uri="{0D108BD9-81ED-4DB2-BD59-A6C34878D82A}">
                    <a16:rowId xmlns:a16="http://schemas.microsoft.com/office/drawing/2014/main" val="10002"/>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Main Presentation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6:00PM – 8:30PM</a:t>
                      </a:r>
                    </a:p>
                  </a:txBody>
                  <a:tcPr marR="0" marT="0" marB="0" anchor="ctr"/>
                </a:tc>
                <a:extLst>
                  <a:ext uri="{0D108BD9-81ED-4DB2-BD59-A6C34878D82A}">
                    <a16:rowId xmlns:a16="http://schemas.microsoft.com/office/drawing/2014/main" val="10003"/>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Wrap-Up &amp; Continuation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8:30PM + </a:t>
                      </a:r>
                    </a:p>
                  </a:txBody>
                  <a:tcPr marR="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265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How business thought has shifted</a:t>
            </a:r>
          </a:p>
        </p:txBody>
      </p:sp>
      <p:sp>
        <p:nvSpPr>
          <p:cNvPr id="5" name="Content Placeholder 4">
            <a:extLst>
              <a:ext uri="{FF2B5EF4-FFF2-40B4-BE49-F238E27FC236}">
                <a16:creationId xmlns:a16="http://schemas.microsoft.com/office/drawing/2014/main" id="{8B4B9A2D-AB45-5647-A3A0-1198817DE915}"/>
              </a:ext>
            </a:extLst>
          </p:cNvPr>
          <p:cNvSpPr>
            <a:spLocks noGrp="1"/>
          </p:cNvSpPr>
          <p:nvPr>
            <p:ph sz="half" idx="2"/>
          </p:nvPr>
        </p:nvSpPr>
        <p:spPr>
          <a:xfrm>
            <a:off x="6252128" y="664566"/>
            <a:ext cx="3647056" cy="4996968"/>
          </a:xfrm>
        </p:spPr>
        <p:txBody>
          <a:bodyPr>
            <a:normAutofit/>
          </a:bodyPr>
          <a:lstStyle/>
          <a:p>
            <a:r>
              <a:rPr lang="en-US" sz="1800" b="1" u="sng" dirty="0"/>
              <a:t>1970’s – 1980’s – ‘The Baseline’</a:t>
            </a:r>
          </a:p>
          <a:p>
            <a:endParaRPr lang="en-US" sz="1800" dirty="0"/>
          </a:p>
          <a:p>
            <a:r>
              <a:rPr lang="en-US" sz="1800" dirty="0"/>
              <a:t>According to Nobel Prize winning economist Milton Friedman, the main purpose of a business </a:t>
            </a:r>
            <a:r>
              <a:rPr lang="en-US" sz="1800" b="1" dirty="0"/>
              <a:t>‘is to maximize profits for its owners’. </a:t>
            </a:r>
            <a:r>
              <a:rPr lang="en-US" sz="1800" baseline="30000" dirty="0"/>
              <a:t>1  </a:t>
            </a:r>
          </a:p>
          <a:p>
            <a:endParaRPr lang="en-US" sz="1800" baseline="30000" dirty="0"/>
          </a:p>
          <a:p>
            <a:endParaRPr lang="en-US" sz="1800" dirty="0"/>
          </a:p>
          <a:p>
            <a:endParaRPr lang="en-US" sz="1800" dirty="0"/>
          </a:p>
          <a:p>
            <a:r>
              <a:rPr lang="en-US" sz="1800" dirty="0"/>
              <a:t>And in 1987’s cult class film </a:t>
            </a:r>
            <a:r>
              <a:rPr lang="en-US" sz="1800" i="1" dirty="0"/>
              <a:t>Wall Street, </a:t>
            </a:r>
            <a:r>
              <a:rPr lang="en-US" sz="1800" dirty="0"/>
              <a:t>it was said that </a:t>
            </a:r>
            <a:r>
              <a:rPr lang="en-US" sz="1800" b="1" dirty="0"/>
              <a:t>‘greed, for lack of a better word, is good’. </a:t>
            </a:r>
            <a:r>
              <a:rPr lang="en-US" sz="1800" baseline="30000" dirty="0"/>
              <a:t>2</a:t>
            </a:r>
          </a:p>
          <a:p>
            <a:pPr marL="0" indent="0">
              <a:buNone/>
            </a:pPr>
            <a:r>
              <a:rPr lang="en-US" sz="1800" baseline="30000" dirty="0"/>
              <a:t> 	- Gordon Gekko</a:t>
            </a:r>
            <a:endParaRPr lang="en-US" sz="1800" i="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“What is the point of business?”</a:t>
            </a:r>
          </a:p>
        </p:txBody>
      </p:sp>
      <p:pic>
        <p:nvPicPr>
          <p:cNvPr id="4" name="Picture 3">
            <a:extLst>
              <a:ext uri="{FF2B5EF4-FFF2-40B4-BE49-F238E27FC236}">
                <a16:creationId xmlns:a16="http://schemas.microsoft.com/office/drawing/2014/main" id="{D0AC882D-A0E8-455B-B1BD-06578AC08B52}"/>
              </a:ext>
            </a:extLst>
          </p:cNvPr>
          <p:cNvPicPr>
            <a:picLocks noChangeAspect="1"/>
          </p:cNvPicPr>
          <p:nvPr/>
        </p:nvPicPr>
        <p:blipFill>
          <a:blip r:embed="rId3"/>
          <a:stretch>
            <a:fillRect/>
          </a:stretch>
        </p:blipFill>
        <p:spPr>
          <a:xfrm>
            <a:off x="10135154" y="1109664"/>
            <a:ext cx="1529918" cy="1910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C3DC478-7A59-43FE-A0CE-DC6B90F55264}"/>
              </a:ext>
            </a:extLst>
          </p:cNvPr>
          <p:cNvPicPr>
            <a:picLocks noChangeAspect="1"/>
          </p:cNvPicPr>
          <p:nvPr/>
        </p:nvPicPr>
        <p:blipFill rotWithShape="1">
          <a:blip r:embed="rId4"/>
          <a:srcRect l="2158"/>
          <a:stretch/>
        </p:blipFill>
        <p:spPr>
          <a:xfrm>
            <a:off x="10040343" y="3567844"/>
            <a:ext cx="1719540" cy="2180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674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How business thought has shifted</a:t>
            </a:r>
          </a:p>
        </p:txBody>
      </p:sp>
      <p:sp>
        <p:nvSpPr>
          <p:cNvPr id="5" name="Content Placeholder 4">
            <a:extLst>
              <a:ext uri="{FF2B5EF4-FFF2-40B4-BE49-F238E27FC236}">
                <a16:creationId xmlns:a16="http://schemas.microsoft.com/office/drawing/2014/main" id="{8B4B9A2D-AB45-5647-A3A0-1198817DE915}"/>
              </a:ext>
            </a:extLst>
          </p:cNvPr>
          <p:cNvSpPr>
            <a:spLocks noGrp="1"/>
          </p:cNvSpPr>
          <p:nvPr>
            <p:ph sz="half" idx="2"/>
          </p:nvPr>
        </p:nvSpPr>
        <p:spPr>
          <a:xfrm>
            <a:off x="6683905" y="624247"/>
            <a:ext cx="3377426" cy="4996968"/>
          </a:xfrm>
        </p:spPr>
        <p:txBody>
          <a:bodyPr>
            <a:normAutofit lnSpcReduction="10000"/>
          </a:bodyPr>
          <a:lstStyle/>
          <a:p>
            <a:r>
              <a:rPr lang="en-US" sz="1800" b="1" u="sng" dirty="0"/>
              <a:t>1990’s – 2000’s – ‘The Shift’</a:t>
            </a:r>
          </a:p>
          <a:p>
            <a:r>
              <a:rPr lang="en-US" sz="1800" dirty="0"/>
              <a:t>Legendary CEO of General Electric Jack Welch once stated that maximizing shareholder value was </a:t>
            </a:r>
            <a:r>
              <a:rPr lang="en-US" sz="1800" b="1" dirty="0"/>
              <a:t>‘the dumbest idea in the world’, </a:t>
            </a:r>
            <a:r>
              <a:rPr lang="en-US" sz="1800" b="1" baseline="30000" dirty="0"/>
              <a:t>3</a:t>
            </a:r>
            <a:r>
              <a:rPr lang="en-US" sz="1800" b="1" dirty="0"/>
              <a:t> </a:t>
            </a:r>
            <a:r>
              <a:rPr lang="en-US" sz="1800" dirty="0"/>
              <a:t>as prioritizing customers, employees and community would ultimately drive shareholder wealth.  </a:t>
            </a:r>
          </a:p>
          <a:p>
            <a:endParaRPr lang="en-US" sz="1800" b="1" dirty="0"/>
          </a:p>
          <a:p>
            <a:r>
              <a:rPr lang="en-US" sz="1800" dirty="0"/>
              <a:t>Meanwhile, corporate responsibility guru John Elkington suggested we seek to optimize ‘</a:t>
            </a:r>
            <a:r>
              <a:rPr lang="en-US" sz="1800" b="1" dirty="0"/>
              <a:t>The Triple Bottom Line’</a:t>
            </a:r>
            <a:r>
              <a:rPr lang="en-US" sz="1800" dirty="0"/>
              <a:t>, commonly referring to the optimization of </a:t>
            </a:r>
            <a:r>
              <a:rPr lang="en-US" sz="1800" b="1" dirty="0"/>
              <a:t>‘People, Planet, (and) Profit’. </a:t>
            </a:r>
            <a:r>
              <a:rPr lang="en-US" sz="1800" b="1" baseline="30000" dirty="0"/>
              <a:t>4</a:t>
            </a:r>
            <a:endParaRPr lang="en-US" sz="1800" b="1" dirty="0"/>
          </a:p>
          <a:p>
            <a:endParaRPr lang="en-US" sz="1800" b="1" dirty="0"/>
          </a:p>
          <a:p>
            <a:pPr marL="0" indent="0">
              <a:buNone/>
            </a:pPr>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“What is the point of business?”</a:t>
            </a:r>
          </a:p>
        </p:txBody>
      </p:sp>
      <p:pic>
        <p:nvPicPr>
          <p:cNvPr id="3" name="Picture 2">
            <a:extLst>
              <a:ext uri="{FF2B5EF4-FFF2-40B4-BE49-F238E27FC236}">
                <a16:creationId xmlns:a16="http://schemas.microsoft.com/office/drawing/2014/main" id="{7369A577-6549-4F11-85BE-105A84A56D12}"/>
              </a:ext>
            </a:extLst>
          </p:cNvPr>
          <p:cNvPicPr>
            <a:picLocks noChangeAspect="1"/>
          </p:cNvPicPr>
          <p:nvPr/>
        </p:nvPicPr>
        <p:blipFill rotWithShape="1">
          <a:blip r:embed="rId3"/>
          <a:srcRect l="25401" r="29210"/>
          <a:stretch/>
        </p:blipFill>
        <p:spPr>
          <a:xfrm>
            <a:off x="10524392" y="1450757"/>
            <a:ext cx="1283677" cy="1539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603A6CD-2C42-4DE2-9912-1FD138EE4408}"/>
              </a:ext>
            </a:extLst>
          </p:cNvPr>
          <p:cNvPicPr>
            <a:picLocks noChangeAspect="1"/>
          </p:cNvPicPr>
          <p:nvPr/>
        </p:nvPicPr>
        <p:blipFill>
          <a:blip r:embed="rId4"/>
          <a:stretch>
            <a:fillRect/>
          </a:stretch>
        </p:blipFill>
        <p:spPr>
          <a:xfrm>
            <a:off x="10524392" y="3649854"/>
            <a:ext cx="1329054" cy="1733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858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How business thought has shifted</a:t>
            </a:r>
          </a:p>
        </p:txBody>
      </p:sp>
      <p:sp>
        <p:nvSpPr>
          <p:cNvPr id="5" name="Content Placeholder 4">
            <a:extLst>
              <a:ext uri="{FF2B5EF4-FFF2-40B4-BE49-F238E27FC236}">
                <a16:creationId xmlns:a16="http://schemas.microsoft.com/office/drawing/2014/main" id="{8B4B9A2D-AB45-5647-A3A0-1198817DE915}"/>
              </a:ext>
            </a:extLst>
          </p:cNvPr>
          <p:cNvSpPr>
            <a:spLocks noGrp="1"/>
          </p:cNvSpPr>
          <p:nvPr>
            <p:ph sz="half" idx="2"/>
          </p:nvPr>
        </p:nvSpPr>
        <p:spPr>
          <a:xfrm>
            <a:off x="6988914" y="630108"/>
            <a:ext cx="4555386" cy="4996968"/>
          </a:xfrm>
        </p:spPr>
        <p:txBody>
          <a:bodyPr>
            <a:normAutofit/>
          </a:bodyPr>
          <a:lstStyle/>
          <a:p>
            <a:r>
              <a:rPr lang="en-US" sz="1800" b="1" u="sng" dirty="0"/>
              <a:t>Present Day:   ‘The Emergence of Purpose’</a:t>
            </a:r>
            <a:endParaRPr lang="en-US" sz="1800" b="1" dirty="0"/>
          </a:p>
          <a:p>
            <a:endParaRPr lang="en-US" sz="1800" dirty="0"/>
          </a:p>
          <a:p>
            <a:r>
              <a:rPr lang="en-US" sz="1800" dirty="0"/>
              <a:t>“Having a strong company purpose — and clearly communicating that to your employees — creates a shared philosophy and culture. Everyone has a part to play in that culture and makes an impact in their individual and unique way. </a:t>
            </a:r>
            <a:r>
              <a:rPr lang="en-US" sz="1800" b="1" dirty="0"/>
              <a:t>We become an impactful part of something bigger than ourselves</a:t>
            </a:r>
            <a:r>
              <a:rPr lang="en-US" sz="1800" dirty="0"/>
              <a:t>.” </a:t>
            </a:r>
            <a:r>
              <a:rPr lang="en-US" sz="1800" b="1" baseline="30000" dirty="0"/>
              <a:t>6</a:t>
            </a:r>
          </a:p>
          <a:p>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“What is the point of business?”</a:t>
            </a:r>
          </a:p>
        </p:txBody>
      </p:sp>
      <p:pic>
        <p:nvPicPr>
          <p:cNvPr id="4" name="Picture 3">
            <a:extLst>
              <a:ext uri="{FF2B5EF4-FFF2-40B4-BE49-F238E27FC236}">
                <a16:creationId xmlns:a16="http://schemas.microsoft.com/office/drawing/2014/main" id="{CA06FEF0-5C96-4FC8-BE37-0F6375D9EBE4}"/>
              </a:ext>
            </a:extLst>
          </p:cNvPr>
          <p:cNvPicPr>
            <a:picLocks noChangeAspect="1"/>
          </p:cNvPicPr>
          <p:nvPr/>
        </p:nvPicPr>
        <p:blipFill>
          <a:blip r:embed="rId3"/>
          <a:stretch>
            <a:fillRect/>
          </a:stretch>
        </p:blipFill>
        <p:spPr>
          <a:xfrm>
            <a:off x="8152301" y="4273062"/>
            <a:ext cx="2373475" cy="637075"/>
          </a:xfrm>
          <a:prstGeom prst="rect">
            <a:avLst/>
          </a:prstGeom>
        </p:spPr>
      </p:pic>
    </p:spTree>
    <p:extLst>
      <p:ext uri="{BB962C8B-B14F-4D97-AF65-F5344CB8AC3E}">
        <p14:creationId xmlns:p14="http://schemas.microsoft.com/office/powerpoint/2010/main" val="2156214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4837444" cy="1450757"/>
          </a:xfrm>
        </p:spPr>
        <p:txBody>
          <a:bodyPr/>
          <a:lstStyle/>
          <a:p>
            <a:r>
              <a:rPr lang="en-US" dirty="0"/>
              <a:t>Combining Past/Present/Future</a:t>
            </a:r>
          </a:p>
        </p:txBody>
      </p:sp>
      <p:graphicFrame>
        <p:nvGraphicFramePr>
          <p:cNvPr id="3" name="Diagram 2">
            <a:extLst>
              <a:ext uri="{FF2B5EF4-FFF2-40B4-BE49-F238E27FC236}">
                <a16:creationId xmlns:a16="http://schemas.microsoft.com/office/drawing/2014/main" id="{996D2DEC-EE89-4495-92A6-B60FF87EE6F0}"/>
              </a:ext>
            </a:extLst>
          </p:cNvPr>
          <p:cNvGraphicFramePr/>
          <p:nvPr>
            <p:extLst>
              <p:ext uri="{D42A27DB-BD31-4B8C-83A1-F6EECF244321}">
                <p14:modId xmlns:p14="http://schemas.microsoft.com/office/powerpoint/2010/main" val="3735819954"/>
              </p:ext>
            </p:extLst>
          </p:nvPr>
        </p:nvGraphicFramePr>
        <p:xfrm>
          <a:off x="6304420" y="1049215"/>
          <a:ext cx="5919820" cy="4131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ontent Placeholder 9">
            <a:extLst>
              <a:ext uri="{FF2B5EF4-FFF2-40B4-BE49-F238E27FC236}">
                <a16:creationId xmlns:a16="http://schemas.microsoft.com/office/drawing/2014/main" id="{221305C5-8687-4A19-9E0C-6C357710B317}"/>
              </a:ext>
            </a:extLst>
          </p:cNvPr>
          <p:cNvSpPr txBox="1">
            <a:spLocks/>
          </p:cNvSpPr>
          <p:nvPr/>
        </p:nvSpPr>
        <p:spPr>
          <a:xfrm>
            <a:off x="879619" y="1638174"/>
            <a:ext cx="4948980"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‘4P Pyramid’ can help senior leaders stay focused on driving value to all stakeholders while simultaneously being a good steward of the business community</a:t>
            </a:r>
          </a:p>
        </p:txBody>
      </p:sp>
      <p:sp>
        <p:nvSpPr>
          <p:cNvPr id="15" name="Content Placeholder 4">
            <a:extLst>
              <a:ext uri="{FF2B5EF4-FFF2-40B4-BE49-F238E27FC236}">
                <a16:creationId xmlns:a16="http://schemas.microsoft.com/office/drawing/2014/main" id="{FB7BF30F-4309-4847-A93F-A459E6B37777}"/>
              </a:ext>
            </a:extLst>
          </p:cNvPr>
          <p:cNvSpPr>
            <a:spLocks noGrp="1"/>
          </p:cNvSpPr>
          <p:nvPr>
            <p:ph sz="half" idx="2"/>
          </p:nvPr>
        </p:nvSpPr>
        <p:spPr>
          <a:xfrm>
            <a:off x="8229283" y="580459"/>
            <a:ext cx="2070094" cy="419107"/>
          </a:xfrm>
        </p:spPr>
        <p:txBody>
          <a:bodyPr>
            <a:normAutofit/>
          </a:bodyPr>
          <a:lstStyle/>
          <a:p>
            <a:r>
              <a:rPr lang="en-US" sz="1800" b="1" u="sng" dirty="0"/>
              <a:t>The ‘4P Pyramid’</a:t>
            </a:r>
            <a:endParaRPr lang="en-US" sz="1800" b="1" dirty="0"/>
          </a:p>
          <a:p>
            <a:endParaRPr lang="en-US" sz="1800" dirty="0"/>
          </a:p>
          <a:p>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Tree>
    <p:extLst>
      <p:ext uri="{BB962C8B-B14F-4D97-AF65-F5344CB8AC3E}">
        <p14:creationId xmlns:p14="http://schemas.microsoft.com/office/powerpoint/2010/main" val="2753582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3248967" cy="1450757"/>
          </a:xfrm>
        </p:spPr>
        <p:txBody>
          <a:bodyPr/>
          <a:lstStyle/>
          <a:p>
            <a:r>
              <a:rPr lang="en-US" dirty="0"/>
              <a:t>Focus of Today’s Session</a:t>
            </a:r>
          </a:p>
        </p:txBody>
      </p:sp>
      <p:sp>
        <p:nvSpPr>
          <p:cNvPr id="14" name="Content Placeholder 9">
            <a:extLst>
              <a:ext uri="{FF2B5EF4-FFF2-40B4-BE49-F238E27FC236}">
                <a16:creationId xmlns:a16="http://schemas.microsoft.com/office/drawing/2014/main" id="{221305C5-8687-4A19-9E0C-6C357710B317}"/>
              </a:ext>
            </a:extLst>
          </p:cNvPr>
          <p:cNvSpPr txBox="1">
            <a:spLocks/>
          </p:cNvSpPr>
          <p:nvPr/>
        </p:nvSpPr>
        <p:spPr>
          <a:xfrm>
            <a:off x="378725" y="1638174"/>
            <a:ext cx="5449874"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dirty="0"/>
              <a:t>Budgeting, Forecasting, and Financial Reporting can positively impact all elements of the ‘4P Pyramid’</a:t>
            </a:r>
          </a:p>
          <a:p>
            <a:endParaRPr lang="en-US" dirty="0"/>
          </a:p>
        </p:txBody>
      </p:sp>
      <p:graphicFrame>
        <p:nvGraphicFramePr>
          <p:cNvPr id="9" name="Diagram 8">
            <a:extLst>
              <a:ext uri="{FF2B5EF4-FFF2-40B4-BE49-F238E27FC236}">
                <a16:creationId xmlns:a16="http://schemas.microsoft.com/office/drawing/2014/main" id="{7A915CD8-DF81-4299-93DA-D7C475C477DA}"/>
              </a:ext>
            </a:extLst>
          </p:cNvPr>
          <p:cNvGraphicFramePr/>
          <p:nvPr>
            <p:extLst>
              <p:ext uri="{D42A27DB-BD31-4B8C-83A1-F6EECF244321}">
                <p14:modId xmlns:p14="http://schemas.microsoft.com/office/powerpoint/2010/main" val="1260797738"/>
              </p:ext>
            </p:extLst>
          </p:nvPr>
        </p:nvGraphicFramePr>
        <p:xfrm>
          <a:off x="6801264" y="1073874"/>
          <a:ext cx="6635261" cy="505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AD525FE4-495F-4780-B307-201A4A88F612}"/>
              </a:ext>
            </a:extLst>
          </p:cNvPr>
          <p:cNvSpPr/>
          <p:nvPr/>
        </p:nvSpPr>
        <p:spPr>
          <a:xfrm>
            <a:off x="7675685" y="2954215"/>
            <a:ext cx="345830" cy="3341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69ED71A-9DAC-4F05-B7D2-C8D40E2CD571}"/>
              </a:ext>
            </a:extLst>
          </p:cNvPr>
          <p:cNvPicPr>
            <a:picLocks noChangeAspect="1"/>
          </p:cNvPicPr>
          <p:nvPr/>
        </p:nvPicPr>
        <p:blipFill>
          <a:blip r:embed="rId7"/>
          <a:stretch>
            <a:fillRect/>
          </a:stretch>
        </p:blipFill>
        <p:spPr>
          <a:xfrm>
            <a:off x="6681992" y="2397084"/>
            <a:ext cx="2679046" cy="1898233"/>
          </a:xfrm>
          <a:prstGeom prst="rect">
            <a:avLst/>
          </a:prstGeom>
        </p:spPr>
      </p:pic>
    </p:spTree>
    <p:extLst>
      <p:ext uri="{BB962C8B-B14F-4D97-AF65-F5344CB8AC3E}">
        <p14:creationId xmlns:p14="http://schemas.microsoft.com/office/powerpoint/2010/main" val="244812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Topic overview</a:t>
            </a:r>
          </a:p>
        </p:txBody>
      </p:sp>
      <p:sp>
        <p:nvSpPr>
          <p:cNvPr id="4" name="Title 7">
            <a:extLst>
              <a:ext uri="{FF2B5EF4-FFF2-40B4-BE49-F238E27FC236}">
                <a16:creationId xmlns:a16="http://schemas.microsoft.com/office/drawing/2014/main" id="{CC639D18-F2AF-D349-9F5D-A3E3023E4323}"/>
              </a:ext>
            </a:extLst>
          </p:cNvPr>
          <p:cNvSpPr>
            <a:spLocks noGrp="1"/>
          </p:cNvSpPr>
          <p:nvPr>
            <p:ph type="ctrTitle"/>
          </p:nvPr>
        </p:nvSpPr>
        <p:spPr>
          <a:xfrm>
            <a:off x="1093068" y="2338085"/>
            <a:ext cx="10590932" cy="2964283"/>
          </a:xfrm>
        </p:spPr>
        <p:txBody>
          <a:bodyPr>
            <a:normAutofit fontScale="90000"/>
          </a:bodyPr>
          <a:lstStyle/>
          <a:p>
            <a:r>
              <a:rPr lang="en-US" sz="4000" dirty="0"/>
              <a:t>Budgeting, Forecasting, &amp; Financial Reporting</a:t>
            </a:r>
            <a:br>
              <a:rPr lang="en-US" sz="3600" dirty="0"/>
            </a:br>
            <a:br>
              <a:rPr lang="en-US" sz="3600" dirty="0"/>
            </a:br>
            <a:r>
              <a:rPr lang="en-US" sz="3600" dirty="0"/>
              <a:t>‘Essential elements of a dynamic organization'</a:t>
            </a:r>
            <a:br>
              <a:rPr lang="en-US" sz="3600" dirty="0"/>
            </a:br>
            <a:r>
              <a:rPr lang="en-US" sz="3600" dirty="0"/>
              <a:t>‘Essential skills of a CFO’</a:t>
            </a:r>
            <a:br>
              <a:rPr lang="en-US" sz="3600" dirty="0"/>
            </a:br>
            <a:endParaRPr lang="en-US" sz="3600" dirty="0"/>
          </a:p>
        </p:txBody>
      </p:sp>
    </p:spTree>
    <p:extLst>
      <p:ext uri="{BB962C8B-B14F-4D97-AF65-F5344CB8AC3E}">
        <p14:creationId xmlns:p14="http://schemas.microsoft.com/office/powerpoint/2010/main" val="219403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417320"/>
            <a:ext cx="11189338" cy="4023360"/>
          </a:xfrm>
        </p:spPr>
        <p:txBody>
          <a:bodyPr>
            <a:normAutofit/>
          </a:bodyPr>
          <a:lstStyle/>
          <a:p>
            <a:pPr lvl="0">
              <a:spcAft>
                <a:spcPts val="1200"/>
              </a:spcAft>
              <a:buClr>
                <a:srgbClr val="EB8A2F"/>
              </a:buClr>
            </a:pPr>
            <a:r>
              <a:rPr lang="en-US" sz="2400" b="1" dirty="0">
                <a:solidFill>
                  <a:srgbClr val="000000">
                    <a:lumMod val="75000"/>
                    <a:lumOff val="25000"/>
                  </a:srgbClr>
                </a:solidFill>
              </a:rPr>
              <a:t>Let’s start with a basic definition of the three topics we’ll cover today:  </a:t>
            </a:r>
          </a:p>
          <a:p>
            <a:pPr lvl="1">
              <a:spcAft>
                <a:spcPts val="1200"/>
              </a:spcAft>
              <a:buClr>
                <a:srgbClr val="EB8A2F"/>
              </a:buClr>
            </a:pPr>
            <a:r>
              <a:rPr lang="en-US" sz="2400" dirty="0">
                <a:solidFill>
                  <a:srgbClr val="000000">
                    <a:lumMod val="75000"/>
                    <a:lumOff val="25000"/>
                  </a:srgbClr>
                </a:solidFill>
              </a:rPr>
              <a:t>Budgeting:  </a:t>
            </a:r>
            <a:r>
              <a:rPr lang="en-US" sz="2400" i="1" dirty="0">
                <a:solidFill>
                  <a:srgbClr val="000000">
                    <a:lumMod val="75000"/>
                    <a:lumOff val="25000"/>
                  </a:srgbClr>
                </a:solidFill>
              </a:rPr>
              <a:t>‘the process of calculating how much money you must earn or save during a particular period of time, and of planning how you will spend it’ </a:t>
            </a:r>
            <a:r>
              <a:rPr lang="en-US" sz="2400" i="1" baseline="30000" dirty="0">
                <a:solidFill>
                  <a:srgbClr val="000000">
                    <a:lumMod val="75000"/>
                    <a:lumOff val="25000"/>
                  </a:srgbClr>
                </a:solidFill>
              </a:rPr>
              <a:t>6</a:t>
            </a:r>
            <a:endParaRPr lang="en-US" sz="2400" baseline="30000" dirty="0">
              <a:solidFill>
                <a:srgbClr val="000000">
                  <a:lumMod val="75000"/>
                  <a:lumOff val="25000"/>
                </a:srgbClr>
              </a:solidFill>
            </a:endParaRPr>
          </a:p>
          <a:p>
            <a:pPr lvl="1">
              <a:spcAft>
                <a:spcPts val="1200"/>
              </a:spcAft>
              <a:buClr>
                <a:srgbClr val="EB8A2F"/>
              </a:buClr>
            </a:pPr>
            <a:r>
              <a:rPr lang="en-US" sz="2400" dirty="0">
                <a:solidFill>
                  <a:srgbClr val="000000">
                    <a:lumMod val="75000"/>
                    <a:lumOff val="25000"/>
                  </a:srgbClr>
                </a:solidFill>
              </a:rPr>
              <a:t>Forecasting:  </a:t>
            </a:r>
            <a:r>
              <a:rPr lang="en-US" sz="2400" i="1" dirty="0">
                <a:solidFill>
                  <a:srgbClr val="000000">
                    <a:lumMod val="75000"/>
                    <a:lumOff val="25000"/>
                  </a:srgbClr>
                </a:solidFill>
              </a:rPr>
              <a:t>‘the job or activity of judging what is likely to happen in the future, based on the information you have now’ </a:t>
            </a:r>
            <a:r>
              <a:rPr lang="en-US" sz="2400" baseline="30000" dirty="0">
                <a:solidFill>
                  <a:srgbClr val="000000">
                    <a:lumMod val="75000"/>
                    <a:lumOff val="25000"/>
                  </a:srgbClr>
                </a:solidFill>
              </a:rPr>
              <a:t>7</a:t>
            </a:r>
            <a:endParaRPr lang="en-US" sz="2400" dirty="0">
              <a:solidFill>
                <a:srgbClr val="000000">
                  <a:lumMod val="75000"/>
                  <a:lumOff val="25000"/>
                </a:srgbClr>
              </a:solidFill>
            </a:endParaRPr>
          </a:p>
          <a:p>
            <a:pPr lvl="1">
              <a:spcAft>
                <a:spcPts val="1200"/>
              </a:spcAft>
              <a:buClr>
                <a:srgbClr val="EB8A2F"/>
              </a:buClr>
            </a:pPr>
            <a:r>
              <a:rPr lang="en-US" sz="2400" dirty="0">
                <a:solidFill>
                  <a:srgbClr val="000000">
                    <a:lumMod val="75000"/>
                    <a:lumOff val="25000"/>
                  </a:srgbClr>
                </a:solidFill>
              </a:rPr>
              <a:t>Financial Reporting:  </a:t>
            </a:r>
            <a:r>
              <a:rPr lang="en-US" sz="2400" i="1" dirty="0">
                <a:solidFill>
                  <a:srgbClr val="000000">
                    <a:lumMod val="75000"/>
                    <a:lumOff val="25000"/>
                  </a:srgbClr>
                </a:solidFill>
              </a:rPr>
              <a:t>‘information that businesses give about their financial situation, including the profit or loss for a particular period, or the process of giving this information’ </a:t>
            </a:r>
            <a:r>
              <a:rPr lang="en-US" sz="2400" i="1" baseline="30000" dirty="0">
                <a:solidFill>
                  <a:srgbClr val="000000">
                    <a:lumMod val="75000"/>
                    <a:lumOff val="25000"/>
                  </a:srgbClr>
                </a:solidFill>
              </a:rPr>
              <a:t>8</a:t>
            </a:r>
            <a:endParaRPr lang="en-US" sz="24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16</a:t>
            </a:fld>
            <a:endParaRPr lang="en-US" dirty="0"/>
          </a:p>
        </p:txBody>
      </p:sp>
      <p:sp>
        <p:nvSpPr>
          <p:cNvPr id="5" name="Title 7">
            <a:extLst>
              <a:ext uri="{FF2B5EF4-FFF2-40B4-BE49-F238E27FC236}">
                <a16:creationId xmlns:a16="http://schemas.microsoft.com/office/drawing/2014/main" id="{CCC4D237-40DF-4FB6-A24A-1F7C4B288377}"/>
              </a:ext>
            </a:extLst>
          </p:cNvPr>
          <p:cNvSpPr txBox="1">
            <a:spLocks/>
          </p:cNvSpPr>
          <p:nvPr/>
        </p:nvSpPr>
        <p:spPr>
          <a:xfrm>
            <a:off x="731520" y="5254238"/>
            <a:ext cx="11189338" cy="531256"/>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pPr algn="ctr"/>
            <a:r>
              <a:rPr lang="en-US" sz="2800" dirty="0">
                <a:solidFill>
                  <a:schemeClr val="tx2"/>
                </a:solidFill>
              </a:rPr>
              <a:t>Now, we’ll translate these items into a Business/GovCon perspective</a:t>
            </a:r>
          </a:p>
        </p:txBody>
      </p:sp>
      <p:pic>
        <p:nvPicPr>
          <p:cNvPr id="6" name="Graphic 5" descr="Brainstorm outline">
            <a:extLst>
              <a:ext uri="{FF2B5EF4-FFF2-40B4-BE49-F238E27FC236}">
                <a16:creationId xmlns:a16="http://schemas.microsoft.com/office/drawing/2014/main" id="{7C85EFFB-3325-48BD-A6E6-97A2BE7532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65759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417320"/>
            <a:ext cx="11189338" cy="4723088"/>
          </a:xfrm>
        </p:spPr>
        <p:txBody>
          <a:bodyPr>
            <a:normAutofit lnSpcReduction="10000"/>
          </a:bodyPr>
          <a:lstStyle/>
          <a:p>
            <a:pPr lvl="0">
              <a:spcAft>
                <a:spcPts val="1200"/>
              </a:spcAft>
              <a:buClr>
                <a:srgbClr val="EB8A2F"/>
              </a:buClr>
            </a:pPr>
            <a:r>
              <a:rPr lang="en-US" sz="2400" b="1" dirty="0">
                <a:solidFill>
                  <a:srgbClr val="000000">
                    <a:lumMod val="75000"/>
                    <a:lumOff val="25000"/>
                  </a:srgbClr>
                </a:solidFill>
              </a:rPr>
              <a:t>From a GovCon Perspective:  </a:t>
            </a:r>
          </a:p>
          <a:p>
            <a:pPr lvl="1">
              <a:spcAft>
                <a:spcPts val="1200"/>
              </a:spcAft>
              <a:buClr>
                <a:srgbClr val="EB8A2F"/>
              </a:buClr>
            </a:pPr>
            <a:r>
              <a:rPr lang="en-US" sz="2400" u="sng" dirty="0">
                <a:solidFill>
                  <a:srgbClr val="000000">
                    <a:lumMod val="75000"/>
                    <a:lumOff val="25000"/>
                  </a:srgbClr>
                </a:solidFill>
              </a:rPr>
              <a:t>Budgeting:  Typically handled by creation of an Annual Operating Plan (AOP).  </a:t>
            </a:r>
          </a:p>
          <a:p>
            <a:pPr lvl="2">
              <a:spcAft>
                <a:spcPts val="1200"/>
              </a:spcAft>
              <a:buClr>
                <a:srgbClr val="EB8A2F"/>
              </a:buClr>
            </a:pPr>
            <a:r>
              <a:rPr lang="en-US" sz="2200" dirty="0">
                <a:solidFill>
                  <a:srgbClr val="000000">
                    <a:lumMod val="75000"/>
                    <a:lumOff val="25000"/>
                  </a:srgbClr>
                </a:solidFill>
              </a:rPr>
              <a:t>The AOP is the detailed/original financial baseline plan for the year, time-phased by month. It is typically created at the FTE/Program/Project/Pursuit Level and provides the financial goals for the year.  Once established and approved, the AOP stays the same for the duration of the performance year.   (It is derived from the 3/5 Year Strategic Plan; which will be discussed later).</a:t>
            </a:r>
          </a:p>
          <a:p>
            <a:pPr marL="384048" lvl="2" indent="0">
              <a:spcAft>
                <a:spcPts val="1200"/>
              </a:spcAft>
              <a:buClr>
                <a:srgbClr val="EB8A2F"/>
              </a:buClr>
              <a:buNone/>
            </a:pPr>
            <a:endParaRPr lang="en-US" sz="2200" dirty="0">
              <a:solidFill>
                <a:srgbClr val="000000">
                  <a:lumMod val="75000"/>
                  <a:lumOff val="25000"/>
                </a:srgbClr>
              </a:solidFill>
            </a:endParaRPr>
          </a:p>
          <a:p>
            <a:pPr lvl="1">
              <a:spcAft>
                <a:spcPts val="1200"/>
              </a:spcAft>
              <a:buClr>
                <a:srgbClr val="EB8A2F"/>
              </a:buClr>
            </a:pPr>
            <a:r>
              <a:rPr lang="en-US" sz="2400" u="sng" dirty="0">
                <a:solidFill>
                  <a:srgbClr val="000000">
                    <a:lumMod val="75000"/>
                    <a:lumOff val="25000"/>
                  </a:srgbClr>
                </a:solidFill>
              </a:rPr>
              <a:t>Forecasting: Typically starts with the AOP, which is then updated each month as actual results are determined.  </a:t>
            </a:r>
          </a:p>
          <a:p>
            <a:pPr lvl="2">
              <a:spcAft>
                <a:spcPts val="1200"/>
              </a:spcAft>
              <a:buClr>
                <a:srgbClr val="EB8A2F"/>
              </a:buClr>
            </a:pPr>
            <a:r>
              <a:rPr lang="en-US" sz="2200" dirty="0">
                <a:solidFill>
                  <a:srgbClr val="000000">
                    <a:lumMod val="75000"/>
                    <a:lumOff val="25000"/>
                  </a:srgbClr>
                </a:solidFill>
              </a:rPr>
              <a:t>The forecast then incorporates the latest revised estimates (LRE) and expectations of business performance for the balance of the year.  The forecast is often bounded by ‘Risks &amp; Opportunities’ (R&amp;Os) to establish a High/Low Case outlook.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17</a:t>
            </a:fld>
            <a:endParaRPr lang="en-US" dirty="0"/>
          </a:p>
        </p:txBody>
      </p:sp>
      <p:pic>
        <p:nvPicPr>
          <p:cNvPr id="6" name="Graphic 5" descr="Brainstorm outline">
            <a:extLst>
              <a:ext uri="{FF2B5EF4-FFF2-40B4-BE49-F238E27FC236}">
                <a16:creationId xmlns:a16="http://schemas.microsoft.com/office/drawing/2014/main" id="{A493692F-5844-4386-A764-881153AA1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12242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300360"/>
            <a:ext cx="11189338" cy="4723088"/>
          </a:xfrm>
        </p:spPr>
        <p:txBody>
          <a:bodyPr>
            <a:normAutofit/>
          </a:bodyPr>
          <a:lstStyle/>
          <a:p>
            <a:pPr lvl="0">
              <a:spcAft>
                <a:spcPts val="1200"/>
              </a:spcAft>
              <a:buClr>
                <a:srgbClr val="EB8A2F"/>
              </a:buClr>
            </a:pPr>
            <a:r>
              <a:rPr lang="en-US" sz="2400" b="1" dirty="0">
                <a:solidFill>
                  <a:srgbClr val="000000">
                    <a:lumMod val="75000"/>
                    <a:lumOff val="25000"/>
                  </a:srgbClr>
                </a:solidFill>
              </a:rPr>
              <a:t>From a GovCon Perspective:  </a:t>
            </a:r>
          </a:p>
          <a:p>
            <a:pPr lvl="1">
              <a:spcAft>
                <a:spcPts val="1200"/>
              </a:spcAft>
              <a:buClr>
                <a:srgbClr val="EB8A2F"/>
              </a:buClr>
            </a:pPr>
            <a:r>
              <a:rPr lang="en-US" sz="2000" dirty="0">
                <a:solidFill>
                  <a:srgbClr val="000000">
                    <a:lumMod val="75000"/>
                    <a:lumOff val="25000"/>
                  </a:srgbClr>
                </a:solidFill>
              </a:rPr>
              <a:t>Financial Reporting:  Typically references the suite of financial reports and models that facilitate proper analysis and tracking of business performance.</a:t>
            </a:r>
          </a:p>
          <a:p>
            <a:pPr lvl="1">
              <a:spcAft>
                <a:spcPts val="1200"/>
              </a:spcAft>
              <a:buClr>
                <a:srgbClr val="EB8A2F"/>
              </a:buClr>
            </a:pPr>
            <a:r>
              <a:rPr lang="en-US" sz="2000" u="sng" dirty="0">
                <a:solidFill>
                  <a:srgbClr val="000000">
                    <a:lumMod val="75000"/>
                    <a:lumOff val="25000"/>
                  </a:srgbClr>
                </a:solidFill>
              </a:rPr>
              <a:t>Examples: </a:t>
            </a:r>
          </a:p>
          <a:p>
            <a:pPr lvl="2">
              <a:spcAft>
                <a:spcPts val="1200"/>
              </a:spcAft>
              <a:buClr>
                <a:srgbClr val="EB8A2F"/>
              </a:buClr>
            </a:pPr>
            <a:r>
              <a:rPr lang="en-US" sz="2000" dirty="0">
                <a:solidFill>
                  <a:srgbClr val="000000">
                    <a:lumMod val="75000"/>
                    <a:lumOff val="25000"/>
                  </a:srgbClr>
                </a:solidFill>
              </a:rPr>
              <a:t>Financial Statements:  Income Statement, Balance Sheet, Cash Flow Statement</a:t>
            </a:r>
          </a:p>
          <a:p>
            <a:pPr lvl="2">
              <a:spcAft>
                <a:spcPts val="1200"/>
              </a:spcAft>
              <a:buClr>
                <a:srgbClr val="EB8A2F"/>
              </a:buClr>
            </a:pPr>
            <a:r>
              <a:rPr lang="en-US" sz="2000" dirty="0">
                <a:solidFill>
                  <a:srgbClr val="000000">
                    <a:lumMod val="75000"/>
                    <a:lumOff val="25000"/>
                  </a:srgbClr>
                </a:solidFill>
              </a:rPr>
              <a:t>Major Deliverables:  Monthly Operating Review (MOR), Board Reporting</a:t>
            </a:r>
          </a:p>
          <a:p>
            <a:pPr lvl="2">
              <a:spcAft>
                <a:spcPts val="1200"/>
              </a:spcAft>
              <a:buClr>
                <a:srgbClr val="EB8A2F"/>
              </a:buClr>
            </a:pPr>
            <a:r>
              <a:rPr lang="en-US" sz="2000" dirty="0">
                <a:solidFill>
                  <a:srgbClr val="000000">
                    <a:lumMod val="75000"/>
                    <a:lumOff val="25000"/>
                  </a:srgbClr>
                </a:solidFill>
              </a:rPr>
              <a:t>Additional Reporting: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18</a:t>
            </a:fld>
            <a:endParaRPr lang="en-US" dirty="0"/>
          </a:p>
        </p:txBody>
      </p:sp>
      <p:graphicFrame>
        <p:nvGraphicFramePr>
          <p:cNvPr id="6" name="Table 8">
            <a:extLst>
              <a:ext uri="{FF2B5EF4-FFF2-40B4-BE49-F238E27FC236}">
                <a16:creationId xmlns:a16="http://schemas.microsoft.com/office/drawing/2014/main" id="{85F8C65B-A93A-4C87-B046-8ADC0ECC32C0}"/>
              </a:ext>
            </a:extLst>
          </p:cNvPr>
          <p:cNvGraphicFramePr>
            <a:graphicFrameLocks/>
          </p:cNvGraphicFramePr>
          <p:nvPr>
            <p:extLst>
              <p:ext uri="{D42A27DB-BD31-4B8C-83A1-F6EECF244321}">
                <p14:modId xmlns:p14="http://schemas.microsoft.com/office/powerpoint/2010/main" val="2207497016"/>
              </p:ext>
            </p:extLst>
          </p:nvPr>
        </p:nvGraphicFramePr>
        <p:xfrm>
          <a:off x="3722514" y="3975886"/>
          <a:ext cx="7055179" cy="2194560"/>
        </p:xfrm>
        <a:graphic>
          <a:graphicData uri="http://schemas.openxmlformats.org/drawingml/2006/table">
            <a:tbl>
              <a:tblPr firstRow="1" bandRow="1">
                <a:tableStyleId>{5C22544A-7EE6-4342-B048-85BDC9FD1C3A}</a:tableStyleId>
              </a:tblPr>
              <a:tblGrid>
                <a:gridCol w="3140820">
                  <a:extLst>
                    <a:ext uri="{9D8B030D-6E8A-4147-A177-3AD203B41FA5}">
                      <a16:colId xmlns:a16="http://schemas.microsoft.com/office/drawing/2014/main" val="2173711918"/>
                    </a:ext>
                  </a:extLst>
                </a:gridCol>
                <a:gridCol w="3914359">
                  <a:extLst>
                    <a:ext uri="{9D8B030D-6E8A-4147-A177-3AD203B41FA5}">
                      <a16:colId xmlns:a16="http://schemas.microsoft.com/office/drawing/2014/main" val="3990071685"/>
                    </a:ext>
                  </a:extLst>
                </a:gridCol>
              </a:tblGrid>
              <a:tr h="250175">
                <a:tc>
                  <a:txBody>
                    <a:bodyPr/>
                    <a:lstStyle/>
                    <a:p>
                      <a:pPr algn="ctr"/>
                      <a:r>
                        <a:rPr lang="en-US" sz="1200" dirty="0">
                          <a:latin typeface="Antonio" panose="020B0604020202020204" charset="0"/>
                          <a:ea typeface="Roboto" panose="02000000000000000000" pitchFamily="2" charset="0"/>
                        </a:rPr>
                        <a:t>Reports ( Group A)</a:t>
                      </a:r>
                    </a:p>
                  </a:txBody>
                  <a:tcPr/>
                </a:tc>
                <a:tc>
                  <a:txBody>
                    <a:bodyPr/>
                    <a:lstStyle/>
                    <a:p>
                      <a:pPr algn="ctr"/>
                      <a:r>
                        <a:rPr lang="en-US" sz="1200" dirty="0">
                          <a:latin typeface="Antonio" panose="020B0604020202020204" charset="0"/>
                          <a:ea typeface="Roboto" panose="02000000000000000000" pitchFamily="2" charset="0"/>
                        </a:rPr>
                        <a:t>Reports ( Group B)</a:t>
                      </a:r>
                    </a:p>
                  </a:txBody>
                  <a:tcPr/>
                </a:tc>
                <a:extLst>
                  <a:ext uri="{0D108BD9-81ED-4DB2-BD59-A6C34878D82A}">
                    <a16:rowId xmlns:a16="http://schemas.microsoft.com/office/drawing/2014/main" val="2640273638"/>
                  </a:ext>
                </a:extLst>
              </a:tr>
              <a:tr h="250175">
                <a:tc>
                  <a:txBody>
                    <a:bodyPr/>
                    <a:lstStyle/>
                    <a:p>
                      <a:pPr algn="ctr"/>
                      <a:r>
                        <a:rPr lang="en-US" sz="1200" b="1" dirty="0">
                          <a:latin typeface="Roboto" panose="02000000000000000000" pitchFamily="2" charset="0"/>
                          <a:ea typeface="Roboto" panose="02000000000000000000" pitchFamily="2" charset="0"/>
                        </a:rPr>
                        <a:t>3/5 Year Strategic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Estimates at Completion (EAC)</a:t>
                      </a:r>
                    </a:p>
                  </a:txBody>
                  <a:tcPr/>
                </a:tc>
                <a:extLst>
                  <a:ext uri="{0D108BD9-81ED-4DB2-BD59-A6C34878D82A}">
                    <a16:rowId xmlns:a16="http://schemas.microsoft.com/office/drawing/2014/main" val="1944809787"/>
                  </a:ext>
                </a:extLst>
              </a:tr>
              <a:tr h="250175">
                <a:tc>
                  <a:txBody>
                    <a:bodyPr/>
                    <a:lstStyle/>
                    <a:p>
                      <a:pPr algn="ctr"/>
                      <a:r>
                        <a:rPr lang="en-US" sz="1200" b="1" dirty="0">
                          <a:latin typeface="Roboto" panose="02000000000000000000" pitchFamily="2" charset="0"/>
                          <a:ea typeface="Roboto" panose="02000000000000000000" pitchFamily="2" charset="0"/>
                        </a:rPr>
                        <a:t>Annual Operating Plans (AOP)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Project Status Report (PSR)</a:t>
                      </a:r>
                    </a:p>
                  </a:txBody>
                  <a:tcPr/>
                </a:tc>
                <a:extLst>
                  <a:ext uri="{0D108BD9-81ED-4DB2-BD59-A6C34878D82A}">
                    <a16:rowId xmlns:a16="http://schemas.microsoft.com/office/drawing/2014/main" val="2826084591"/>
                  </a:ext>
                </a:extLst>
              </a:tr>
              <a:tr h="250175">
                <a:tc>
                  <a:txBody>
                    <a:bodyPr/>
                    <a:lstStyle/>
                    <a:p>
                      <a:pPr algn="ctr"/>
                      <a:r>
                        <a:rPr lang="en-US" sz="1200" b="1" dirty="0">
                          <a:latin typeface="Roboto" panose="02000000000000000000" pitchFamily="2" charset="0"/>
                          <a:ea typeface="Roboto" panose="02000000000000000000" pitchFamily="2" charset="0"/>
                        </a:rPr>
                        <a:t>Monthly Financial Forecast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Labor Utilization Reporting</a:t>
                      </a:r>
                    </a:p>
                  </a:txBody>
                  <a:tcPr/>
                </a:tc>
                <a:extLst>
                  <a:ext uri="{0D108BD9-81ED-4DB2-BD59-A6C34878D82A}">
                    <a16:rowId xmlns:a16="http://schemas.microsoft.com/office/drawing/2014/main" val="4105474783"/>
                  </a:ext>
                </a:extLst>
              </a:tr>
              <a:tr h="250175">
                <a:tc>
                  <a:txBody>
                    <a:bodyPr/>
                    <a:lstStyle/>
                    <a:p>
                      <a:pPr algn="ctr"/>
                      <a:r>
                        <a:rPr lang="en-US" sz="1200" dirty="0">
                          <a:latin typeface="Roboto" panose="02000000000000000000" pitchFamily="2" charset="0"/>
                          <a:ea typeface="Roboto" panose="02000000000000000000" pitchFamily="2" charset="0"/>
                        </a:rPr>
                        <a:t>Monthly Flash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Indirect Rate Reporting</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Monthly Financial Reporting Model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Wrap Rate Analysis and Reporting</a:t>
                      </a:r>
                    </a:p>
                  </a:txBody>
                  <a:tcPr/>
                </a:tc>
                <a:extLst>
                  <a:ext uri="{0D108BD9-81ED-4DB2-BD59-A6C34878D82A}">
                    <a16:rowId xmlns:a16="http://schemas.microsoft.com/office/drawing/2014/main" val="4111765376"/>
                  </a:ext>
                </a:extLst>
              </a:tr>
              <a:tr h="250175">
                <a:tc>
                  <a:txBody>
                    <a:bodyPr/>
                    <a:lstStyle/>
                    <a:p>
                      <a:pPr algn="ctr"/>
                      <a:r>
                        <a:rPr lang="en-US" sz="1200" dirty="0">
                          <a:latin typeface="Roboto" panose="02000000000000000000" pitchFamily="2" charset="0"/>
                          <a:ea typeface="Roboto" panose="02000000000000000000" pitchFamily="2" charset="0"/>
                        </a:rPr>
                        <a:t>Pipeline and Growth Metric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Risks and Opportunities (R&amp;Os) Reporting</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Bookings/Backlog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Daily/Weekly Cash Reporting</a:t>
                      </a:r>
                    </a:p>
                  </a:txBody>
                  <a:tcPr/>
                </a:tc>
                <a:extLst>
                  <a:ext uri="{0D108BD9-81ED-4DB2-BD59-A6C34878D82A}">
                    <a16:rowId xmlns:a16="http://schemas.microsoft.com/office/drawing/2014/main" val="3119535900"/>
                  </a:ext>
                </a:extLst>
              </a:tr>
            </a:tbl>
          </a:graphicData>
        </a:graphic>
      </p:graphicFrame>
      <p:sp>
        <p:nvSpPr>
          <p:cNvPr id="7" name="Content Placeholder 8">
            <a:extLst>
              <a:ext uri="{FF2B5EF4-FFF2-40B4-BE49-F238E27FC236}">
                <a16:creationId xmlns:a16="http://schemas.microsoft.com/office/drawing/2014/main" id="{A241E234-871E-4A27-9855-9FD40FBABEC7}"/>
              </a:ext>
            </a:extLst>
          </p:cNvPr>
          <p:cNvSpPr txBox="1">
            <a:spLocks/>
          </p:cNvSpPr>
          <p:nvPr/>
        </p:nvSpPr>
        <p:spPr>
          <a:xfrm>
            <a:off x="562002" y="6317444"/>
            <a:ext cx="7735528" cy="400949"/>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b="1" i="1" dirty="0">
                <a:solidFill>
                  <a:schemeClr val="tx2"/>
                </a:solidFill>
              </a:rPr>
              <a:t>The bold items will be discussed in today’s session.</a:t>
            </a:r>
          </a:p>
        </p:txBody>
      </p:sp>
      <p:pic>
        <p:nvPicPr>
          <p:cNvPr id="10" name="Graphic 9" descr="Brainstorm outline">
            <a:extLst>
              <a:ext uri="{FF2B5EF4-FFF2-40B4-BE49-F238E27FC236}">
                <a16:creationId xmlns:a16="http://schemas.microsoft.com/office/drawing/2014/main" id="{839BF92B-C82D-447A-9D52-061937FBC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3230956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Typical Use Cases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19</a:t>
            </a:fld>
            <a:endParaRPr lang="en-US" dirty="0"/>
          </a:p>
        </p:txBody>
      </p:sp>
      <p:graphicFrame>
        <p:nvGraphicFramePr>
          <p:cNvPr id="7" name="Table 8">
            <a:extLst>
              <a:ext uri="{FF2B5EF4-FFF2-40B4-BE49-F238E27FC236}">
                <a16:creationId xmlns:a16="http://schemas.microsoft.com/office/drawing/2014/main" id="{EA86F2C4-6D52-4B5B-BF0E-7F96AEC16164}"/>
              </a:ext>
            </a:extLst>
          </p:cNvPr>
          <p:cNvGraphicFramePr>
            <a:graphicFrameLocks noGrp="1"/>
          </p:cNvGraphicFramePr>
          <p:nvPr>
            <p:ph idx="1"/>
            <p:extLst>
              <p:ext uri="{D42A27DB-BD31-4B8C-83A1-F6EECF244321}">
                <p14:modId xmlns:p14="http://schemas.microsoft.com/office/powerpoint/2010/main" val="4010376617"/>
              </p:ext>
            </p:extLst>
          </p:nvPr>
        </p:nvGraphicFramePr>
        <p:xfrm>
          <a:off x="929054" y="1638452"/>
          <a:ext cx="10545632" cy="1584960"/>
        </p:xfrm>
        <a:graphic>
          <a:graphicData uri="http://schemas.openxmlformats.org/drawingml/2006/table">
            <a:tbl>
              <a:tblPr firstRow="1" bandRow="1">
                <a:tableStyleId>{5C22544A-7EE6-4342-B048-85BDC9FD1C3A}</a:tableStyleId>
              </a:tblPr>
              <a:tblGrid>
                <a:gridCol w="2636408">
                  <a:extLst>
                    <a:ext uri="{9D8B030D-6E8A-4147-A177-3AD203B41FA5}">
                      <a16:colId xmlns:a16="http://schemas.microsoft.com/office/drawing/2014/main" val="2173711918"/>
                    </a:ext>
                  </a:extLst>
                </a:gridCol>
                <a:gridCol w="2636408">
                  <a:extLst>
                    <a:ext uri="{9D8B030D-6E8A-4147-A177-3AD203B41FA5}">
                      <a16:colId xmlns:a16="http://schemas.microsoft.com/office/drawing/2014/main" val="752818757"/>
                    </a:ext>
                  </a:extLst>
                </a:gridCol>
                <a:gridCol w="2636408">
                  <a:extLst>
                    <a:ext uri="{9D8B030D-6E8A-4147-A177-3AD203B41FA5}">
                      <a16:colId xmlns:a16="http://schemas.microsoft.com/office/drawing/2014/main" val="2649185044"/>
                    </a:ext>
                  </a:extLst>
                </a:gridCol>
                <a:gridCol w="2636408">
                  <a:extLst>
                    <a:ext uri="{9D8B030D-6E8A-4147-A177-3AD203B41FA5}">
                      <a16:colId xmlns:a16="http://schemas.microsoft.com/office/drawing/2014/main" val="3831376663"/>
                    </a:ext>
                  </a:extLst>
                </a:gridCol>
              </a:tblGrid>
              <a:tr h="370840">
                <a:tc>
                  <a:txBody>
                    <a:bodyPr/>
                    <a:lstStyle/>
                    <a:p>
                      <a:pPr algn="ctr"/>
                      <a:r>
                        <a:rPr lang="en-US" sz="2000" dirty="0">
                          <a:latin typeface="Antonio" panose="020B0604020202020204" charset="0"/>
                          <a:ea typeface="Roboto" panose="02000000000000000000" pitchFamily="2" charset="0"/>
                        </a:rPr>
                        <a:t>Company Size/Stage</a:t>
                      </a:r>
                    </a:p>
                  </a:txBody>
                  <a:tcPr/>
                </a:tc>
                <a:tc>
                  <a:txBody>
                    <a:bodyPr/>
                    <a:lstStyle/>
                    <a:p>
                      <a:pPr algn="ctr"/>
                      <a:r>
                        <a:rPr lang="en-US" sz="2000" dirty="0">
                          <a:latin typeface="Antonio" panose="020B0604020202020204" charset="0"/>
                          <a:ea typeface="Roboto" panose="02000000000000000000" pitchFamily="2" charset="0"/>
                        </a:rPr>
                        <a:t>Small/Early Stage</a:t>
                      </a:r>
                    </a:p>
                  </a:txBody>
                  <a:tcPr/>
                </a:tc>
                <a:tc>
                  <a:txBody>
                    <a:bodyPr/>
                    <a:lstStyle/>
                    <a:p>
                      <a:pPr algn="ctr"/>
                      <a:r>
                        <a:rPr lang="en-US" sz="2000" dirty="0">
                          <a:latin typeface="Antonio" panose="020B0604020202020204" charset="0"/>
                          <a:ea typeface="Roboto" panose="02000000000000000000" pitchFamily="2" charset="0"/>
                        </a:rPr>
                        <a:t>Medium/Mid Stage</a:t>
                      </a:r>
                    </a:p>
                  </a:txBody>
                  <a:tcPr/>
                </a:tc>
                <a:tc>
                  <a:txBody>
                    <a:bodyPr/>
                    <a:lstStyle/>
                    <a:p>
                      <a:pPr algn="ctr"/>
                      <a:r>
                        <a:rPr lang="en-US" sz="2000" dirty="0">
                          <a:latin typeface="Antonio" panose="020B0604020202020204" charset="0"/>
                          <a:ea typeface="Roboto" panose="02000000000000000000" pitchFamily="2" charset="0"/>
                        </a:rPr>
                        <a:t>Large/Mature Stage</a:t>
                      </a:r>
                    </a:p>
                  </a:txBody>
                  <a:tcPr/>
                </a:tc>
                <a:extLst>
                  <a:ext uri="{0D108BD9-81ED-4DB2-BD59-A6C34878D82A}">
                    <a16:rowId xmlns:a16="http://schemas.microsoft.com/office/drawing/2014/main" val="2640273638"/>
                  </a:ext>
                </a:extLst>
              </a:tr>
              <a:tr h="370840">
                <a:tc>
                  <a:txBody>
                    <a:bodyPr/>
                    <a:lstStyle/>
                    <a:p>
                      <a:pPr algn="ctr"/>
                      <a:r>
                        <a:rPr lang="en-US" sz="2000" dirty="0">
                          <a:latin typeface="Roboto" panose="02000000000000000000" pitchFamily="2" charset="0"/>
                          <a:ea typeface="Roboto" panose="02000000000000000000" pitchFamily="2" charset="0"/>
                        </a:rPr>
                        <a:t>Financial Reporting</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2826084591"/>
                  </a:ext>
                </a:extLst>
              </a:tr>
              <a:tr h="370840">
                <a:tc>
                  <a:txBody>
                    <a:bodyPr/>
                    <a:lstStyle/>
                    <a:p>
                      <a:pPr algn="ctr"/>
                      <a:r>
                        <a:rPr lang="en-US" sz="2000" dirty="0">
                          <a:latin typeface="Roboto" panose="02000000000000000000" pitchFamily="2" charset="0"/>
                          <a:ea typeface="Roboto" panose="02000000000000000000" pitchFamily="2" charset="0"/>
                        </a:rPr>
                        <a:t>Budgeting/Planning</a:t>
                      </a:r>
                    </a:p>
                  </a:txBody>
                  <a:tcPr/>
                </a:tc>
                <a:tc>
                  <a:txBody>
                    <a:bodyPr/>
                    <a:lstStyle/>
                    <a:p>
                      <a:pPr algn="ctr"/>
                      <a:r>
                        <a:rPr lang="en-US" sz="2000" dirty="0">
                          <a:latin typeface="Roboto" panose="02000000000000000000" pitchFamily="2" charset="0"/>
                          <a:ea typeface="Roboto" panose="02000000000000000000" pitchFamily="2" charset="0"/>
                        </a:rPr>
                        <a:t>Sometimes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4061727235"/>
                  </a:ext>
                </a:extLst>
              </a:tr>
              <a:tr h="370840">
                <a:tc>
                  <a:txBody>
                    <a:bodyPr/>
                    <a:lstStyle/>
                    <a:p>
                      <a:pPr algn="ctr"/>
                      <a:r>
                        <a:rPr lang="en-US" sz="2000" dirty="0">
                          <a:latin typeface="Roboto" panose="02000000000000000000" pitchFamily="2" charset="0"/>
                          <a:ea typeface="Roboto" panose="02000000000000000000" pitchFamily="2" charset="0"/>
                        </a:rPr>
                        <a:t>Forecasting</a:t>
                      </a:r>
                    </a:p>
                  </a:txBody>
                  <a:tcPr/>
                </a:tc>
                <a:tc>
                  <a:txBody>
                    <a:bodyPr/>
                    <a:lstStyle/>
                    <a:p>
                      <a:pPr algn="ctr"/>
                      <a:r>
                        <a:rPr lang="en-US" sz="2000" dirty="0">
                          <a:latin typeface="Roboto" panose="02000000000000000000" pitchFamily="2" charset="0"/>
                          <a:ea typeface="Roboto" panose="02000000000000000000" pitchFamily="2" charset="0"/>
                        </a:rPr>
                        <a:t>Atypical</a:t>
                      </a:r>
                    </a:p>
                  </a:txBody>
                  <a:tcPr/>
                </a:tc>
                <a:tc>
                  <a:txBody>
                    <a:bodyPr/>
                    <a:lstStyle/>
                    <a:p>
                      <a:pPr algn="ctr"/>
                      <a:r>
                        <a:rPr lang="en-US" sz="2000" dirty="0">
                          <a:latin typeface="Roboto" panose="02000000000000000000" pitchFamily="2" charset="0"/>
                          <a:ea typeface="Roboto" panose="02000000000000000000" pitchFamily="2" charset="0"/>
                        </a:rPr>
                        <a:t>Typical</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1740618508"/>
                  </a:ext>
                </a:extLst>
              </a:tr>
            </a:tbl>
          </a:graphicData>
        </a:graphic>
      </p:graphicFrame>
      <p:sp>
        <p:nvSpPr>
          <p:cNvPr id="9" name="Content Placeholder 8">
            <a:extLst>
              <a:ext uri="{FF2B5EF4-FFF2-40B4-BE49-F238E27FC236}">
                <a16:creationId xmlns:a16="http://schemas.microsoft.com/office/drawing/2014/main" id="{CFACA461-80E6-4EE8-98D1-555114CDE03C}"/>
              </a:ext>
            </a:extLst>
          </p:cNvPr>
          <p:cNvSpPr txBox="1">
            <a:spLocks/>
          </p:cNvSpPr>
          <p:nvPr/>
        </p:nvSpPr>
        <p:spPr>
          <a:xfrm>
            <a:off x="474036" y="3634588"/>
            <a:ext cx="10955965" cy="2555543"/>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spcAft>
                <a:spcPts val="1200"/>
              </a:spcAft>
              <a:buClr>
                <a:srgbClr val="EB8A2F"/>
              </a:buClr>
            </a:pPr>
            <a:r>
              <a:rPr lang="en-US" sz="2400" dirty="0">
                <a:solidFill>
                  <a:srgbClr val="000000">
                    <a:lumMod val="75000"/>
                    <a:lumOff val="25000"/>
                  </a:srgbClr>
                </a:solidFill>
              </a:rPr>
              <a:t>Nearly all companies conduct some form of financial reporting</a:t>
            </a:r>
          </a:p>
          <a:p>
            <a:pPr lvl="2">
              <a:spcAft>
                <a:spcPts val="1200"/>
              </a:spcAft>
              <a:buClr>
                <a:srgbClr val="EB8A2F"/>
              </a:buClr>
            </a:pPr>
            <a:r>
              <a:rPr lang="en-US" sz="2400" dirty="0">
                <a:solidFill>
                  <a:srgbClr val="000000">
                    <a:lumMod val="75000"/>
                    <a:lumOff val="25000"/>
                  </a:srgbClr>
                </a:solidFill>
              </a:rPr>
              <a:t>Most companies realize they can’t adequately scale if they don’t have a plan</a:t>
            </a:r>
          </a:p>
          <a:p>
            <a:pPr lvl="2">
              <a:spcAft>
                <a:spcPts val="1200"/>
              </a:spcAft>
              <a:buClr>
                <a:srgbClr val="EB8A2F"/>
              </a:buClr>
            </a:pPr>
            <a:r>
              <a:rPr lang="en-US" sz="2400" dirty="0">
                <a:solidFill>
                  <a:srgbClr val="000000">
                    <a:lumMod val="75000"/>
                    <a:lumOff val="25000"/>
                  </a:srgbClr>
                </a:solidFill>
              </a:rPr>
              <a:t>Eventually, companies conduct all three exercises to align the organization to a common goal, measure performance to that objective, and incentivize the ‘right’ behaviors to accomplish the growth expectations.</a:t>
            </a:r>
          </a:p>
        </p:txBody>
      </p:sp>
      <p:pic>
        <p:nvPicPr>
          <p:cNvPr id="6" name="Graphic 5" descr="Factory outline">
            <a:extLst>
              <a:ext uri="{FF2B5EF4-FFF2-40B4-BE49-F238E27FC236}">
                <a16:creationId xmlns:a16="http://schemas.microsoft.com/office/drawing/2014/main" id="{FE8D6B4F-1123-4558-B197-3D3F38636A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22961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69EA8E-2A23-C942-983A-1D470AA2719C}"/>
              </a:ext>
            </a:extLst>
          </p:cNvPr>
          <p:cNvSpPr/>
          <p:nvPr/>
        </p:nvSpPr>
        <p:spPr>
          <a:xfrm>
            <a:off x="0" y="-6069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0C906C6-8A7D-8943-8812-21FE75F3ECF1}"/>
              </a:ext>
            </a:extLst>
          </p:cNvPr>
          <p:cNvSpPr/>
          <p:nvPr/>
        </p:nvSpPr>
        <p:spPr>
          <a:xfrm>
            <a:off x="0" y="6177410"/>
            <a:ext cx="12192000" cy="680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DD454A-E053-1545-855E-CDFA193A31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385" y="663514"/>
            <a:ext cx="4039228" cy="4773633"/>
          </a:xfrm>
          <a:prstGeom prst="rect">
            <a:avLst/>
          </a:prstGeom>
        </p:spPr>
      </p:pic>
      <p:sp>
        <p:nvSpPr>
          <p:cNvPr id="9" name="Rectangle 8">
            <a:extLst>
              <a:ext uri="{FF2B5EF4-FFF2-40B4-BE49-F238E27FC236}">
                <a16:creationId xmlns:a16="http://schemas.microsoft.com/office/drawing/2014/main" id="{9998C626-F944-0D49-B3EB-716DEC13BB0A}"/>
              </a:ext>
            </a:extLst>
          </p:cNvPr>
          <p:cNvSpPr/>
          <p:nvPr/>
        </p:nvSpPr>
        <p:spPr>
          <a:xfrm>
            <a:off x="3188138" y="6348428"/>
            <a:ext cx="5815721" cy="338554"/>
          </a:xfrm>
          <a:prstGeom prst="rect">
            <a:avLst/>
          </a:prstGeom>
        </p:spPr>
        <p:txBody>
          <a:bodyPr wrap="square">
            <a:spAutoFit/>
          </a:bodyPr>
          <a:lstStyle/>
          <a:p>
            <a:pPr algn="ctr"/>
            <a:r>
              <a:rPr lang="en-US" sz="1600" b="1" dirty="0">
                <a:solidFill>
                  <a:schemeClr val="bg2"/>
                </a:solidFill>
                <a:latin typeface="Antonio" panose="02000503000000000000" pitchFamily="2" charset="77"/>
                <a:ea typeface="Roboto Black" panose="02000000000000000000" pitchFamily="2" charset="0"/>
              </a:rPr>
              <a:t>Session 2 </a:t>
            </a:r>
            <a:r>
              <a:rPr lang="en-US" sz="1600" dirty="0">
                <a:solidFill>
                  <a:schemeClr val="accent2"/>
                </a:solidFill>
                <a:latin typeface="Antonio Light" panose="02000303000000000000" pitchFamily="2" charset="77"/>
                <a:ea typeface="Roboto Black" panose="02000000000000000000" pitchFamily="2" charset="0"/>
              </a:rPr>
              <a:t>|</a:t>
            </a:r>
            <a:r>
              <a:rPr lang="en-US" sz="1600" b="1" dirty="0">
                <a:solidFill>
                  <a:schemeClr val="accent2"/>
                </a:solidFill>
                <a:latin typeface="Antonio" panose="02000503000000000000" pitchFamily="2" charset="77"/>
                <a:ea typeface="Roboto Black" panose="02000000000000000000" pitchFamily="2" charset="0"/>
              </a:rPr>
              <a:t>  </a:t>
            </a:r>
            <a:r>
              <a:rPr lang="en-US" sz="1600" b="1" dirty="0">
                <a:solidFill>
                  <a:schemeClr val="bg2"/>
                </a:solidFill>
                <a:latin typeface="Antonio" panose="02000503000000000000" pitchFamily="2" charset="77"/>
                <a:ea typeface="Roboto Black" panose="02000000000000000000" pitchFamily="2" charset="0"/>
              </a:rPr>
              <a:t>July 21, 2021</a:t>
            </a:r>
          </a:p>
        </p:txBody>
      </p:sp>
      <p:sp>
        <p:nvSpPr>
          <p:cNvPr id="6" name="TextBox 5">
            <a:extLst>
              <a:ext uri="{FF2B5EF4-FFF2-40B4-BE49-F238E27FC236}">
                <a16:creationId xmlns:a16="http://schemas.microsoft.com/office/drawing/2014/main" id="{D0D49794-7B7C-4940-9D48-E6486A99F38E}"/>
              </a:ext>
            </a:extLst>
          </p:cNvPr>
          <p:cNvSpPr txBox="1"/>
          <p:nvPr/>
        </p:nvSpPr>
        <p:spPr>
          <a:xfrm>
            <a:off x="9418766" y="6651311"/>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4">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3776406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Who Owns the Process?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20</a:t>
            </a:fld>
            <a:endParaRPr lang="en-US" dirty="0"/>
          </a:p>
        </p:txBody>
      </p:sp>
      <p:graphicFrame>
        <p:nvGraphicFramePr>
          <p:cNvPr id="7" name="Table 8">
            <a:extLst>
              <a:ext uri="{FF2B5EF4-FFF2-40B4-BE49-F238E27FC236}">
                <a16:creationId xmlns:a16="http://schemas.microsoft.com/office/drawing/2014/main" id="{EA86F2C4-6D52-4B5B-BF0E-7F96AEC16164}"/>
              </a:ext>
            </a:extLst>
          </p:cNvPr>
          <p:cNvGraphicFramePr>
            <a:graphicFrameLocks noGrp="1"/>
          </p:cNvGraphicFramePr>
          <p:nvPr>
            <p:ph idx="1"/>
            <p:extLst>
              <p:ext uri="{D42A27DB-BD31-4B8C-83A1-F6EECF244321}">
                <p14:modId xmlns:p14="http://schemas.microsoft.com/office/powerpoint/2010/main" val="4083490860"/>
              </p:ext>
            </p:extLst>
          </p:nvPr>
        </p:nvGraphicFramePr>
        <p:xfrm>
          <a:off x="865094" y="1557383"/>
          <a:ext cx="10461812" cy="1584960"/>
        </p:xfrm>
        <a:graphic>
          <a:graphicData uri="http://schemas.openxmlformats.org/drawingml/2006/table">
            <a:tbl>
              <a:tblPr firstRow="1" bandRow="1">
                <a:tableStyleId>{5C22544A-7EE6-4342-B048-85BDC9FD1C3A}</a:tableStyleId>
              </a:tblPr>
              <a:tblGrid>
                <a:gridCol w="2615453">
                  <a:extLst>
                    <a:ext uri="{9D8B030D-6E8A-4147-A177-3AD203B41FA5}">
                      <a16:colId xmlns:a16="http://schemas.microsoft.com/office/drawing/2014/main" val="2173711918"/>
                    </a:ext>
                  </a:extLst>
                </a:gridCol>
                <a:gridCol w="2615453">
                  <a:extLst>
                    <a:ext uri="{9D8B030D-6E8A-4147-A177-3AD203B41FA5}">
                      <a16:colId xmlns:a16="http://schemas.microsoft.com/office/drawing/2014/main" val="752818757"/>
                    </a:ext>
                  </a:extLst>
                </a:gridCol>
                <a:gridCol w="2615453">
                  <a:extLst>
                    <a:ext uri="{9D8B030D-6E8A-4147-A177-3AD203B41FA5}">
                      <a16:colId xmlns:a16="http://schemas.microsoft.com/office/drawing/2014/main" val="2649185044"/>
                    </a:ext>
                  </a:extLst>
                </a:gridCol>
                <a:gridCol w="2615453">
                  <a:extLst>
                    <a:ext uri="{9D8B030D-6E8A-4147-A177-3AD203B41FA5}">
                      <a16:colId xmlns:a16="http://schemas.microsoft.com/office/drawing/2014/main" val="3831376663"/>
                    </a:ext>
                  </a:extLst>
                </a:gridCol>
              </a:tblGrid>
              <a:tr h="370840">
                <a:tc>
                  <a:txBody>
                    <a:bodyPr/>
                    <a:lstStyle/>
                    <a:p>
                      <a:pPr algn="ctr"/>
                      <a:r>
                        <a:rPr lang="en-US" sz="2000" dirty="0">
                          <a:latin typeface="Antonio" panose="020B0604020202020204" charset="0"/>
                          <a:ea typeface="Roboto" panose="02000000000000000000" pitchFamily="2" charset="0"/>
                        </a:rPr>
                        <a:t>Company Size/Stage</a:t>
                      </a:r>
                    </a:p>
                  </a:txBody>
                  <a:tcPr/>
                </a:tc>
                <a:tc>
                  <a:txBody>
                    <a:bodyPr/>
                    <a:lstStyle/>
                    <a:p>
                      <a:pPr algn="ctr"/>
                      <a:r>
                        <a:rPr lang="en-US" sz="2000" dirty="0">
                          <a:latin typeface="Antonio" panose="020B0604020202020204" charset="0"/>
                          <a:ea typeface="Roboto" panose="02000000000000000000" pitchFamily="2" charset="0"/>
                        </a:rPr>
                        <a:t>Primary</a:t>
                      </a:r>
                    </a:p>
                  </a:txBody>
                  <a:tcPr/>
                </a:tc>
                <a:tc>
                  <a:txBody>
                    <a:bodyPr/>
                    <a:lstStyle/>
                    <a:p>
                      <a:pPr algn="ctr"/>
                      <a:r>
                        <a:rPr lang="en-US" sz="2000" dirty="0">
                          <a:latin typeface="Antonio" panose="020B0604020202020204" charset="0"/>
                          <a:ea typeface="Roboto" panose="02000000000000000000" pitchFamily="2" charset="0"/>
                        </a:rPr>
                        <a:t>Secondary</a:t>
                      </a:r>
                    </a:p>
                  </a:txBody>
                  <a:tcPr/>
                </a:tc>
                <a:tc>
                  <a:txBody>
                    <a:bodyPr/>
                    <a:lstStyle/>
                    <a:p>
                      <a:pPr algn="ctr"/>
                      <a:r>
                        <a:rPr lang="en-US" sz="2000" dirty="0">
                          <a:latin typeface="Antonio" panose="020B0604020202020204" charset="0"/>
                          <a:ea typeface="Roboto" panose="02000000000000000000" pitchFamily="2" charset="0"/>
                        </a:rPr>
                        <a:t>Approval Level</a:t>
                      </a:r>
                    </a:p>
                  </a:txBody>
                  <a:tcPr/>
                </a:tc>
                <a:extLst>
                  <a:ext uri="{0D108BD9-81ED-4DB2-BD59-A6C34878D82A}">
                    <a16:rowId xmlns:a16="http://schemas.microsoft.com/office/drawing/2014/main" val="2640273638"/>
                  </a:ext>
                </a:extLst>
              </a:tr>
              <a:tr h="370840">
                <a:tc>
                  <a:txBody>
                    <a:bodyPr/>
                    <a:lstStyle/>
                    <a:p>
                      <a:pPr algn="ctr"/>
                      <a:r>
                        <a:rPr lang="en-US" sz="2000" dirty="0">
                          <a:latin typeface="Roboto" panose="02000000000000000000" pitchFamily="2" charset="0"/>
                          <a:ea typeface="Roboto" panose="02000000000000000000" pitchFamily="2" charset="0"/>
                        </a:rPr>
                        <a:t>Financial Reporting</a:t>
                      </a:r>
                    </a:p>
                  </a:txBody>
                  <a:tcPr/>
                </a:tc>
                <a:tc>
                  <a:txBody>
                    <a:bodyPr/>
                    <a:lstStyle/>
                    <a:p>
                      <a:pPr algn="ctr"/>
                      <a:r>
                        <a:rPr lang="en-US" sz="2000" dirty="0">
                          <a:latin typeface="Roboto" panose="02000000000000000000" pitchFamily="2" charset="0"/>
                          <a:ea typeface="Roboto" panose="02000000000000000000" pitchFamily="2" charset="0"/>
                        </a:rPr>
                        <a:t>Accounting</a:t>
                      </a:r>
                    </a:p>
                  </a:txBody>
                  <a:tcPr/>
                </a:tc>
                <a:tc>
                  <a:txBody>
                    <a:bodyPr/>
                    <a:lstStyle/>
                    <a:p>
                      <a:pPr algn="ctr"/>
                      <a:r>
                        <a:rPr lang="en-US" sz="2000" dirty="0">
                          <a:latin typeface="Roboto" panose="02000000000000000000" pitchFamily="2" charset="0"/>
                          <a:ea typeface="Roboto" panose="02000000000000000000" pitchFamily="2" charset="0"/>
                        </a:rPr>
                        <a:t>FP&amp;A</a:t>
                      </a:r>
                    </a:p>
                  </a:txBody>
                  <a:tcPr/>
                </a:tc>
                <a:tc>
                  <a:txBody>
                    <a:bodyPr/>
                    <a:lstStyle/>
                    <a:p>
                      <a:pPr algn="ctr"/>
                      <a:r>
                        <a:rPr lang="en-US" sz="2000" dirty="0">
                          <a:latin typeface="Roboto" panose="02000000000000000000" pitchFamily="2" charset="0"/>
                          <a:ea typeface="Roboto" panose="02000000000000000000" pitchFamily="2" charset="0"/>
                        </a:rPr>
                        <a:t>ELT/BOD</a:t>
                      </a:r>
                    </a:p>
                  </a:txBody>
                  <a:tcPr/>
                </a:tc>
                <a:extLst>
                  <a:ext uri="{0D108BD9-81ED-4DB2-BD59-A6C34878D82A}">
                    <a16:rowId xmlns:a16="http://schemas.microsoft.com/office/drawing/2014/main" val="2826084591"/>
                  </a:ext>
                </a:extLst>
              </a:tr>
              <a:tr h="370840">
                <a:tc>
                  <a:txBody>
                    <a:bodyPr/>
                    <a:lstStyle/>
                    <a:p>
                      <a:pPr algn="ctr"/>
                      <a:r>
                        <a:rPr lang="en-US" sz="2000" dirty="0">
                          <a:latin typeface="Roboto" panose="02000000000000000000" pitchFamily="2" charset="0"/>
                          <a:ea typeface="Roboto" panose="02000000000000000000" pitchFamily="2" charset="0"/>
                        </a:rPr>
                        <a:t>Budgeting/Planning</a:t>
                      </a:r>
                    </a:p>
                  </a:txBody>
                  <a:tcPr/>
                </a:tc>
                <a:tc>
                  <a:txBody>
                    <a:bodyPr/>
                    <a:lstStyle/>
                    <a:p>
                      <a:pPr algn="ctr"/>
                      <a:r>
                        <a:rPr lang="en-US" sz="2000" dirty="0">
                          <a:latin typeface="Roboto" panose="02000000000000000000" pitchFamily="2" charset="0"/>
                          <a:ea typeface="Roboto" panose="02000000000000000000" pitchFamily="2" charset="0"/>
                        </a:rPr>
                        <a:t>FP&amp;A; Programs</a:t>
                      </a:r>
                    </a:p>
                  </a:txBody>
                  <a:tcPr/>
                </a:tc>
                <a:tc>
                  <a:txBody>
                    <a:bodyPr/>
                    <a:lstStyle/>
                    <a:p>
                      <a:pPr algn="ctr"/>
                      <a:r>
                        <a:rPr lang="en-US" sz="2000" dirty="0">
                          <a:latin typeface="Roboto" panose="02000000000000000000" pitchFamily="2" charset="0"/>
                          <a:ea typeface="Roboto" panose="02000000000000000000" pitchFamily="2" charset="0"/>
                        </a:rPr>
                        <a:t>ELT/Functions</a:t>
                      </a:r>
                    </a:p>
                  </a:txBody>
                  <a:tcPr/>
                </a:tc>
                <a:tc>
                  <a:txBody>
                    <a:bodyPr/>
                    <a:lstStyle/>
                    <a:p>
                      <a:pPr algn="ctr"/>
                      <a:r>
                        <a:rPr lang="en-US" sz="2000" dirty="0">
                          <a:latin typeface="Roboto" panose="02000000000000000000" pitchFamily="2" charset="0"/>
                          <a:ea typeface="Roboto" panose="02000000000000000000" pitchFamily="2" charset="0"/>
                        </a:rPr>
                        <a:t>BOD</a:t>
                      </a:r>
                    </a:p>
                  </a:txBody>
                  <a:tcPr/>
                </a:tc>
                <a:extLst>
                  <a:ext uri="{0D108BD9-81ED-4DB2-BD59-A6C34878D82A}">
                    <a16:rowId xmlns:a16="http://schemas.microsoft.com/office/drawing/2014/main" val="4061727235"/>
                  </a:ext>
                </a:extLst>
              </a:tr>
              <a:tr h="370840">
                <a:tc>
                  <a:txBody>
                    <a:bodyPr/>
                    <a:lstStyle/>
                    <a:p>
                      <a:pPr algn="ctr"/>
                      <a:r>
                        <a:rPr lang="en-US" sz="2000" dirty="0">
                          <a:latin typeface="Roboto" panose="02000000000000000000" pitchFamily="2" charset="0"/>
                          <a:ea typeface="Roboto" panose="02000000000000000000" pitchFamily="2" charset="0"/>
                        </a:rPr>
                        <a:t>Forecasting</a:t>
                      </a:r>
                    </a:p>
                  </a:txBody>
                  <a:tcPr/>
                </a:tc>
                <a:tc>
                  <a:txBody>
                    <a:bodyPr/>
                    <a:lstStyle/>
                    <a:p>
                      <a:pPr algn="ctr"/>
                      <a:r>
                        <a:rPr lang="en-US" sz="2000" dirty="0">
                          <a:latin typeface="Roboto" panose="02000000000000000000" pitchFamily="2" charset="0"/>
                          <a:ea typeface="Roboto" panose="02000000000000000000" pitchFamily="2" charset="0"/>
                        </a:rPr>
                        <a:t>FP&amp;A; Programs</a:t>
                      </a:r>
                    </a:p>
                  </a:txBody>
                  <a:tcPr/>
                </a:tc>
                <a:tc>
                  <a:txBody>
                    <a:bodyPr/>
                    <a:lstStyle/>
                    <a:p>
                      <a:pPr algn="ctr"/>
                      <a:r>
                        <a:rPr lang="en-US" sz="2000" dirty="0">
                          <a:latin typeface="Roboto" panose="02000000000000000000" pitchFamily="2" charset="0"/>
                          <a:ea typeface="Roboto" panose="02000000000000000000" pitchFamily="2" charset="0"/>
                        </a:rPr>
                        <a:t>ELT/Functions</a:t>
                      </a:r>
                    </a:p>
                  </a:txBody>
                  <a:tcPr/>
                </a:tc>
                <a:tc>
                  <a:txBody>
                    <a:bodyPr/>
                    <a:lstStyle/>
                    <a:p>
                      <a:pPr algn="ctr"/>
                      <a:r>
                        <a:rPr lang="en-US" sz="2000" dirty="0">
                          <a:latin typeface="Roboto" panose="02000000000000000000" pitchFamily="2" charset="0"/>
                          <a:ea typeface="Roboto" panose="02000000000000000000" pitchFamily="2" charset="0"/>
                        </a:rPr>
                        <a:t>BOD</a:t>
                      </a:r>
                    </a:p>
                  </a:txBody>
                  <a:tcPr/>
                </a:tc>
                <a:extLst>
                  <a:ext uri="{0D108BD9-81ED-4DB2-BD59-A6C34878D82A}">
                    <a16:rowId xmlns:a16="http://schemas.microsoft.com/office/drawing/2014/main" val="1740618508"/>
                  </a:ext>
                </a:extLst>
              </a:tr>
            </a:tbl>
          </a:graphicData>
        </a:graphic>
      </p:graphicFrame>
      <p:sp>
        <p:nvSpPr>
          <p:cNvPr id="9" name="Content Placeholder 8">
            <a:extLst>
              <a:ext uri="{FF2B5EF4-FFF2-40B4-BE49-F238E27FC236}">
                <a16:creationId xmlns:a16="http://schemas.microsoft.com/office/drawing/2014/main" id="{CFACA461-80E6-4EE8-98D1-555114CDE03C}"/>
              </a:ext>
            </a:extLst>
          </p:cNvPr>
          <p:cNvSpPr txBox="1">
            <a:spLocks/>
          </p:cNvSpPr>
          <p:nvPr/>
        </p:nvSpPr>
        <p:spPr>
          <a:xfrm>
            <a:off x="474036" y="3361592"/>
            <a:ext cx="11410233" cy="2828539"/>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spcAft>
                <a:spcPts val="1200"/>
              </a:spcAft>
              <a:buClr>
                <a:srgbClr val="EB8A2F"/>
              </a:buClr>
            </a:pPr>
            <a:r>
              <a:rPr lang="en-US" sz="2400" dirty="0">
                <a:solidFill>
                  <a:srgbClr val="000000">
                    <a:lumMod val="75000"/>
                    <a:lumOff val="25000"/>
                  </a:srgbClr>
                </a:solidFill>
              </a:rPr>
              <a:t>Accounting maintains ‘past to present’ (aka ‘Actuals’) reporting and analysis.</a:t>
            </a:r>
          </a:p>
          <a:p>
            <a:pPr lvl="2">
              <a:spcAft>
                <a:spcPts val="1200"/>
              </a:spcAft>
              <a:buClr>
                <a:srgbClr val="EB8A2F"/>
              </a:buClr>
            </a:pPr>
            <a:r>
              <a:rPr lang="en-US" sz="2400" dirty="0">
                <a:solidFill>
                  <a:srgbClr val="000000">
                    <a:lumMod val="75000"/>
                    <a:lumOff val="25000"/>
                  </a:srgbClr>
                </a:solidFill>
              </a:rPr>
              <a:t>Financial Planning &amp; Analysis (FP&amp;A) manages the budgeting, forecasting, and modeling processes with insights and engagement from BU Leads, Program Managers, Program Finance, and Functional Leadership.</a:t>
            </a:r>
          </a:p>
          <a:p>
            <a:pPr lvl="2">
              <a:spcAft>
                <a:spcPts val="1200"/>
              </a:spcAft>
              <a:buClr>
                <a:srgbClr val="EB8A2F"/>
              </a:buClr>
            </a:pPr>
            <a:r>
              <a:rPr lang="en-US" sz="2400" dirty="0">
                <a:solidFill>
                  <a:srgbClr val="000000">
                    <a:lumMod val="75000"/>
                    <a:lumOff val="25000"/>
                  </a:srgbClr>
                </a:solidFill>
              </a:rPr>
              <a:t>The most mature companies involve all functions in these processes including HR, IT, SCM, Contracts, Legal, Facilities, and others to ensure the most accurate and complete perspective is known.</a:t>
            </a:r>
          </a:p>
          <a:p>
            <a:pPr lvl="2">
              <a:spcAft>
                <a:spcPts val="1200"/>
              </a:spcAft>
              <a:buClr>
                <a:srgbClr val="EB8A2F"/>
              </a:buClr>
            </a:pPr>
            <a:endParaRPr lang="en-US" sz="2400" dirty="0">
              <a:solidFill>
                <a:srgbClr val="000000">
                  <a:lumMod val="75000"/>
                  <a:lumOff val="25000"/>
                </a:srgbClr>
              </a:solidFill>
            </a:endParaRPr>
          </a:p>
        </p:txBody>
      </p:sp>
      <p:sp>
        <p:nvSpPr>
          <p:cNvPr id="6" name="Content Placeholder 8">
            <a:extLst>
              <a:ext uri="{FF2B5EF4-FFF2-40B4-BE49-F238E27FC236}">
                <a16:creationId xmlns:a16="http://schemas.microsoft.com/office/drawing/2014/main" id="{79AC9F1E-16D2-4CAB-A98F-3DDD305902C7}"/>
              </a:ext>
            </a:extLst>
          </p:cNvPr>
          <p:cNvSpPr txBox="1">
            <a:spLocks/>
          </p:cNvSpPr>
          <p:nvPr/>
        </p:nvSpPr>
        <p:spPr>
          <a:xfrm>
            <a:off x="1281509" y="5956898"/>
            <a:ext cx="9911823" cy="662438"/>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rgbClr val="EB8B30"/>
                </a:solidFill>
              </a:rPr>
              <a:t>“Strive to achieve </a:t>
            </a:r>
            <a:r>
              <a:rPr lang="en-US" sz="1800" b="1" u="sng" dirty="0">
                <a:solidFill>
                  <a:srgbClr val="EB8B30"/>
                </a:solidFill>
              </a:rPr>
              <a:t>mastery, specific, and urgency</a:t>
            </a:r>
            <a:r>
              <a:rPr lang="en-US" sz="1800" b="1" dirty="0">
                <a:solidFill>
                  <a:srgbClr val="EB8B30"/>
                </a:solidFill>
              </a:rPr>
              <a:t> in all aspects of your areas of responsibility.”  	</a:t>
            </a:r>
            <a:r>
              <a:rPr lang="en-US" sz="1800" b="1" i="1" dirty="0">
                <a:solidFill>
                  <a:srgbClr val="EB8B30"/>
                </a:solidFill>
              </a:rPr>
              <a:t>P. LaMontagne, CEO Smartronix</a:t>
            </a:r>
          </a:p>
          <a:p>
            <a:pPr marL="0" indent="0">
              <a:buClr>
                <a:srgbClr val="EB8A2F"/>
              </a:buClr>
              <a:buFont typeface="Calibri" panose="020F0502020204030204" pitchFamily="34" charset="0"/>
              <a:buNone/>
            </a:pPr>
            <a:endParaRPr lang="en-US" b="1" dirty="0">
              <a:solidFill>
                <a:srgbClr val="EB8B30"/>
              </a:solidFill>
            </a:endParaRPr>
          </a:p>
        </p:txBody>
      </p:sp>
      <p:pic>
        <p:nvPicPr>
          <p:cNvPr id="11" name="Graphic 10" descr="Factory outline">
            <a:extLst>
              <a:ext uri="{FF2B5EF4-FFF2-40B4-BE49-F238E27FC236}">
                <a16:creationId xmlns:a16="http://schemas.microsoft.com/office/drawing/2014/main" id="{59E7669D-FAEA-4EE2-9BD6-AD5197322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582" y="127717"/>
            <a:ext cx="796208" cy="796208"/>
          </a:xfrm>
          <a:prstGeom prst="rect">
            <a:avLst/>
          </a:prstGeom>
        </p:spPr>
      </p:pic>
      <p:pic>
        <p:nvPicPr>
          <p:cNvPr id="12" name="Graphic 11" descr="Lightbulb with solid fill">
            <a:extLst>
              <a:ext uri="{FF2B5EF4-FFF2-40B4-BE49-F238E27FC236}">
                <a16:creationId xmlns:a16="http://schemas.microsoft.com/office/drawing/2014/main" id="{0383228D-877B-424F-B148-310A0756E7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551" y="5917014"/>
            <a:ext cx="546234" cy="546234"/>
          </a:xfrm>
          <a:prstGeom prst="rect">
            <a:avLst/>
          </a:prstGeom>
        </p:spPr>
      </p:pic>
    </p:spTree>
    <p:extLst>
      <p:ext uri="{BB962C8B-B14F-4D97-AF65-F5344CB8AC3E}">
        <p14:creationId xmlns:p14="http://schemas.microsoft.com/office/powerpoint/2010/main" val="418395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What are the key benefits?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21</a:t>
            </a:fld>
            <a:endParaRPr lang="en-US" dirty="0"/>
          </a:p>
        </p:txBody>
      </p:sp>
      <p:graphicFrame>
        <p:nvGraphicFramePr>
          <p:cNvPr id="5" name="Diagram 4">
            <a:extLst>
              <a:ext uri="{FF2B5EF4-FFF2-40B4-BE49-F238E27FC236}">
                <a16:creationId xmlns:a16="http://schemas.microsoft.com/office/drawing/2014/main" id="{39A181A5-0989-4BD6-84C6-7A83457F46E8}"/>
              </a:ext>
            </a:extLst>
          </p:cNvPr>
          <p:cNvGraphicFramePr/>
          <p:nvPr>
            <p:extLst>
              <p:ext uri="{D42A27DB-BD31-4B8C-83A1-F6EECF244321}">
                <p14:modId xmlns:p14="http://schemas.microsoft.com/office/powerpoint/2010/main" val="1362105534"/>
              </p:ext>
            </p:extLst>
          </p:nvPr>
        </p:nvGraphicFramePr>
        <p:xfrm>
          <a:off x="1069731" y="1374531"/>
          <a:ext cx="10128738" cy="4587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8">
            <a:extLst>
              <a:ext uri="{FF2B5EF4-FFF2-40B4-BE49-F238E27FC236}">
                <a16:creationId xmlns:a16="http://schemas.microsoft.com/office/drawing/2014/main" id="{67CFCD1F-E488-4DF4-B8BA-82CC00B72EA8}"/>
              </a:ext>
            </a:extLst>
          </p:cNvPr>
          <p:cNvSpPr>
            <a:spLocks noGrp="1"/>
          </p:cNvSpPr>
          <p:nvPr>
            <p:ph idx="1"/>
          </p:nvPr>
        </p:nvSpPr>
        <p:spPr>
          <a:xfrm>
            <a:off x="1110931" y="6029107"/>
            <a:ext cx="5703937" cy="319177"/>
          </a:xfrm>
        </p:spPr>
        <p:txBody>
          <a:bodyPr>
            <a:normAutofit/>
          </a:bodyPr>
          <a:lstStyle/>
          <a:p>
            <a:pPr lvl="1">
              <a:spcAft>
                <a:spcPts val="1200"/>
              </a:spcAft>
              <a:buClr>
                <a:srgbClr val="EB8A2F"/>
              </a:buClr>
            </a:pPr>
            <a:r>
              <a:rPr lang="en-US" sz="1100" dirty="0">
                <a:solidFill>
                  <a:srgbClr val="000000">
                    <a:lumMod val="75000"/>
                    <a:lumOff val="25000"/>
                  </a:srgbClr>
                </a:solidFill>
              </a:rPr>
              <a:t>Reference Notes:  Financial Reporting </a:t>
            </a:r>
            <a:r>
              <a:rPr lang="en-US" sz="1100" baseline="30000" dirty="0">
                <a:solidFill>
                  <a:srgbClr val="000000">
                    <a:lumMod val="75000"/>
                    <a:lumOff val="25000"/>
                  </a:srgbClr>
                </a:solidFill>
              </a:rPr>
              <a:t>9 </a:t>
            </a:r>
            <a:r>
              <a:rPr lang="en-US" sz="1100" dirty="0">
                <a:solidFill>
                  <a:srgbClr val="000000">
                    <a:lumMod val="75000"/>
                    <a:lumOff val="25000"/>
                  </a:srgbClr>
                </a:solidFill>
              </a:rPr>
              <a:t>;  Budgeting/Planning </a:t>
            </a:r>
            <a:r>
              <a:rPr lang="en-US" sz="1100" baseline="30000" dirty="0">
                <a:solidFill>
                  <a:srgbClr val="000000">
                    <a:lumMod val="75000"/>
                    <a:lumOff val="25000"/>
                  </a:srgbClr>
                </a:solidFill>
              </a:rPr>
              <a:t>10, 11 </a:t>
            </a:r>
            <a:r>
              <a:rPr lang="en-US" sz="1100" dirty="0">
                <a:solidFill>
                  <a:srgbClr val="000000">
                    <a:lumMod val="75000"/>
                    <a:lumOff val="25000"/>
                  </a:srgbClr>
                </a:solidFill>
              </a:rPr>
              <a:t>; Forecasting </a:t>
            </a:r>
            <a:r>
              <a:rPr lang="en-US" sz="1100" baseline="30000" dirty="0">
                <a:solidFill>
                  <a:srgbClr val="000000">
                    <a:lumMod val="75000"/>
                    <a:lumOff val="25000"/>
                  </a:srgbClr>
                </a:solidFill>
              </a:rPr>
              <a:t>12</a:t>
            </a:r>
          </a:p>
        </p:txBody>
      </p:sp>
    </p:spTree>
    <p:extLst>
      <p:ext uri="{BB962C8B-B14F-4D97-AF65-F5344CB8AC3E}">
        <p14:creationId xmlns:p14="http://schemas.microsoft.com/office/powerpoint/2010/main" val="3806813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Who Benefits?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22</a:t>
            </a:fld>
            <a:endParaRPr lang="en-US" dirty="0"/>
          </a:p>
        </p:txBody>
      </p:sp>
      <p:graphicFrame>
        <p:nvGraphicFramePr>
          <p:cNvPr id="5" name="Diagram 4">
            <a:extLst>
              <a:ext uri="{FF2B5EF4-FFF2-40B4-BE49-F238E27FC236}">
                <a16:creationId xmlns:a16="http://schemas.microsoft.com/office/drawing/2014/main" id="{8B5D6F56-2A46-43DC-BE4D-CB868EFF9BB5}"/>
              </a:ext>
            </a:extLst>
          </p:cNvPr>
          <p:cNvGraphicFramePr/>
          <p:nvPr>
            <p:extLst>
              <p:ext uri="{D42A27DB-BD31-4B8C-83A1-F6EECF244321}">
                <p14:modId xmlns:p14="http://schemas.microsoft.com/office/powerpoint/2010/main" val="2983587798"/>
              </p:ext>
            </p:extLst>
          </p:nvPr>
        </p:nvGraphicFramePr>
        <p:xfrm>
          <a:off x="4382591" y="5382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8">
            <a:extLst>
              <a:ext uri="{FF2B5EF4-FFF2-40B4-BE49-F238E27FC236}">
                <a16:creationId xmlns:a16="http://schemas.microsoft.com/office/drawing/2014/main" id="{363A5BC8-70BD-44CE-A412-C39571A1A9DE}"/>
              </a:ext>
            </a:extLst>
          </p:cNvPr>
          <p:cNvSpPr txBox="1">
            <a:spLocks/>
          </p:cNvSpPr>
          <p:nvPr/>
        </p:nvSpPr>
        <p:spPr>
          <a:xfrm>
            <a:off x="1303664" y="5956898"/>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1800" b="1" dirty="0">
                <a:solidFill>
                  <a:srgbClr val="EB8B30"/>
                </a:solidFill>
              </a:rPr>
              <a:t>“</a:t>
            </a:r>
            <a:r>
              <a:rPr lang="en-US" sz="1800" b="1" u="sng" dirty="0">
                <a:solidFill>
                  <a:srgbClr val="EB8B30"/>
                </a:solidFill>
              </a:rPr>
              <a:t>You</a:t>
            </a:r>
            <a:r>
              <a:rPr lang="en-US" sz="1800" b="1" dirty="0">
                <a:solidFill>
                  <a:srgbClr val="EB8B30"/>
                </a:solidFill>
              </a:rPr>
              <a:t> have to be the arbiter of truth.  The CFO makes it real.” </a:t>
            </a:r>
            <a:r>
              <a:rPr lang="en-US" sz="1800" b="1" i="1" dirty="0">
                <a:solidFill>
                  <a:srgbClr val="EB8B30"/>
                </a:solidFill>
              </a:rPr>
              <a:t>An Unnamed Board Member</a:t>
            </a:r>
          </a:p>
          <a:p>
            <a:pPr marL="0" indent="0">
              <a:spcBef>
                <a:spcPts val="0"/>
              </a:spcBef>
              <a:spcAft>
                <a:spcPts val="0"/>
              </a:spcAft>
              <a:buClr>
                <a:srgbClr val="EB8A2F"/>
              </a:buClr>
              <a:buFont typeface="Calibri" panose="020F0502020204030204" pitchFamily="34" charset="0"/>
              <a:buNone/>
            </a:pPr>
            <a:endParaRPr lang="en-US" b="1" dirty="0">
              <a:solidFill>
                <a:srgbClr val="EB8B30"/>
              </a:solidFill>
            </a:endParaRPr>
          </a:p>
        </p:txBody>
      </p:sp>
      <p:pic>
        <p:nvPicPr>
          <p:cNvPr id="13" name="Graphic 12" descr="Lightbulb with solid fill">
            <a:extLst>
              <a:ext uri="{FF2B5EF4-FFF2-40B4-BE49-F238E27FC236}">
                <a16:creationId xmlns:a16="http://schemas.microsoft.com/office/drawing/2014/main" id="{831A414A-558A-444A-A391-252458C678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896" y="5912576"/>
            <a:ext cx="546234" cy="546234"/>
          </a:xfrm>
          <a:prstGeom prst="rect">
            <a:avLst/>
          </a:prstGeom>
        </p:spPr>
      </p:pic>
      <p:graphicFrame>
        <p:nvGraphicFramePr>
          <p:cNvPr id="14" name="Diagram 13">
            <a:extLst>
              <a:ext uri="{FF2B5EF4-FFF2-40B4-BE49-F238E27FC236}">
                <a16:creationId xmlns:a16="http://schemas.microsoft.com/office/drawing/2014/main" id="{0780B6E3-AC80-41C8-A921-B2D9E660C94B}"/>
              </a:ext>
            </a:extLst>
          </p:cNvPr>
          <p:cNvGraphicFramePr/>
          <p:nvPr>
            <p:extLst>
              <p:ext uri="{D42A27DB-BD31-4B8C-83A1-F6EECF244321}">
                <p14:modId xmlns:p14="http://schemas.microsoft.com/office/powerpoint/2010/main" val="131750782"/>
              </p:ext>
            </p:extLst>
          </p:nvPr>
        </p:nvGraphicFramePr>
        <p:xfrm>
          <a:off x="52050" y="1561830"/>
          <a:ext cx="4865298" cy="40059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Left Brace 14">
            <a:extLst>
              <a:ext uri="{FF2B5EF4-FFF2-40B4-BE49-F238E27FC236}">
                <a16:creationId xmlns:a16="http://schemas.microsoft.com/office/drawing/2014/main" id="{54DF02A0-3D4F-477E-A535-0D60DC9D0DBE}"/>
              </a:ext>
            </a:extLst>
          </p:cNvPr>
          <p:cNvSpPr/>
          <p:nvPr/>
        </p:nvSpPr>
        <p:spPr>
          <a:xfrm>
            <a:off x="4945439" y="1561830"/>
            <a:ext cx="1069676" cy="39566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981743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23</a:t>
            </a:fld>
            <a:endParaRPr lang="en-US" dirty="0"/>
          </a:p>
        </p:txBody>
      </p:sp>
      <p:graphicFrame>
        <p:nvGraphicFramePr>
          <p:cNvPr id="5" name="Diagram 4">
            <a:extLst>
              <a:ext uri="{FF2B5EF4-FFF2-40B4-BE49-F238E27FC236}">
                <a16:creationId xmlns:a16="http://schemas.microsoft.com/office/drawing/2014/main" id="{8B5D6F56-2A46-43DC-BE4D-CB868EFF9BB5}"/>
              </a:ext>
            </a:extLst>
          </p:cNvPr>
          <p:cNvGraphicFramePr/>
          <p:nvPr>
            <p:extLst>
              <p:ext uri="{D42A27DB-BD31-4B8C-83A1-F6EECF244321}">
                <p14:modId xmlns:p14="http://schemas.microsoft.com/office/powerpoint/2010/main" val="2676947718"/>
              </p:ext>
            </p:extLst>
          </p:nvPr>
        </p:nvGraphicFramePr>
        <p:xfrm>
          <a:off x="5182913" y="995256"/>
          <a:ext cx="7721815" cy="5089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0780B6E3-AC80-41C8-A921-B2D9E660C94B}"/>
              </a:ext>
            </a:extLst>
          </p:cNvPr>
          <p:cNvGraphicFramePr/>
          <p:nvPr/>
        </p:nvGraphicFramePr>
        <p:xfrm>
          <a:off x="52050" y="1561830"/>
          <a:ext cx="4865298" cy="40059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Left Brace 14">
            <a:extLst>
              <a:ext uri="{FF2B5EF4-FFF2-40B4-BE49-F238E27FC236}">
                <a16:creationId xmlns:a16="http://schemas.microsoft.com/office/drawing/2014/main" id="{54DF02A0-3D4F-477E-A535-0D60DC9D0DBE}"/>
              </a:ext>
            </a:extLst>
          </p:cNvPr>
          <p:cNvSpPr/>
          <p:nvPr/>
        </p:nvSpPr>
        <p:spPr>
          <a:xfrm>
            <a:off x="5188614" y="1586495"/>
            <a:ext cx="1069676" cy="39566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02AE131-34A4-46DC-ACD1-FF0ED8D67215}"/>
              </a:ext>
            </a:extLst>
          </p:cNvPr>
          <p:cNvSpPr txBox="1">
            <a:spLocks/>
          </p:cNvSpPr>
          <p:nvPr/>
        </p:nvSpPr>
        <p:spPr>
          <a:xfrm>
            <a:off x="1406487" y="5985413"/>
            <a:ext cx="8000413"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rgbClr val="EB8B30"/>
                </a:solidFill>
              </a:rPr>
              <a:t>“Good CFOs connect the dots.  Great CFOs connect the people.” </a:t>
            </a:r>
            <a:r>
              <a:rPr lang="en-US" sz="1800" b="1" i="1" dirty="0">
                <a:solidFill>
                  <a:srgbClr val="EB8B30"/>
                </a:solidFill>
              </a:rPr>
              <a:t>J. Koczan</a:t>
            </a:r>
          </a:p>
          <a:p>
            <a:pPr marL="0" indent="0">
              <a:buClr>
                <a:srgbClr val="EB8A2F"/>
              </a:buClr>
              <a:buFont typeface="Calibri" panose="020F0502020204030204" pitchFamily="34" charset="0"/>
              <a:buNone/>
            </a:pPr>
            <a:endParaRPr lang="en-US" b="1" dirty="0">
              <a:solidFill>
                <a:srgbClr val="EB8B30"/>
              </a:solidFill>
            </a:endParaRPr>
          </a:p>
        </p:txBody>
      </p:sp>
      <p:pic>
        <p:nvPicPr>
          <p:cNvPr id="10" name="Graphic 9" descr="Lightbulb with solid fill">
            <a:extLst>
              <a:ext uri="{FF2B5EF4-FFF2-40B4-BE49-F238E27FC236}">
                <a16:creationId xmlns:a16="http://schemas.microsoft.com/office/drawing/2014/main" id="{FAF77305-D9FD-4878-BE48-55E409CAA8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1521" y="5925763"/>
            <a:ext cx="546234" cy="546234"/>
          </a:xfrm>
          <a:prstGeom prst="rect">
            <a:avLst/>
          </a:prstGeom>
        </p:spPr>
      </p:pic>
      <p:sp>
        <p:nvSpPr>
          <p:cNvPr id="16" name="Title 7">
            <a:extLst>
              <a:ext uri="{FF2B5EF4-FFF2-40B4-BE49-F238E27FC236}">
                <a16:creationId xmlns:a16="http://schemas.microsoft.com/office/drawing/2014/main" id="{7DADA37F-C980-45A6-9DBD-340AA22301CB}"/>
              </a:ext>
            </a:extLst>
          </p:cNvPr>
          <p:cNvSpPr txBox="1">
            <a:spLocks/>
          </p:cNvSpPr>
          <p:nvPr/>
        </p:nvSpPr>
        <p:spPr>
          <a:xfrm>
            <a:off x="731521" y="375460"/>
            <a:ext cx="10194981" cy="82841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dirty="0"/>
              <a:t>‘The CFO Role Is The Command Center’</a:t>
            </a:r>
          </a:p>
        </p:txBody>
      </p:sp>
      <p:pic>
        <p:nvPicPr>
          <p:cNvPr id="17" name="Graphic 16" descr="Factory outline">
            <a:extLst>
              <a:ext uri="{FF2B5EF4-FFF2-40B4-BE49-F238E27FC236}">
                <a16:creationId xmlns:a16="http://schemas.microsoft.com/office/drawing/2014/main" id="{0BA5EEF1-C2F5-4DDD-9D4A-98B33D596F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312666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budgeting</a:t>
            </a:r>
          </a:p>
        </p:txBody>
      </p:sp>
      <p:sp>
        <p:nvSpPr>
          <p:cNvPr id="4" name="Title 7">
            <a:extLst>
              <a:ext uri="{FF2B5EF4-FFF2-40B4-BE49-F238E27FC236}">
                <a16:creationId xmlns:a16="http://schemas.microsoft.com/office/drawing/2014/main" id="{890DAB82-0122-0041-8464-BD4AB7BE4030}"/>
              </a:ext>
            </a:extLst>
          </p:cNvPr>
          <p:cNvSpPr>
            <a:spLocks noGrp="1"/>
          </p:cNvSpPr>
          <p:nvPr>
            <p:ph type="ctrTitle"/>
          </p:nvPr>
        </p:nvSpPr>
        <p:spPr>
          <a:xfrm>
            <a:off x="1093068" y="2338085"/>
            <a:ext cx="9057929" cy="2158189"/>
          </a:xfrm>
        </p:spPr>
        <p:txBody>
          <a:bodyPr>
            <a:normAutofit/>
          </a:bodyPr>
          <a:lstStyle/>
          <a:p>
            <a:r>
              <a:rPr lang="en-US" dirty="0"/>
              <a:t>‘Develop the Plan’</a:t>
            </a:r>
            <a:br>
              <a:rPr lang="en-US" dirty="0"/>
            </a:br>
            <a:r>
              <a:rPr lang="en-US" dirty="0"/>
              <a:t>‘Align the Organization’</a:t>
            </a:r>
            <a:br>
              <a:rPr lang="en-US" dirty="0"/>
            </a:br>
            <a:endParaRPr lang="en-US" dirty="0"/>
          </a:p>
        </p:txBody>
      </p:sp>
    </p:spTree>
    <p:extLst>
      <p:ext uri="{BB962C8B-B14F-4D97-AF65-F5344CB8AC3E}">
        <p14:creationId xmlns:p14="http://schemas.microsoft.com/office/powerpoint/2010/main" val="4114879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4837444" cy="1450757"/>
          </a:xfrm>
        </p:spPr>
        <p:txBody>
          <a:bodyPr/>
          <a:lstStyle/>
          <a:p>
            <a:r>
              <a:rPr lang="en-US" dirty="0"/>
              <a:t>Planning Process Overview</a:t>
            </a:r>
          </a:p>
        </p:txBody>
      </p:sp>
      <p:sp>
        <p:nvSpPr>
          <p:cNvPr id="14" name="Content Placeholder 9">
            <a:extLst>
              <a:ext uri="{FF2B5EF4-FFF2-40B4-BE49-F238E27FC236}">
                <a16:creationId xmlns:a16="http://schemas.microsoft.com/office/drawing/2014/main" id="{221305C5-8687-4A19-9E0C-6C357710B317}"/>
              </a:ext>
            </a:extLst>
          </p:cNvPr>
          <p:cNvSpPr txBox="1">
            <a:spLocks/>
          </p:cNvSpPr>
          <p:nvPr/>
        </p:nvSpPr>
        <p:spPr>
          <a:xfrm>
            <a:off x="879619" y="1638173"/>
            <a:ext cx="4948980" cy="4934481"/>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‘Financial Planning Process’ typically includes a 3- or 5- year plan, which facilitates development of an Annual Operating Plan (AOP), which then becomes the basis for a monthly time-phased forecast.  </a:t>
            </a:r>
          </a:p>
          <a:p>
            <a:r>
              <a:rPr lang="en-US" dirty="0"/>
              <a:t>Monthly financial progress reporting allows for faster reactions to business risks and helps drive responsibility and accountability of the management team.</a:t>
            </a:r>
          </a:p>
        </p:txBody>
      </p:sp>
      <p:sp>
        <p:nvSpPr>
          <p:cNvPr id="15" name="Content Placeholder 4">
            <a:extLst>
              <a:ext uri="{FF2B5EF4-FFF2-40B4-BE49-F238E27FC236}">
                <a16:creationId xmlns:a16="http://schemas.microsoft.com/office/drawing/2014/main" id="{FB7BF30F-4309-4847-A93F-A459E6B37777}"/>
              </a:ext>
            </a:extLst>
          </p:cNvPr>
          <p:cNvSpPr>
            <a:spLocks noGrp="1"/>
          </p:cNvSpPr>
          <p:nvPr>
            <p:ph sz="half" idx="2"/>
          </p:nvPr>
        </p:nvSpPr>
        <p:spPr>
          <a:xfrm>
            <a:off x="7539302" y="677736"/>
            <a:ext cx="3401755" cy="419107"/>
          </a:xfrm>
        </p:spPr>
        <p:txBody>
          <a:bodyPr>
            <a:normAutofit/>
          </a:bodyPr>
          <a:lstStyle/>
          <a:p>
            <a:r>
              <a:rPr lang="en-US" sz="1800" b="1" u="sng" dirty="0"/>
              <a:t>The Financial Planning Process</a:t>
            </a:r>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graphicFrame>
        <p:nvGraphicFramePr>
          <p:cNvPr id="2" name="Diagram 1">
            <a:extLst>
              <a:ext uri="{FF2B5EF4-FFF2-40B4-BE49-F238E27FC236}">
                <a16:creationId xmlns:a16="http://schemas.microsoft.com/office/drawing/2014/main" id="{6C329D21-8B79-4AAB-9BA5-7D2A995D1563}"/>
              </a:ext>
            </a:extLst>
          </p:cNvPr>
          <p:cNvGraphicFramePr/>
          <p:nvPr>
            <p:extLst>
              <p:ext uri="{D42A27DB-BD31-4B8C-83A1-F6EECF244321}">
                <p14:modId xmlns:p14="http://schemas.microsoft.com/office/powerpoint/2010/main" val="623483999"/>
              </p:ext>
            </p:extLst>
          </p:nvPr>
        </p:nvGraphicFramePr>
        <p:xfrm>
          <a:off x="6096000" y="1638174"/>
          <a:ext cx="5815931" cy="361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77EACF5-7A10-49C2-B0D0-9DBE9828E871}"/>
              </a:ext>
            </a:extLst>
          </p:cNvPr>
          <p:cNvSpPr txBox="1"/>
          <p:nvPr/>
        </p:nvSpPr>
        <p:spPr>
          <a:xfrm>
            <a:off x="10275650" y="3186071"/>
            <a:ext cx="1330814" cy="261610"/>
          </a:xfrm>
          <a:prstGeom prst="rect">
            <a:avLst/>
          </a:prstGeom>
          <a:noFill/>
        </p:spPr>
        <p:txBody>
          <a:bodyPr wrap="none" rtlCol="0">
            <a:spAutoFit/>
          </a:bodyPr>
          <a:lstStyle/>
          <a:p>
            <a:r>
              <a:rPr lang="en-US" sz="1100" b="1" dirty="0">
                <a:solidFill>
                  <a:srgbClr val="074356"/>
                </a:solidFill>
                <a:latin typeface="Roboto" panose="02000000000000000000" pitchFamily="2" charset="0"/>
                <a:ea typeface="Roboto" panose="02000000000000000000" pitchFamily="2" charset="0"/>
              </a:rPr>
              <a:t>1</a:t>
            </a:r>
            <a:r>
              <a:rPr lang="en-US" sz="1100" b="1" baseline="30000" dirty="0">
                <a:solidFill>
                  <a:srgbClr val="074356"/>
                </a:solidFill>
                <a:latin typeface="Roboto" panose="02000000000000000000" pitchFamily="2" charset="0"/>
                <a:ea typeface="Roboto" panose="02000000000000000000" pitchFamily="2" charset="0"/>
              </a:rPr>
              <a:t>st</a:t>
            </a:r>
            <a:r>
              <a:rPr lang="en-US" sz="1100" b="1" dirty="0">
                <a:solidFill>
                  <a:srgbClr val="074356"/>
                </a:solidFill>
                <a:latin typeface="Roboto" panose="02000000000000000000" pitchFamily="2" charset="0"/>
                <a:ea typeface="Roboto" panose="02000000000000000000" pitchFamily="2" charset="0"/>
              </a:rPr>
              <a:t> Yr of SP = AOP</a:t>
            </a:r>
          </a:p>
        </p:txBody>
      </p:sp>
      <p:sp>
        <p:nvSpPr>
          <p:cNvPr id="10" name="TextBox 9">
            <a:extLst>
              <a:ext uri="{FF2B5EF4-FFF2-40B4-BE49-F238E27FC236}">
                <a16:creationId xmlns:a16="http://schemas.microsoft.com/office/drawing/2014/main" id="{48F24042-269D-420D-ACFF-A87BEFF59D25}"/>
              </a:ext>
            </a:extLst>
          </p:cNvPr>
          <p:cNvSpPr txBox="1"/>
          <p:nvPr/>
        </p:nvSpPr>
        <p:spPr>
          <a:xfrm>
            <a:off x="8236836" y="5186726"/>
            <a:ext cx="1752403" cy="261610"/>
          </a:xfrm>
          <a:prstGeom prst="rect">
            <a:avLst/>
          </a:prstGeom>
          <a:noFill/>
        </p:spPr>
        <p:txBody>
          <a:bodyPr wrap="none" rtlCol="0">
            <a:spAutoFit/>
          </a:bodyPr>
          <a:lstStyle/>
          <a:p>
            <a:r>
              <a:rPr lang="en-US" sz="1100" b="1" dirty="0">
                <a:solidFill>
                  <a:srgbClr val="074356"/>
                </a:solidFill>
                <a:latin typeface="Roboto" panose="02000000000000000000" pitchFamily="2" charset="0"/>
                <a:ea typeface="Roboto" panose="02000000000000000000" pitchFamily="2" charset="0"/>
              </a:rPr>
              <a:t>AOP = Forecast Baseline</a:t>
            </a:r>
          </a:p>
        </p:txBody>
      </p:sp>
      <p:sp>
        <p:nvSpPr>
          <p:cNvPr id="11" name="TextBox 10">
            <a:extLst>
              <a:ext uri="{FF2B5EF4-FFF2-40B4-BE49-F238E27FC236}">
                <a16:creationId xmlns:a16="http://schemas.microsoft.com/office/drawing/2014/main" id="{20DD81E8-80DD-4817-9C07-B5CD6254CA0C}"/>
              </a:ext>
            </a:extLst>
          </p:cNvPr>
          <p:cNvSpPr txBox="1"/>
          <p:nvPr/>
        </p:nvSpPr>
        <p:spPr>
          <a:xfrm>
            <a:off x="6216725" y="2250855"/>
            <a:ext cx="1477853" cy="938719"/>
          </a:xfrm>
          <a:prstGeom prst="rect">
            <a:avLst/>
          </a:prstGeom>
          <a:noFill/>
        </p:spPr>
        <p:txBody>
          <a:bodyPr wrap="square" rtlCol="0">
            <a:spAutoFit/>
          </a:bodyPr>
          <a:lstStyle/>
          <a:p>
            <a:pPr algn="ctr"/>
            <a:r>
              <a:rPr lang="en-US" sz="1100" b="1" dirty="0">
                <a:solidFill>
                  <a:srgbClr val="074356"/>
                </a:solidFill>
                <a:latin typeface="Roboto" panose="02000000000000000000" pitchFamily="2" charset="0"/>
                <a:ea typeface="Roboto" panose="02000000000000000000" pitchFamily="2" charset="0"/>
              </a:rPr>
              <a:t>Monthly Financial Forecast &amp; Reporting to Monitor/Drive Results</a:t>
            </a:r>
          </a:p>
        </p:txBody>
      </p:sp>
      <p:pic>
        <p:nvPicPr>
          <p:cNvPr id="13" name="Graphic 12" descr="Factory outline">
            <a:extLst>
              <a:ext uri="{FF2B5EF4-FFF2-40B4-BE49-F238E27FC236}">
                <a16:creationId xmlns:a16="http://schemas.microsoft.com/office/drawing/2014/main" id="{4C527290-29A5-4A9F-BDD8-6173FB9905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26901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Strategic Planning:  The Start of the Process</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302056" y="1382410"/>
            <a:ext cx="11587888" cy="4723088"/>
          </a:xfrm>
        </p:spPr>
        <p:txBody>
          <a:bodyPr>
            <a:noAutofit/>
          </a:bodyPr>
          <a:lstStyle/>
          <a:p>
            <a:pPr lvl="0">
              <a:spcBef>
                <a:spcPts val="0"/>
              </a:spcBef>
              <a:spcAft>
                <a:spcPts val="600"/>
              </a:spcAft>
              <a:buClr>
                <a:srgbClr val="EB8A2F"/>
              </a:buClr>
            </a:pPr>
            <a:r>
              <a:rPr lang="en-US" sz="1400" b="1" dirty="0">
                <a:solidFill>
                  <a:srgbClr val="000000">
                    <a:lumMod val="75000"/>
                    <a:lumOff val="25000"/>
                  </a:srgbClr>
                </a:solidFill>
              </a:rPr>
              <a:t>The development of a 3- or 5-year plan is typically the first step in developing the Budget/AOP:  </a:t>
            </a:r>
          </a:p>
          <a:p>
            <a:pPr lvl="1">
              <a:spcBef>
                <a:spcPts val="0"/>
              </a:spcBef>
              <a:spcAft>
                <a:spcPts val="600"/>
              </a:spcAft>
              <a:buClr>
                <a:srgbClr val="EB8A2F"/>
              </a:buClr>
            </a:pPr>
            <a:r>
              <a:rPr lang="en-US" sz="1400" b="0" dirty="0">
                <a:solidFill>
                  <a:schemeClr val="tx1"/>
                </a:solidFill>
                <a:cs typeface="Arial" panose="020B0604020202020204" pitchFamily="34" charset="0"/>
              </a:rPr>
              <a:t>The Strategic Plan </a:t>
            </a:r>
            <a:r>
              <a:rPr lang="en-US" sz="1400" dirty="0">
                <a:solidFill>
                  <a:schemeClr val="tx1"/>
                </a:solidFill>
                <a:cs typeface="Arial" panose="020B0604020202020204" pitchFamily="34" charset="0"/>
              </a:rPr>
              <a:t>should seek to define</a:t>
            </a:r>
            <a:r>
              <a:rPr lang="en-US" sz="1400" b="0" dirty="0">
                <a:solidFill>
                  <a:schemeClr val="tx1"/>
                </a:solidFill>
                <a:cs typeface="Arial" panose="020B0604020202020204" pitchFamily="34" charset="0"/>
              </a:rPr>
              <a:t>: </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Where are we today and where are we going?</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Why are we going there?</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will we get there? </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long will it take?</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will we know when we get there?</a:t>
            </a:r>
          </a:p>
          <a:p>
            <a:pPr marL="0" indent="0">
              <a:spcBef>
                <a:spcPts val="0"/>
              </a:spcBef>
              <a:spcAft>
                <a:spcPts val="600"/>
              </a:spcAft>
              <a:buNone/>
            </a:pPr>
            <a:r>
              <a:rPr lang="en-US" sz="1400" b="1" u="sng" dirty="0">
                <a:solidFill>
                  <a:schemeClr val="tx1"/>
                </a:solidFill>
                <a:cs typeface="Arial" panose="020B0604020202020204" pitchFamily="34" charset="0"/>
              </a:rPr>
              <a:t>Key Elements:</a:t>
            </a:r>
          </a:p>
          <a:p>
            <a:pPr>
              <a:spcBef>
                <a:spcPts val="0"/>
              </a:spcBef>
              <a:spcAft>
                <a:spcPts val="600"/>
              </a:spcAft>
            </a:pPr>
            <a:r>
              <a:rPr lang="en-US" sz="1400" u="sng" dirty="0">
                <a:solidFill>
                  <a:schemeClr val="tx1"/>
                </a:solidFill>
                <a:cs typeface="Arial" panose="020B0604020202020204" pitchFamily="34" charset="0"/>
              </a:rPr>
              <a:t>Purpose:</a:t>
            </a:r>
            <a:r>
              <a:rPr lang="en-US" sz="1400" dirty="0">
                <a:solidFill>
                  <a:schemeClr val="tx1"/>
                </a:solidFill>
                <a:cs typeface="Arial" panose="020B0604020202020204" pitchFamily="34" charset="0"/>
              </a:rPr>
              <a:t>  Establishes a multi-year strategic framework to define/align enterprise-wide goals and objectives.  Yr 1 becomes basis for the AOP</a:t>
            </a:r>
          </a:p>
          <a:p>
            <a:pPr>
              <a:spcBef>
                <a:spcPts val="0"/>
              </a:spcBef>
              <a:spcAft>
                <a:spcPts val="600"/>
              </a:spcAft>
            </a:pPr>
            <a:r>
              <a:rPr lang="en-US" sz="1400" u="sng" dirty="0">
                <a:solidFill>
                  <a:schemeClr val="tx1"/>
                </a:solidFill>
                <a:cs typeface="Arial" panose="020B0604020202020204" pitchFamily="34" charset="0"/>
              </a:rPr>
              <a:t>Approach:</a:t>
            </a:r>
            <a:r>
              <a:rPr lang="en-US" sz="1400" dirty="0">
                <a:solidFill>
                  <a:schemeClr val="tx1"/>
                </a:solidFill>
                <a:cs typeface="Arial" panose="020B0604020202020204" pitchFamily="34" charset="0"/>
              </a:rPr>
              <a:t>  </a:t>
            </a:r>
          </a:p>
          <a:p>
            <a:pPr lvl="1">
              <a:spcBef>
                <a:spcPts val="0"/>
              </a:spcBef>
              <a:spcAft>
                <a:spcPts val="600"/>
              </a:spcAft>
            </a:pPr>
            <a:r>
              <a:rPr lang="en-US" sz="1400" dirty="0">
                <a:solidFill>
                  <a:schemeClr val="tx1"/>
                </a:solidFill>
                <a:cs typeface="Arial" panose="020B0604020202020204" pitchFamily="34" charset="0"/>
              </a:rPr>
              <a:t> ‘Tops Down’ Baseline Objectives aligned to Key Initiatives, Investment/Resource Focus, Market/Industry Overlay, Organic + Inorganic </a:t>
            </a:r>
          </a:p>
          <a:p>
            <a:pPr lvl="1">
              <a:spcBef>
                <a:spcPts val="0"/>
              </a:spcBef>
              <a:spcAft>
                <a:spcPts val="600"/>
              </a:spcAft>
            </a:pPr>
            <a:r>
              <a:rPr lang="en-US" sz="1400" dirty="0">
                <a:solidFill>
                  <a:schemeClr val="tx1"/>
                </a:solidFill>
                <a:cs typeface="Arial" panose="020B0604020202020204" pitchFamily="34" charset="0"/>
              </a:rPr>
              <a:t> Harvard Business School (HBS) Vision-Mission-BHAG (lite version)</a:t>
            </a:r>
          </a:p>
          <a:p>
            <a:pPr>
              <a:spcBef>
                <a:spcPts val="0"/>
              </a:spcBef>
              <a:spcAft>
                <a:spcPts val="600"/>
              </a:spcAft>
            </a:pPr>
            <a:r>
              <a:rPr lang="en-US" sz="1400" u="sng" dirty="0">
                <a:solidFill>
                  <a:schemeClr val="tx1"/>
                </a:solidFill>
                <a:cs typeface="Arial" panose="020B0604020202020204" pitchFamily="34" charset="0"/>
              </a:rPr>
              <a:t>Key Contributors</a:t>
            </a:r>
            <a:r>
              <a:rPr lang="en-US" sz="1400" dirty="0">
                <a:solidFill>
                  <a:schemeClr val="tx1"/>
                </a:solidFill>
                <a:cs typeface="Arial" panose="020B0604020202020204" pitchFamily="34" charset="0"/>
              </a:rPr>
              <a:t>:  ELT, Outside Advisors plus Board Review</a:t>
            </a:r>
          </a:p>
          <a:p>
            <a:pPr>
              <a:spcBef>
                <a:spcPts val="0"/>
              </a:spcBef>
              <a:spcAft>
                <a:spcPts val="600"/>
              </a:spcAft>
            </a:pPr>
            <a:r>
              <a:rPr lang="en-US" sz="1400" u="sng" dirty="0">
                <a:solidFill>
                  <a:schemeClr val="tx1"/>
                </a:solidFill>
                <a:cs typeface="Arial" panose="020B0604020202020204" pitchFamily="34" charset="0"/>
              </a:rPr>
              <a:t>Deliverables:</a:t>
            </a:r>
            <a:r>
              <a:rPr lang="en-US" sz="1400" dirty="0">
                <a:solidFill>
                  <a:schemeClr val="tx1"/>
                </a:solidFill>
                <a:cs typeface="Arial" panose="020B0604020202020204" pitchFamily="34" charset="0"/>
              </a:rPr>
              <a:t> </a:t>
            </a:r>
          </a:p>
          <a:p>
            <a:pPr lvl="2">
              <a:spcBef>
                <a:spcPts val="0"/>
              </a:spcBef>
              <a:spcAft>
                <a:spcPts val="600"/>
              </a:spcAft>
            </a:pPr>
            <a:r>
              <a:rPr lang="en-US" dirty="0">
                <a:solidFill>
                  <a:schemeClr val="tx1"/>
                </a:solidFill>
                <a:cs typeface="Arial" panose="020B0604020202020204" pitchFamily="34" charset="0"/>
              </a:rPr>
              <a:t> Summary Deck and Associated Back-up</a:t>
            </a:r>
          </a:p>
          <a:p>
            <a:pPr lvl="2">
              <a:spcBef>
                <a:spcPts val="0"/>
              </a:spcBef>
              <a:spcAft>
                <a:spcPts val="600"/>
              </a:spcAft>
            </a:pPr>
            <a:r>
              <a:rPr lang="en-US" dirty="0">
                <a:solidFill>
                  <a:schemeClr val="tx1"/>
                </a:solidFill>
                <a:cs typeface="Arial" panose="020B0604020202020204" pitchFamily="34" charset="0"/>
              </a:rPr>
              <a:t> “What/If” Excel Model</a:t>
            </a:r>
            <a:endParaRPr lang="en-US" u="sng" dirty="0">
              <a:solidFill>
                <a:schemeClr val="tx1"/>
              </a:solidFill>
              <a:cs typeface="Arial" panose="020B0604020202020204" pitchFamily="34" charset="0"/>
            </a:endParaRPr>
          </a:p>
          <a:p>
            <a:pPr>
              <a:spcBef>
                <a:spcPts val="0"/>
              </a:spcBef>
              <a:spcAft>
                <a:spcPts val="600"/>
              </a:spcAft>
            </a:pPr>
            <a:r>
              <a:rPr lang="en-US" sz="1400" u="sng" dirty="0">
                <a:solidFill>
                  <a:schemeClr val="tx1"/>
                </a:solidFill>
                <a:cs typeface="Arial" panose="020B0604020202020204" pitchFamily="34" charset="0"/>
              </a:rPr>
              <a:t>Timeline:</a:t>
            </a:r>
            <a:r>
              <a:rPr lang="en-US" sz="1400" dirty="0">
                <a:solidFill>
                  <a:schemeClr val="tx1"/>
                </a:solidFill>
                <a:cs typeface="Arial" panose="020B0604020202020204" pitchFamily="34" charset="0"/>
              </a:rPr>
              <a:t> </a:t>
            </a:r>
          </a:p>
          <a:p>
            <a:pPr>
              <a:spcBef>
                <a:spcPts val="0"/>
              </a:spcBef>
              <a:spcAft>
                <a:spcPts val="600"/>
              </a:spcAft>
            </a:pPr>
            <a:r>
              <a:rPr lang="en-US" sz="1400" dirty="0">
                <a:solidFill>
                  <a:schemeClr val="tx1"/>
                </a:solidFill>
                <a:cs typeface="Arial" panose="020B0604020202020204" pitchFamily="34" charset="0"/>
              </a:rPr>
              <a:t>September:  CEO-Excel Model, Strategic ELT Sessions;  October:  1st Draft;  November/December:  BOD Review</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26</a:t>
            </a:fld>
            <a:endParaRPr lang="en-US" dirty="0"/>
          </a:p>
        </p:txBody>
      </p:sp>
      <p:pic>
        <p:nvPicPr>
          <p:cNvPr id="11" name="Graphic 10" descr="Factory outline">
            <a:extLst>
              <a:ext uri="{FF2B5EF4-FFF2-40B4-BE49-F238E27FC236}">
                <a16:creationId xmlns:a16="http://schemas.microsoft.com/office/drawing/2014/main" id="{FAE1A077-0A65-449D-A2E4-07ED15D03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60176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Strategic Plan Framework</a:t>
            </a:r>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The development of the strategic plan is often governed by a company-specific framework or process guide.</a:t>
            </a:r>
          </a:p>
        </p:txBody>
      </p:sp>
      <p:sp>
        <p:nvSpPr>
          <p:cNvPr id="11" name="Content Placeholder 4">
            <a:extLst>
              <a:ext uri="{FF2B5EF4-FFF2-40B4-BE49-F238E27FC236}">
                <a16:creationId xmlns:a16="http://schemas.microsoft.com/office/drawing/2014/main" id="{4CC509D4-24DE-4923-BDCC-7B02923836FA}"/>
              </a:ext>
            </a:extLst>
          </p:cNvPr>
          <p:cNvSpPr>
            <a:spLocks noGrp="1"/>
          </p:cNvSpPr>
          <p:nvPr>
            <p:ph sz="half" idx="2"/>
          </p:nvPr>
        </p:nvSpPr>
        <p:spPr>
          <a:xfrm>
            <a:off x="8262175" y="583390"/>
            <a:ext cx="2070094" cy="419107"/>
          </a:xfrm>
        </p:spPr>
        <p:txBody>
          <a:bodyPr>
            <a:normAutofit fontScale="85000" lnSpcReduction="10000"/>
          </a:bodyPr>
          <a:lstStyle/>
          <a:p>
            <a:r>
              <a:rPr lang="en-US" sz="1800" b="1" u="sng" dirty="0"/>
              <a:t>Example Framework:  </a:t>
            </a:r>
            <a:endParaRPr lang="en-US" sz="1800" b="1" dirty="0"/>
          </a:p>
          <a:p>
            <a:endParaRPr lang="en-US" sz="1800" dirty="0"/>
          </a:p>
          <a:p>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
        <p:nvSpPr>
          <p:cNvPr id="13" name="TextBox 12">
            <a:extLst>
              <a:ext uri="{FF2B5EF4-FFF2-40B4-BE49-F238E27FC236}">
                <a16:creationId xmlns:a16="http://schemas.microsoft.com/office/drawing/2014/main" id="{BEFDAA72-C06E-4A4F-9973-E01A8488C9D3}"/>
              </a:ext>
            </a:extLst>
          </p:cNvPr>
          <p:cNvSpPr txBox="1"/>
          <p:nvPr/>
        </p:nvSpPr>
        <p:spPr>
          <a:xfrm>
            <a:off x="6464117" y="5969346"/>
            <a:ext cx="5290138" cy="415498"/>
          </a:xfrm>
          <a:prstGeom prst="rect">
            <a:avLst/>
          </a:prstGeom>
          <a:noFill/>
        </p:spPr>
        <p:txBody>
          <a:bodyPr wrap="square">
            <a:spAutoFit/>
          </a:bodyPr>
          <a:lstStyle/>
          <a:p>
            <a:r>
              <a:rPr lang="en-US" sz="700" i="1" dirty="0">
                <a:solidFill>
                  <a:schemeClr val="tx2"/>
                </a:solidFill>
                <a:hlinkClick r:id="rId3">
                  <a:extLst>
                    <a:ext uri="{A12FA001-AC4F-418D-AE19-62706E023703}">
                      <ahyp:hlinkClr xmlns:ahyp="http://schemas.microsoft.com/office/drawing/2018/hyperlinkcolor" val="tx"/>
                    </a:ext>
                  </a:extLst>
                </a:hlinkClick>
              </a:rPr>
              <a:t>Source:  compstratplan-1024x768.png (1024×768) (uic.edu)</a:t>
            </a:r>
            <a:endParaRPr lang="en-US" sz="700" i="1" dirty="0">
              <a:solidFill>
                <a:schemeClr val="tx2"/>
              </a:solidFill>
            </a:endParaRPr>
          </a:p>
          <a:p>
            <a:endParaRPr lang="en-US" sz="700" i="1" dirty="0">
              <a:solidFill>
                <a:schemeClr val="tx2"/>
              </a:solidFill>
            </a:endParaRPr>
          </a:p>
          <a:p>
            <a:r>
              <a:rPr lang="en-US" sz="700" i="1" dirty="0">
                <a:solidFill>
                  <a:schemeClr val="tx2"/>
                </a:solidFill>
              </a:rPr>
              <a:t>Credit:  ECG Management Consultants</a:t>
            </a:r>
            <a:endParaRPr lang="en-US" sz="400" i="1" dirty="0">
              <a:solidFill>
                <a:schemeClr val="tx2"/>
              </a:solidFill>
            </a:endParaRPr>
          </a:p>
        </p:txBody>
      </p:sp>
      <p:pic>
        <p:nvPicPr>
          <p:cNvPr id="3" name="Picture 2">
            <a:extLst>
              <a:ext uri="{FF2B5EF4-FFF2-40B4-BE49-F238E27FC236}">
                <a16:creationId xmlns:a16="http://schemas.microsoft.com/office/drawing/2014/main" id="{3A3CB918-36B5-4DF5-8C7B-B6FCB2D3D0FA}"/>
              </a:ext>
            </a:extLst>
          </p:cNvPr>
          <p:cNvPicPr>
            <a:picLocks noChangeAspect="1"/>
          </p:cNvPicPr>
          <p:nvPr/>
        </p:nvPicPr>
        <p:blipFill>
          <a:blip r:embed="rId4"/>
          <a:stretch>
            <a:fillRect/>
          </a:stretch>
        </p:blipFill>
        <p:spPr>
          <a:xfrm>
            <a:off x="6756400" y="1112195"/>
            <a:ext cx="4997855" cy="3748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457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709488" y="272938"/>
            <a:ext cx="10194981" cy="828418"/>
          </a:xfrm>
        </p:spPr>
        <p:txBody>
          <a:bodyPr/>
          <a:lstStyle/>
          <a:p>
            <a:r>
              <a:rPr lang="en-US" dirty="0"/>
              <a:t>Setting the Strategic Plan:  </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302056" y="1192927"/>
            <a:ext cx="11587888" cy="4723088"/>
          </a:xfrm>
        </p:spPr>
        <p:txBody>
          <a:bodyPr>
            <a:noAutofit/>
          </a:bodyPr>
          <a:lstStyle/>
          <a:p>
            <a:pPr lvl="0">
              <a:spcBef>
                <a:spcPts val="0"/>
              </a:spcBef>
              <a:spcAft>
                <a:spcPts val="600"/>
              </a:spcAft>
              <a:buClr>
                <a:srgbClr val="EB8A2F"/>
              </a:buClr>
            </a:pPr>
            <a:r>
              <a:rPr lang="en-US" b="1" dirty="0">
                <a:solidFill>
                  <a:srgbClr val="000000">
                    <a:lumMod val="75000"/>
                    <a:lumOff val="25000"/>
                  </a:srgbClr>
                </a:solidFill>
              </a:rPr>
              <a:t>The first year of the strategic plan should ultimately inform the AOP development:  </a:t>
            </a:r>
          </a:p>
          <a:p>
            <a:pPr marL="0" indent="0">
              <a:spcBef>
                <a:spcPts val="0"/>
              </a:spcBef>
              <a:spcAft>
                <a:spcPts val="600"/>
              </a:spcAft>
              <a:buNone/>
            </a:pPr>
            <a:endParaRPr lang="en-US" b="1" u="sng" dirty="0">
              <a:solidFill>
                <a:schemeClr val="tx1"/>
              </a:solidFill>
              <a:cs typeface="Arial" panose="020B0604020202020204" pitchFamily="34" charset="0"/>
            </a:endParaRPr>
          </a:p>
          <a:p>
            <a:pPr marL="0" indent="0">
              <a:spcBef>
                <a:spcPts val="0"/>
              </a:spcBef>
              <a:spcAft>
                <a:spcPts val="600"/>
              </a:spcAft>
              <a:buNone/>
            </a:pPr>
            <a:r>
              <a:rPr lang="en-US" b="1" u="sng" dirty="0">
                <a:solidFill>
                  <a:schemeClr val="tx1"/>
                </a:solidFill>
                <a:cs typeface="Arial" panose="020B0604020202020204" pitchFamily="34" charset="0"/>
              </a:rPr>
              <a:t>Key Elements:</a:t>
            </a:r>
          </a:p>
          <a:p>
            <a:pPr marL="0" indent="0">
              <a:spcBef>
                <a:spcPts val="0"/>
              </a:spcBef>
              <a:spcAft>
                <a:spcPts val="600"/>
              </a:spcAft>
              <a:buNone/>
            </a:pPr>
            <a:r>
              <a:rPr lang="en-US" u="sng" dirty="0">
                <a:solidFill>
                  <a:schemeClr val="tx1"/>
                </a:solidFill>
                <a:cs typeface="Arial" panose="020B0604020202020204" pitchFamily="34" charset="0"/>
              </a:rPr>
              <a:t>Purpose:</a:t>
            </a:r>
            <a:r>
              <a:rPr lang="en-US" dirty="0">
                <a:solidFill>
                  <a:schemeClr val="tx1"/>
                </a:solidFill>
                <a:cs typeface="Arial" panose="020B0604020202020204" pitchFamily="34" charset="0"/>
              </a:rPr>
              <a:t>  To establish and align operational objectives to near term growth and execution initiatives</a:t>
            </a:r>
          </a:p>
          <a:p>
            <a:pPr marL="0" indent="0">
              <a:spcBef>
                <a:spcPts val="0"/>
              </a:spcBef>
              <a:spcAft>
                <a:spcPts val="600"/>
              </a:spcAft>
              <a:buNone/>
            </a:pPr>
            <a:r>
              <a:rPr lang="en-US" u="sng" dirty="0">
                <a:solidFill>
                  <a:schemeClr val="tx1"/>
                </a:solidFill>
                <a:cs typeface="Arial" panose="020B0604020202020204" pitchFamily="34" charset="0"/>
              </a:rPr>
              <a:t>Approach:</a:t>
            </a:r>
            <a:r>
              <a:rPr lang="en-US" dirty="0">
                <a:solidFill>
                  <a:schemeClr val="tx1"/>
                </a:solidFill>
                <a:cs typeface="Arial" panose="020B0604020202020204" pitchFamily="34" charset="0"/>
              </a:rPr>
              <a:t>  </a:t>
            </a:r>
          </a:p>
          <a:p>
            <a:pPr lvl="1">
              <a:spcBef>
                <a:spcPts val="0"/>
              </a:spcBef>
              <a:spcAft>
                <a:spcPts val="600"/>
              </a:spcAft>
            </a:pPr>
            <a:r>
              <a:rPr lang="en-US" dirty="0">
                <a:solidFill>
                  <a:schemeClr val="tx1"/>
                </a:solidFill>
                <a:cs typeface="Arial" panose="020B0604020202020204" pitchFamily="34" charset="0"/>
              </a:rPr>
              <a:t>‘Bottoms Up’ and exceptionally (or at least ‘especially’) detailed </a:t>
            </a:r>
          </a:p>
          <a:p>
            <a:pPr lvl="1">
              <a:spcBef>
                <a:spcPts val="0"/>
              </a:spcBef>
              <a:spcAft>
                <a:spcPts val="600"/>
              </a:spcAft>
            </a:pPr>
            <a:r>
              <a:rPr lang="en-US" dirty="0">
                <a:solidFill>
                  <a:schemeClr val="tx1"/>
                </a:solidFill>
                <a:cs typeface="Arial" panose="020B0604020202020204" pitchFamily="34" charset="0"/>
              </a:rPr>
              <a:t>‘FTE’s &amp; ODCs’, Bookings/Revenue/Profit Focus, ‘Backlog Burn’ + ‘New Business Ingest’, Organic Only</a:t>
            </a:r>
          </a:p>
          <a:p>
            <a:pPr marL="0" indent="-194310">
              <a:spcBef>
                <a:spcPts val="0"/>
              </a:spcBef>
              <a:spcAft>
                <a:spcPts val="600"/>
              </a:spcAft>
              <a:buNone/>
            </a:pPr>
            <a:r>
              <a:rPr lang="en-US" u="sng" dirty="0">
                <a:solidFill>
                  <a:schemeClr val="tx1"/>
                </a:solidFill>
                <a:cs typeface="Arial" panose="020B0604020202020204" pitchFamily="34" charset="0"/>
              </a:rPr>
              <a:t>Key Contributors</a:t>
            </a:r>
            <a:r>
              <a:rPr lang="en-US" dirty="0">
                <a:solidFill>
                  <a:schemeClr val="tx1"/>
                </a:solidFill>
                <a:cs typeface="Arial" panose="020B0604020202020204" pitchFamily="34" charset="0"/>
              </a:rPr>
              <a:t>:  </a:t>
            </a:r>
          </a:p>
          <a:p>
            <a:pPr lvl="1">
              <a:spcBef>
                <a:spcPts val="0"/>
              </a:spcBef>
              <a:spcAft>
                <a:spcPts val="600"/>
              </a:spcAft>
            </a:pPr>
            <a:r>
              <a:rPr lang="en-US" dirty="0">
                <a:solidFill>
                  <a:schemeClr val="tx1"/>
                </a:solidFill>
                <a:cs typeface="Arial" panose="020B0604020202020204" pitchFamily="34" charset="0"/>
              </a:rPr>
              <a:t>ELT,  Business Development, Program Managers, Finance (FP&amp;A and Program Finance)</a:t>
            </a:r>
          </a:p>
          <a:p>
            <a:pPr marL="0" indent="0">
              <a:spcBef>
                <a:spcPts val="0"/>
              </a:spcBef>
              <a:spcAft>
                <a:spcPts val="600"/>
              </a:spcAft>
              <a:buNone/>
            </a:pPr>
            <a:r>
              <a:rPr lang="en-US" u="sng" dirty="0">
                <a:solidFill>
                  <a:schemeClr val="tx1"/>
                </a:solidFill>
                <a:cs typeface="Arial" panose="020B0604020202020204" pitchFamily="34" charset="0"/>
              </a:rPr>
              <a:t>Deliverables:</a:t>
            </a:r>
            <a:r>
              <a:rPr lang="en-US" dirty="0">
                <a:solidFill>
                  <a:schemeClr val="tx1"/>
                </a:solidFill>
                <a:cs typeface="Arial" panose="020B0604020202020204" pitchFamily="34" charset="0"/>
              </a:rPr>
              <a:t> </a:t>
            </a:r>
          </a:p>
          <a:p>
            <a:pPr lvl="2">
              <a:spcBef>
                <a:spcPts val="0"/>
              </a:spcBef>
              <a:spcAft>
                <a:spcPts val="600"/>
              </a:spcAft>
            </a:pPr>
            <a:r>
              <a:rPr lang="en-US" sz="1600" dirty="0">
                <a:solidFill>
                  <a:schemeClr val="tx1"/>
                </a:solidFill>
                <a:cs typeface="Arial" panose="020B0604020202020204" pitchFamily="34" charset="0"/>
              </a:rPr>
              <a:t> Business Unit Excel Model</a:t>
            </a:r>
          </a:p>
          <a:p>
            <a:pPr lvl="2">
              <a:spcBef>
                <a:spcPts val="0"/>
              </a:spcBef>
              <a:spcAft>
                <a:spcPts val="600"/>
              </a:spcAft>
            </a:pPr>
            <a:r>
              <a:rPr lang="en-US" sz="1600" dirty="0">
                <a:solidFill>
                  <a:schemeClr val="tx1"/>
                </a:solidFill>
                <a:cs typeface="Arial" panose="020B0604020202020204" pitchFamily="34" charset="0"/>
              </a:rPr>
              <a:t>‘Top Co’ Excel Model</a:t>
            </a:r>
          </a:p>
          <a:p>
            <a:pPr lvl="2">
              <a:spcBef>
                <a:spcPts val="0"/>
              </a:spcBef>
              <a:spcAft>
                <a:spcPts val="600"/>
              </a:spcAft>
            </a:pPr>
            <a:r>
              <a:rPr lang="en-US" sz="1600" dirty="0">
                <a:solidFill>
                  <a:schemeClr val="tx1"/>
                </a:solidFill>
                <a:cs typeface="Arial" panose="020B0604020202020204" pitchFamily="34" charset="0"/>
              </a:rPr>
              <a:t>Multi-Functional Powerpoint Presentation to Board</a:t>
            </a:r>
            <a:endParaRPr lang="en-US" sz="1600" u="sng" dirty="0">
              <a:solidFill>
                <a:schemeClr val="tx1"/>
              </a:solidFill>
              <a:cs typeface="Arial" panose="020B0604020202020204" pitchFamily="34" charset="0"/>
            </a:endParaRPr>
          </a:p>
          <a:p>
            <a:pPr>
              <a:spcBef>
                <a:spcPts val="0"/>
              </a:spcBef>
              <a:spcAft>
                <a:spcPts val="600"/>
              </a:spcAft>
            </a:pPr>
            <a:r>
              <a:rPr lang="en-US" u="sng" dirty="0">
                <a:solidFill>
                  <a:schemeClr val="tx1"/>
                </a:solidFill>
                <a:cs typeface="Arial" panose="020B0604020202020204" pitchFamily="34" charset="0"/>
              </a:rPr>
              <a:t>Timeline:</a:t>
            </a:r>
            <a:r>
              <a:rPr lang="en-US" dirty="0">
                <a:solidFill>
                  <a:schemeClr val="tx1"/>
                </a:solidFill>
                <a:cs typeface="Arial" panose="020B0604020202020204" pitchFamily="34" charset="0"/>
              </a:rPr>
              <a:t> </a:t>
            </a:r>
          </a:p>
          <a:p>
            <a:pPr>
              <a:spcBef>
                <a:spcPts val="0"/>
              </a:spcBef>
              <a:spcAft>
                <a:spcPts val="600"/>
              </a:spcAft>
            </a:pPr>
            <a:r>
              <a:rPr lang="en-US" dirty="0">
                <a:solidFill>
                  <a:schemeClr val="tx1"/>
                </a:solidFill>
                <a:cs typeface="Arial" panose="020B0604020202020204" pitchFamily="34" charset="0"/>
              </a:rPr>
              <a:t>September:  BU Excel Template/Modeling; October:  CEO ‘First Look’; November:  BOD Review; December:  Final AOP Issued</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28</a:t>
            </a:fld>
            <a:endParaRPr lang="en-US" dirty="0"/>
          </a:p>
        </p:txBody>
      </p:sp>
      <p:pic>
        <p:nvPicPr>
          <p:cNvPr id="7" name="Graphic 6" descr="Lightbulb with solid fill">
            <a:extLst>
              <a:ext uri="{FF2B5EF4-FFF2-40B4-BE49-F238E27FC236}">
                <a16:creationId xmlns:a16="http://schemas.microsoft.com/office/drawing/2014/main" id="{D2B3ACDB-D981-41CF-A773-D71D615104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086" y="5933035"/>
            <a:ext cx="424301" cy="424301"/>
          </a:xfrm>
          <a:prstGeom prst="rect">
            <a:avLst/>
          </a:prstGeom>
        </p:spPr>
      </p:pic>
      <p:sp>
        <p:nvSpPr>
          <p:cNvPr id="10" name="Content Placeholder 8">
            <a:extLst>
              <a:ext uri="{FF2B5EF4-FFF2-40B4-BE49-F238E27FC236}">
                <a16:creationId xmlns:a16="http://schemas.microsoft.com/office/drawing/2014/main" id="{03070A4E-AC5F-49EE-86A1-E9442310D1BC}"/>
              </a:ext>
            </a:extLst>
          </p:cNvPr>
          <p:cNvSpPr txBox="1">
            <a:spLocks/>
          </p:cNvSpPr>
          <p:nvPr/>
        </p:nvSpPr>
        <p:spPr>
          <a:xfrm>
            <a:off x="1059455" y="5916391"/>
            <a:ext cx="973770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Many companies plan in MS Excel.  Others use custom interfaces in SAP, Oracle, Hyperion, JAMIS and others.  We’re use Deltek Costpoint and are adding FOCUSPOINT to the toolset for FP&amp;A and Program Finance.</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13" name="Graphic 12" descr="Factory outline">
            <a:extLst>
              <a:ext uri="{FF2B5EF4-FFF2-40B4-BE49-F238E27FC236}">
                <a16:creationId xmlns:a16="http://schemas.microsoft.com/office/drawing/2014/main" id="{5A4F0A16-6F70-42BB-92AF-378AD7E200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48961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29</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Here are some quick definitions of common elements we’ve covered </a:t>
            </a:r>
            <a:r>
              <a:rPr lang="en-US" sz="2400" b="1" u="sng" dirty="0">
                <a:solidFill>
                  <a:srgbClr val="000000">
                    <a:lumMod val="75000"/>
                    <a:lumOff val="25000"/>
                  </a:srgbClr>
                </a:solidFill>
              </a:rPr>
              <a:t>thus far</a:t>
            </a:r>
            <a:r>
              <a:rPr lang="en-US" sz="2400" b="1" dirty="0">
                <a:solidFill>
                  <a:srgbClr val="000000">
                    <a:lumMod val="75000"/>
                    <a:lumOff val="25000"/>
                  </a:srgbClr>
                </a:solidFill>
              </a:rPr>
              <a:t>: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508311575"/>
              </p:ext>
            </p:extLst>
          </p:nvPr>
        </p:nvGraphicFramePr>
        <p:xfrm>
          <a:off x="576569" y="1872973"/>
          <a:ext cx="11038862" cy="399288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a:t>
                      </a:r>
                    </a:p>
                  </a:txBody>
                  <a:tcPr/>
                </a:tc>
                <a:extLst>
                  <a:ext uri="{0D108BD9-81ED-4DB2-BD59-A6C34878D82A}">
                    <a16:rowId xmlns:a16="http://schemas.microsoft.com/office/drawing/2014/main" val="2640273638"/>
                  </a:ext>
                </a:extLst>
              </a:tr>
              <a:tr h="250175">
                <a:tc>
                  <a:txBody>
                    <a:bodyPr/>
                    <a:lstStyle/>
                    <a:p>
                      <a:pPr algn="ctr"/>
                      <a:r>
                        <a:rPr lang="en-US" sz="1400" b="0" dirty="0">
                          <a:latin typeface="Roboto" panose="02000000000000000000" pitchFamily="2" charset="0"/>
                          <a:ea typeface="Roboto" panose="02000000000000000000" pitchFamily="2" charset="0"/>
                        </a:rPr>
                        <a:t>‘Tops Down’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high-level planning approach which uses industry/market benchmarks, and strategic growth targets to set goals and objectives for an organization.  </a:t>
                      </a:r>
                    </a:p>
                  </a:txBody>
                  <a:tcPr/>
                </a:tc>
                <a:extLst>
                  <a:ext uri="{0D108BD9-81ED-4DB2-BD59-A6C34878D82A}">
                    <a16:rowId xmlns:a16="http://schemas.microsoft.com/office/drawing/2014/main" val="2826084591"/>
                  </a:ext>
                </a:extLst>
              </a:tr>
              <a:tr h="250175">
                <a:tc>
                  <a:txBody>
                    <a:bodyPr/>
                    <a:lstStyle/>
                    <a:p>
                      <a:pPr algn="ctr"/>
                      <a:r>
                        <a:rPr lang="en-US" sz="1400" b="0" dirty="0">
                          <a:latin typeface="Roboto" panose="02000000000000000000" pitchFamily="2" charset="0"/>
                          <a:ea typeface="Roboto" panose="02000000000000000000" pitchFamily="2" charset="0"/>
                        </a:rPr>
                        <a:t>‘Bottoms Up’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detailed planning approach which builds a budget/forecast from the program or project level.  It includes the lowest level of cost element planning such as labor, materials, etc.</a:t>
                      </a:r>
                    </a:p>
                  </a:txBody>
                  <a:tcPr/>
                </a:tc>
                <a:extLst>
                  <a:ext uri="{0D108BD9-81ED-4DB2-BD59-A6C34878D82A}">
                    <a16:rowId xmlns:a16="http://schemas.microsoft.com/office/drawing/2014/main" val="4105474783"/>
                  </a:ext>
                </a:extLst>
              </a:tr>
              <a:tr h="250175">
                <a:tc>
                  <a:txBody>
                    <a:bodyPr/>
                    <a:lstStyle/>
                    <a:p>
                      <a:pPr algn="ctr"/>
                      <a:r>
                        <a:rPr lang="en-US" sz="1400" b="0" dirty="0">
                          <a:latin typeface="Roboto" panose="02000000000000000000" pitchFamily="2" charset="0"/>
                          <a:ea typeface="Roboto" panose="02000000000000000000" pitchFamily="2" charset="0"/>
                        </a:rPr>
                        <a:t>‘Organic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Expanding revenue/profitability excluding company acquisitions. </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‘Inorganic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Expanding revenue/profitability including company acquisitions.</a:t>
                      </a:r>
                    </a:p>
                  </a:txBody>
                  <a:tcPr/>
                </a:tc>
                <a:extLst>
                  <a:ext uri="{0D108BD9-81ED-4DB2-BD59-A6C34878D82A}">
                    <a16:rowId xmlns:a16="http://schemas.microsoft.com/office/drawing/2014/main" val="4111765376"/>
                  </a:ext>
                </a:extLst>
              </a:tr>
              <a:tr h="250175">
                <a:tc>
                  <a:txBody>
                    <a:bodyPr/>
                    <a:lstStyle/>
                    <a:p>
                      <a:pPr algn="ctr"/>
                      <a:r>
                        <a:rPr lang="en-US" sz="1400" b="0" dirty="0">
                          <a:latin typeface="Roboto" panose="02000000000000000000" pitchFamily="2" charset="0"/>
                          <a:ea typeface="Roboto" panose="02000000000000000000" pitchFamily="2" charset="0"/>
                        </a:rPr>
                        <a:t>‘FTE’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‘Full Time Equivalents’.  A proxy term for workforce planning, typically ‘1 head for 1 year’.</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‘ODC’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‘Other Direct Costs’.  Denotes direct costs ‘other than’ labor, materials, and subcontractors.  </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‘ELT’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‘Executive Leadership Team’.  Typically, direct reports to the CEO.</a:t>
                      </a:r>
                    </a:p>
                  </a:txBody>
                  <a:tcPr/>
                </a:tc>
                <a:extLst>
                  <a:ext uri="{0D108BD9-81ED-4DB2-BD59-A6C34878D82A}">
                    <a16:rowId xmlns:a16="http://schemas.microsoft.com/office/drawing/2014/main" val="132373760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‘Business Unit’.  Organizational structure; similar to Product Lines, Product Areas, etc.</a:t>
                      </a:r>
                    </a:p>
                  </a:txBody>
                  <a:tcPr/>
                </a:tc>
                <a:extLst>
                  <a:ext uri="{0D108BD9-81ED-4DB2-BD59-A6C34878D82A}">
                    <a16:rowId xmlns:a16="http://schemas.microsoft.com/office/drawing/2014/main" val="359735392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‘TopCo’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‘Top Company’.  Typically references the highest legal entity in the company structure.  </a:t>
                      </a:r>
                    </a:p>
                  </a:txBody>
                  <a:tcPr/>
                </a:tc>
                <a:extLst>
                  <a:ext uri="{0D108BD9-81ED-4DB2-BD59-A6C34878D82A}">
                    <a16:rowId xmlns:a16="http://schemas.microsoft.com/office/drawing/2014/main" val="37050917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‘Backlog’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Total value of contracts awarded and waiting to be executed.  Calculated as Cumulative Contract Value  – Revenue – Backlog Adjustments.</a:t>
                      </a:r>
                    </a:p>
                  </a:txBody>
                  <a:tcPr/>
                </a:tc>
                <a:extLst>
                  <a:ext uri="{0D108BD9-81ED-4DB2-BD59-A6C34878D82A}">
                    <a16:rowId xmlns:a16="http://schemas.microsoft.com/office/drawing/2014/main" val="2162098341"/>
                  </a:ext>
                </a:extLst>
              </a:tr>
            </a:tbl>
          </a:graphicData>
        </a:graphic>
      </p:graphicFrame>
      <p:pic>
        <p:nvPicPr>
          <p:cNvPr id="15" name="Graphic 14" descr="Brainstorm outline">
            <a:extLst>
              <a:ext uri="{FF2B5EF4-FFF2-40B4-BE49-F238E27FC236}">
                <a16:creationId xmlns:a16="http://schemas.microsoft.com/office/drawing/2014/main" id="{033F0725-2B51-4222-BF49-95E395A4BD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233484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Back!</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3</a:t>
            </a:fld>
            <a:endParaRPr lang="en-US" dirty="0"/>
          </a:p>
        </p:txBody>
      </p:sp>
      <p:sp>
        <p:nvSpPr>
          <p:cNvPr id="11" name="Content Placeholder 10">
            <a:extLst>
              <a:ext uri="{FF2B5EF4-FFF2-40B4-BE49-F238E27FC236}">
                <a16:creationId xmlns:a16="http://schemas.microsoft.com/office/drawing/2014/main" id="{EB88CE1A-C0E7-EA47-8286-B02470D4DE4B}"/>
              </a:ext>
            </a:extLst>
          </p:cNvPr>
          <p:cNvSpPr>
            <a:spLocks noGrp="1"/>
          </p:cNvSpPr>
          <p:nvPr>
            <p:ph idx="1"/>
          </p:nvPr>
        </p:nvSpPr>
        <p:spPr>
          <a:xfrm>
            <a:off x="731520" y="1670445"/>
            <a:ext cx="11209468" cy="4071449"/>
          </a:xfrm>
        </p:spPr>
        <p:txBody>
          <a:bodyPr numCol="2">
            <a:noAutofit/>
          </a:bodyPr>
          <a:lstStyle/>
          <a:p>
            <a:pPr>
              <a:spcBef>
                <a:spcPts val="0"/>
              </a:spcBef>
              <a:spcAft>
                <a:spcPts val="0"/>
              </a:spcAft>
            </a:pPr>
            <a:r>
              <a:rPr lang="en-US" sz="1400" b="1" dirty="0">
                <a:solidFill>
                  <a:srgbClr val="F7931D"/>
                </a:solidFill>
                <a:latin typeface="Antonio" panose="02000503000000000000" pitchFamily="2" charset="77"/>
              </a:rPr>
              <a:t>SESSION 1</a:t>
            </a:r>
          </a:p>
          <a:p>
            <a:pPr>
              <a:spcBef>
                <a:spcPts val="0"/>
              </a:spcBef>
              <a:spcAft>
                <a:spcPts val="1200"/>
              </a:spcAft>
            </a:pPr>
            <a:r>
              <a:rPr lang="en-US" sz="2000" b="1" dirty="0">
                <a:solidFill>
                  <a:schemeClr val="tx2"/>
                </a:solidFill>
              </a:rPr>
              <a:t>Program Introduction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2</a:t>
            </a:r>
          </a:p>
          <a:p>
            <a:pPr>
              <a:spcBef>
                <a:spcPts val="0"/>
              </a:spcBef>
              <a:spcAft>
                <a:spcPts val="1200"/>
              </a:spcAft>
            </a:pPr>
            <a:r>
              <a:rPr lang="en-US" sz="2000" b="1" spc="-40" dirty="0">
                <a:solidFill>
                  <a:schemeClr val="tx2"/>
                </a:solidFill>
              </a:rPr>
              <a:t>Budgeting, Forecasting &amp; Financial Reporting</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3</a:t>
            </a:r>
          </a:p>
          <a:p>
            <a:pPr>
              <a:spcBef>
                <a:spcPts val="0"/>
              </a:spcBef>
              <a:spcAft>
                <a:spcPts val="1200"/>
              </a:spcAft>
            </a:pPr>
            <a:r>
              <a:rPr lang="en-US" sz="2000" b="1" dirty="0">
                <a:solidFill>
                  <a:schemeClr val="tx2"/>
                </a:solidFill>
              </a:rPr>
              <a:t>What do we want from a CFO?</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4</a:t>
            </a:r>
          </a:p>
          <a:p>
            <a:pPr>
              <a:spcBef>
                <a:spcPts val="0"/>
              </a:spcBef>
              <a:spcAft>
                <a:spcPts val="1200"/>
              </a:spcAft>
            </a:pPr>
            <a:r>
              <a:rPr lang="en-US" sz="2000" b="1" dirty="0">
                <a:solidFill>
                  <a:schemeClr val="tx2"/>
                </a:solidFill>
              </a:rPr>
              <a:t>Capital Sources, Debt &amp; Equity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5</a:t>
            </a:r>
          </a:p>
          <a:p>
            <a:pPr>
              <a:spcBef>
                <a:spcPts val="0"/>
              </a:spcBef>
              <a:spcAft>
                <a:spcPts val="1200"/>
              </a:spcAft>
            </a:pPr>
            <a:r>
              <a:rPr lang="en-US" sz="2000" b="1" dirty="0">
                <a:solidFill>
                  <a:schemeClr val="tx2"/>
                </a:solidFill>
              </a:rPr>
              <a:t>Audit &amp; Tax</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6</a:t>
            </a:r>
          </a:p>
          <a:p>
            <a:pPr>
              <a:spcBef>
                <a:spcPts val="0"/>
              </a:spcBef>
              <a:spcAft>
                <a:spcPts val="1200"/>
              </a:spcAft>
            </a:pPr>
            <a:r>
              <a:rPr lang="en-US" sz="2000" b="1" dirty="0">
                <a:solidFill>
                  <a:schemeClr val="tx2"/>
                </a:solidFill>
              </a:rPr>
              <a:t>Executive Leadership</a:t>
            </a:r>
            <a:endParaRPr lang="en-US" sz="1400" b="1" dirty="0">
              <a:solidFill>
                <a:srgbClr val="F7931D"/>
              </a:solidFill>
              <a:latin typeface="Antonio" panose="02000503000000000000" pitchFamily="2" charset="77"/>
            </a:endParaRPr>
          </a:p>
          <a:p>
            <a:pPr lvl="0">
              <a:spcBef>
                <a:spcPts val="0"/>
              </a:spcBef>
              <a:spcAft>
                <a:spcPts val="0"/>
              </a:spcAft>
              <a:buClr>
                <a:srgbClr val="EB8A2F"/>
              </a:buClr>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marL="0" lvl="0" indent="0">
              <a:spcBef>
                <a:spcPts val="0"/>
              </a:spcBef>
              <a:spcAft>
                <a:spcPts val="0"/>
              </a:spcAft>
              <a:buClr>
                <a:srgbClr val="EB8A2F"/>
              </a:buClr>
              <a:buNone/>
            </a:pPr>
            <a:endParaRPr lang="en-US" sz="1400" b="1" dirty="0">
              <a:solidFill>
                <a:srgbClr val="F7931D"/>
              </a:solidFill>
              <a:latin typeface="Antonio" panose="02000503000000000000" pitchFamily="2" charset="77"/>
            </a:endParaRPr>
          </a:p>
          <a:p>
            <a:pPr lvl="0" indent="0">
              <a:spcBef>
                <a:spcPts val="0"/>
              </a:spcBef>
              <a:spcAft>
                <a:spcPts val="0"/>
              </a:spcAft>
              <a:buClr>
                <a:srgbClr val="EB8A2F"/>
              </a:buClr>
              <a:buNone/>
            </a:pPr>
            <a:r>
              <a:rPr lang="en-US" sz="1400" b="1" dirty="0">
                <a:solidFill>
                  <a:srgbClr val="F7931D"/>
                </a:solidFill>
                <a:latin typeface="Antonio" panose="02000503000000000000" pitchFamily="2" charset="77"/>
              </a:rPr>
              <a:t>SESSION 7</a:t>
            </a:r>
          </a:p>
          <a:p>
            <a:pPr>
              <a:spcBef>
                <a:spcPts val="0"/>
              </a:spcBef>
              <a:spcAft>
                <a:spcPts val="1200"/>
              </a:spcAft>
            </a:pPr>
            <a:r>
              <a:rPr lang="en-US" sz="2000" b="1" dirty="0">
                <a:solidFill>
                  <a:schemeClr val="tx2"/>
                </a:solidFill>
              </a:rPr>
              <a:t>Indirect Rates &amp; Pricing 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8</a:t>
            </a:r>
          </a:p>
          <a:p>
            <a:pPr>
              <a:spcBef>
                <a:spcPts val="0"/>
              </a:spcBef>
              <a:spcAft>
                <a:spcPts val="1200"/>
              </a:spcAft>
            </a:pPr>
            <a:r>
              <a:rPr lang="en-US" sz="2000" b="1" dirty="0">
                <a:solidFill>
                  <a:schemeClr val="tx2"/>
                </a:solidFill>
              </a:rPr>
              <a:t>Buy &amp; Sell Side M&amp;A</a:t>
            </a:r>
            <a:endParaRPr lang="en-US" sz="1400" b="1" dirty="0">
              <a:solidFill>
                <a:srgbClr val="F7931D"/>
              </a:solidFill>
              <a:latin typeface="Antonio" panose="02000503000000000000" pitchFamily="2" charset="77"/>
            </a:endParaRPr>
          </a:p>
          <a:p>
            <a:pPr lvl="0">
              <a:spcBef>
                <a:spcPts val="0"/>
              </a:spcBef>
              <a:spcAft>
                <a:spcPts val="0"/>
              </a:spcAft>
              <a:buClr>
                <a:srgbClr val="EB8A2F"/>
              </a:buClr>
            </a:pPr>
            <a:r>
              <a:rPr lang="en-US" sz="1400" b="1" dirty="0">
                <a:solidFill>
                  <a:srgbClr val="F7931D"/>
                </a:solidFill>
                <a:latin typeface="Antonio" panose="02000503000000000000" pitchFamily="2" charset="77"/>
              </a:rPr>
              <a:t>SESSION 9</a:t>
            </a:r>
          </a:p>
          <a:p>
            <a:pPr>
              <a:spcBef>
                <a:spcPts val="0"/>
              </a:spcBef>
              <a:spcAft>
                <a:spcPts val="1200"/>
              </a:spcAft>
            </a:pPr>
            <a:r>
              <a:rPr lang="en-US" sz="2000" b="1" spc="-40" dirty="0">
                <a:solidFill>
                  <a:schemeClr val="tx2"/>
                </a:solidFill>
              </a:rPr>
              <a:t>Communication, Team Building &amp; Accountability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10</a:t>
            </a:r>
          </a:p>
          <a:p>
            <a:pPr>
              <a:spcBef>
                <a:spcPts val="0"/>
              </a:spcBef>
              <a:spcAft>
                <a:spcPts val="1200"/>
              </a:spcAft>
            </a:pPr>
            <a:r>
              <a:rPr lang="en-US" sz="2000" b="1" dirty="0">
                <a:solidFill>
                  <a:schemeClr val="tx2"/>
                </a:solidFill>
              </a:rPr>
              <a:t>CFO Oversight Areas &amp; Continuing Education</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11</a:t>
            </a:r>
          </a:p>
          <a:p>
            <a:pPr>
              <a:spcBef>
                <a:spcPts val="0"/>
              </a:spcBef>
              <a:spcAft>
                <a:spcPts val="1200"/>
              </a:spcAft>
            </a:pPr>
            <a:r>
              <a:rPr lang="en-US" sz="2000" b="1" dirty="0">
                <a:solidFill>
                  <a:schemeClr val="tx2"/>
                </a:solidFill>
              </a:rPr>
              <a:t>Strategy</a:t>
            </a:r>
          </a:p>
          <a:p>
            <a:pPr lvl="0">
              <a:spcBef>
                <a:spcPts val="0"/>
              </a:spcBef>
              <a:spcAft>
                <a:spcPts val="0"/>
              </a:spcAft>
              <a:buClr>
                <a:srgbClr val="EB8A2F"/>
              </a:buClr>
            </a:pPr>
            <a:r>
              <a:rPr lang="en-US" sz="1400" b="1" dirty="0">
                <a:solidFill>
                  <a:srgbClr val="F7931D"/>
                </a:solidFill>
                <a:latin typeface="Antonio" panose="02000503000000000000" pitchFamily="2" charset="77"/>
              </a:rPr>
              <a:t>SESSION 12</a:t>
            </a:r>
          </a:p>
          <a:p>
            <a:pPr>
              <a:spcBef>
                <a:spcPts val="0"/>
              </a:spcBef>
              <a:spcAft>
                <a:spcPts val="1200"/>
              </a:spcAft>
            </a:pPr>
            <a:r>
              <a:rPr lang="en-US" sz="2000" b="1" dirty="0">
                <a:solidFill>
                  <a:schemeClr val="tx2"/>
                </a:solidFill>
              </a:rPr>
              <a:t>Program Recap-Capstone</a:t>
            </a:r>
          </a:p>
          <a:p>
            <a:endParaRPr lang="en-US" dirty="0"/>
          </a:p>
        </p:txBody>
      </p:sp>
      <p:sp>
        <p:nvSpPr>
          <p:cNvPr id="4" name="Rectangle 3">
            <a:extLst>
              <a:ext uri="{FF2B5EF4-FFF2-40B4-BE49-F238E27FC236}">
                <a16:creationId xmlns:a16="http://schemas.microsoft.com/office/drawing/2014/main" id="{97BF7CB3-1214-F141-9B4A-8F4BD1515AEB}"/>
              </a:ext>
            </a:extLst>
          </p:cNvPr>
          <p:cNvSpPr/>
          <p:nvPr/>
        </p:nvSpPr>
        <p:spPr>
          <a:xfrm>
            <a:off x="406400" y="2319867"/>
            <a:ext cx="5816600" cy="668866"/>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82879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Setting the Annual Operating Plan (AOP):  </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302056" y="1279767"/>
            <a:ext cx="11587888" cy="4988087"/>
          </a:xfrm>
        </p:spPr>
        <p:txBody>
          <a:bodyPr>
            <a:noAutofit/>
          </a:bodyPr>
          <a:lstStyle/>
          <a:p>
            <a:pPr lvl="1">
              <a:spcBef>
                <a:spcPts val="0"/>
              </a:spcBef>
              <a:spcAft>
                <a:spcPts val="600"/>
              </a:spcAft>
            </a:pPr>
            <a:r>
              <a:rPr lang="en-US" dirty="0">
                <a:solidFill>
                  <a:schemeClr val="tx1"/>
                </a:solidFill>
                <a:cs typeface="Arial" panose="020B0604020202020204" pitchFamily="34" charset="0"/>
              </a:rPr>
              <a:t>Since the AOP is ‘Bottoms Up’, we plan at the lowest level of organizational data. </a:t>
            </a:r>
          </a:p>
          <a:p>
            <a:pPr lvl="1">
              <a:spcBef>
                <a:spcPts val="0"/>
              </a:spcBef>
              <a:spcAft>
                <a:spcPts val="600"/>
              </a:spcAft>
            </a:pPr>
            <a:endParaRPr lang="en-US" u="sng" dirty="0">
              <a:solidFill>
                <a:schemeClr val="tx1"/>
              </a:solidFill>
              <a:cs typeface="Arial" panose="020B0604020202020204" pitchFamily="34" charset="0"/>
            </a:endParaRPr>
          </a:p>
          <a:p>
            <a:pPr lvl="1">
              <a:spcBef>
                <a:spcPts val="0"/>
              </a:spcBef>
              <a:spcAft>
                <a:spcPts val="600"/>
              </a:spcAft>
            </a:pPr>
            <a:r>
              <a:rPr lang="en-US" u="sng" dirty="0">
                <a:solidFill>
                  <a:schemeClr val="tx1"/>
                </a:solidFill>
                <a:cs typeface="Arial" panose="020B0604020202020204" pitchFamily="34" charset="0"/>
              </a:rPr>
              <a:t>For Existing/Backlog Programs</a:t>
            </a:r>
            <a:r>
              <a:rPr lang="en-US" dirty="0">
                <a:solidFill>
                  <a:schemeClr val="tx1"/>
                </a:solidFill>
                <a:cs typeface="Arial" panose="020B0604020202020204" pitchFamily="34" charset="0"/>
              </a:rPr>
              <a:t>:  </a:t>
            </a:r>
          </a:p>
          <a:p>
            <a:pPr lvl="2">
              <a:spcBef>
                <a:spcPts val="0"/>
              </a:spcBef>
              <a:spcAft>
                <a:spcPts val="600"/>
              </a:spcAft>
            </a:pPr>
            <a:r>
              <a:rPr lang="en-US" dirty="0">
                <a:solidFill>
                  <a:schemeClr val="tx1"/>
                </a:solidFill>
                <a:cs typeface="Arial" panose="020B0604020202020204" pitchFamily="34" charset="0"/>
              </a:rPr>
              <a:t>Direct Labor/Subs/Material/ODCs:  Inputs from program finance and program managers.  Consolidated to BU level</a:t>
            </a:r>
          </a:p>
          <a:p>
            <a:pPr lvl="2">
              <a:spcBef>
                <a:spcPts val="0"/>
              </a:spcBef>
              <a:spcAft>
                <a:spcPts val="600"/>
              </a:spcAft>
            </a:pPr>
            <a:r>
              <a:rPr lang="en-US" dirty="0">
                <a:solidFill>
                  <a:schemeClr val="tx1"/>
                </a:solidFill>
                <a:cs typeface="Arial" panose="020B0604020202020204" pitchFamily="34" charset="0"/>
              </a:rPr>
              <a:t>Labor Planning is conducted at the FTE level for company and subcontract labor</a:t>
            </a:r>
          </a:p>
          <a:p>
            <a:pPr lvl="2">
              <a:spcBef>
                <a:spcPts val="0"/>
              </a:spcBef>
              <a:spcAft>
                <a:spcPts val="600"/>
              </a:spcAft>
            </a:pPr>
            <a:r>
              <a:rPr lang="en-US" dirty="0">
                <a:solidFill>
                  <a:schemeClr val="tx1"/>
                </a:solidFill>
                <a:cs typeface="Arial" panose="020B0604020202020204" pitchFamily="34" charset="0"/>
              </a:rPr>
              <a:t>Material Planning is provided by the program management team with guidance from supply chain if/as applicable</a:t>
            </a:r>
          </a:p>
          <a:p>
            <a:pPr lvl="2">
              <a:spcBef>
                <a:spcPts val="0"/>
              </a:spcBef>
              <a:spcAft>
                <a:spcPts val="600"/>
              </a:spcAft>
            </a:pPr>
            <a:r>
              <a:rPr lang="en-US" dirty="0">
                <a:solidFill>
                  <a:schemeClr val="tx1"/>
                </a:solidFill>
                <a:cs typeface="Arial" panose="020B0604020202020204" pitchFamily="34" charset="0"/>
              </a:rPr>
              <a:t>ODC/Travel is planned discretely if known at the time of plan development </a:t>
            </a:r>
          </a:p>
          <a:p>
            <a:pPr lvl="2">
              <a:spcBef>
                <a:spcPts val="0"/>
              </a:spcBef>
              <a:spcAft>
                <a:spcPts val="600"/>
              </a:spcAft>
            </a:pPr>
            <a:r>
              <a:rPr lang="en-US" dirty="0">
                <a:solidFill>
                  <a:schemeClr val="tx1"/>
                </a:solidFill>
                <a:cs typeface="Arial" panose="020B0604020202020204" pitchFamily="34" charset="0"/>
              </a:rPr>
              <a:t>Direct costs are marked up with the representative indirect rates (e.g. burdens) for each program/entity</a:t>
            </a:r>
          </a:p>
          <a:p>
            <a:pPr lvl="2">
              <a:spcBef>
                <a:spcPts val="0"/>
              </a:spcBef>
              <a:spcAft>
                <a:spcPts val="600"/>
              </a:spcAft>
            </a:pPr>
            <a:r>
              <a:rPr lang="en-US" dirty="0">
                <a:solidFill>
                  <a:schemeClr val="tx1"/>
                </a:solidFill>
                <a:cs typeface="Arial" panose="020B0604020202020204" pitchFamily="34" charset="0"/>
              </a:rPr>
              <a:t>Contractual Fee is applied to each cost element (or at the project/program level if aggregate-level)</a:t>
            </a:r>
          </a:p>
          <a:p>
            <a:pPr lvl="2">
              <a:spcBef>
                <a:spcPts val="0"/>
              </a:spcBef>
              <a:spcAft>
                <a:spcPts val="600"/>
              </a:spcAft>
            </a:pPr>
            <a:r>
              <a:rPr lang="en-US" dirty="0">
                <a:solidFill>
                  <a:schemeClr val="tx1"/>
                </a:solidFill>
                <a:cs typeface="Arial" panose="020B0604020202020204" pitchFamily="34" charset="0"/>
              </a:rPr>
              <a:t>Revenue is calculated for each program</a:t>
            </a:r>
          </a:p>
          <a:p>
            <a:pPr lvl="2">
              <a:spcBef>
                <a:spcPts val="0"/>
              </a:spcBef>
              <a:spcAft>
                <a:spcPts val="600"/>
              </a:spcAft>
            </a:pPr>
            <a:r>
              <a:rPr lang="en-US" dirty="0">
                <a:solidFill>
                  <a:schemeClr val="tx1"/>
                </a:solidFill>
                <a:cs typeface="Arial" panose="020B0604020202020204" pitchFamily="34" charset="0"/>
              </a:rPr>
              <a:t>Gross Profit (Revenue - Direct Costs) and Gross Margin (Gross Profit / Revenue) is calculated for each program</a:t>
            </a:r>
          </a:p>
          <a:p>
            <a:pPr lvl="2">
              <a:spcBef>
                <a:spcPts val="0"/>
              </a:spcBef>
              <a:spcAft>
                <a:spcPts val="600"/>
              </a:spcAft>
            </a:pPr>
            <a:r>
              <a:rPr lang="en-US" dirty="0">
                <a:solidFill>
                  <a:schemeClr val="tx1"/>
                </a:solidFill>
                <a:cs typeface="Arial" panose="020B0604020202020204" pitchFamily="34" charset="0"/>
              </a:rPr>
              <a:t>Operating Profit (Profit – Direct + Indirect Costs) and Operating Margin (Operating Profit / Revenue) is calculated</a:t>
            </a:r>
          </a:p>
          <a:p>
            <a:pPr lvl="2">
              <a:spcBef>
                <a:spcPts val="0"/>
              </a:spcBef>
              <a:spcAft>
                <a:spcPts val="600"/>
              </a:spcAft>
            </a:pPr>
            <a:r>
              <a:rPr lang="en-US" dirty="0">
                <a:solidFill>
                  <a:schemeClr val="tx1"/>
                </a:solidFill>
                <a:cs typeface="Arial" panose="020B0604020202020204" pitchFamily="34" charset="0"/>
              </a:rPr>
              <a:t>Program-Level Cash Flow metrics are calculated as:  Cash In (Customer AR) less Cash Out (Fully Burdened Costs)</a:t>
            </a:r>
          </a:p>
          <a:p>
            <a:pPr lvl="2">
              <a:spcBef>
                <a:spcPts val="0"/>
              </a:spcBef>
              <a:spcAft>
                <a:spcPts val="600"/>
              </a:spcAft>
            </a:pPr>
            <a:r>
              <a:rPr lang="en-US" b="1" dirty="0">
                <a:solidFill>
                  <a:schemeClr val="tx1"/>
                </a:solidFill>
                <a:cs typeface="Arial" panose="020B0604020202020204" pitchFamily="34" charset="0"/>
              </a:rPr>
              <a:t>This process is sometimes known as a ‘backlog burndown’ forecast</a:t>
            </a:r>
          </a:p>
          <a:p>
            <a:pPr lvl="2">
              <a:spcBef>
                <a:spcPts val="0"/>
              </a:spcBef>
              <a:spcAft>
                <a:spcPts val="600"/>
              </a:spcAft>
            </a:pPr>
            <a:endParaRPr lang="en-US" dirty="0">
              <a:solidFill>
                <a:schemeClr val="tx1"/>
              </a:solidFill>
              <a:cs typeface="Arial" panose="020B0604020202020204" pitchFamily="34" charset="0"/>
            </a:endParaRPr>
          </a:p>
          <a:p>
            <a:pPr lvl="1">
              <a:spcBef>
                <a:spcPts val="0"/>
              </a:spcBef>
              <a:spcAft>
                <a:spcPts val="600"/>
              </a:spcAft>
            </a:pPr>
            <a:r>
              <a:rPr lang="en-US" u="sng" dirty="0">
                <a:solidFill>
                  <a:schemeClr val="tx1"/>
                </a:solidFill>
                <a:cs typeface="Arial" panose="020B0604020202020204" pitchFamily="34" charset="0"/>
              </a:rPr>
              <a:t>For New Business Items:</a:t>
            </a:r>
          </a:p>
          <a:p>
            <a:pPr lvl="2">
              <a:spcBef>
                <a:spcPts val="0"/>
              </a:spcBef>
              <a:spcAft>
                <a:spcPts val="600"/>
              </a:spcAft>
            </a:pPr>
            <a:r>
              <a:rPr lang="en-US" dirty="0">
                <a:solidFill>
                  <a:schemeClr val="tx1"/>
                </a:solidFill>
                <a:cs typeface="Arial" panose="020B0604020202020204" pitchFamily="34" charset="0"/>
              </a:rPr>
              <a:t>We do an extract out of our pipeline management software (Salesforce) and ‘ingest’ pursuits into the annual operating plan template.</a:t>
            </a:r>
          </a:p>
          <a:p>
            <a:pPr lvl="2">
              <a:spcBef>
                <a:spcPts val="0"/>
              </a:spcBef>
              <a:spcAft>
                <a:spcPts val="600"/>
              </a:spcAft>
            </a:pPr>
            <a:r>
              <a:rPr lang="en-US" dirty="0">
                <a:solidFill>
                  <a:schemeClr val="tx1"/>
                </a:solidFill>
                <a:cs typeface="Arial" panose="020B0604020202020204" pitchFamily="34" charset="0"/>
              </a:rPr>
              <a:t>We use a process known as ‘probability-weighted forecasting’ to determine the new business portion of the annual plan.</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30</a:t>
            </a:fld>
            <a:endParaRPr lang="en-US" dirty="0"/>
          </a:p>
        </p:txBody>
      </p:sp>
      <p:pic>
        <p:nvPicPr>
          <p:cNvPr id="10" name="Graphic 9" descr="Factory outline">
            <a:extLst>
              <a:ext uri="{FF2B5EF4-FFF2-40B4-BE49-F238E27FC236}">
                <a16:creationId xmlns:a16="http://schemas.microsoft.com/office/drawing/2014/main" id="{EB726F39-B037-4744-8739-E8787860A2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381831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 (1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31</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Here are some quick definitions of common elements </a:t>
            </a:r>
            <a:r>
              <a:rPr lang="en-US" sz="2400" b="1" u="sng" dirty="0">
                <a:solidFill>
                  <a:srgbClr val="000000">
                    <a:lumMod val="75000"/>
                    <a:lumOff val="25000"/>
                  </a:srgbClr>
                </a:solidFill>
              </a:rPr>
              <a:t>we’re about to </a:t>
            </a:r>
            <a:r>
              <a:rPr lang="en-US" sz="2400" b="1" dirty="0">
                <a:solidFill>
                  <a:srgbClr val="000000">
                    <a:lumMod val="75000"/>
                    <a:lumOff val="25000"/>
                  </a:srgbClr>
                </a:solidFill>
              </a:rPr>
              <a:t>cover: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3934152592"/>
              </p:ext>
            </p:extLst>
          </p:nvPr>
        </p:nvGraphicFramePr>
        <p:xfrm>
          <a:off x="576569" y="1812539"/>
          <a:ext cx="11038862" cy="399288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Definition/Comments</a:t>
                      </a:r>
                    </a:p>
                  </a:txBody>
                  <a:tcPr/>
                </a:tc>
                <a:extLst>
                  <a:ext uri="{0D108BD9-81ED-4DB2-BD59-A6C34878D82A}">
                    <a16:rowId xmlns:a16="http://schemas.microsoft.com/office/drawing/2014/main" val="2640273638"/>
                  </a:ext>
                </a:extLst>
              </a:tr>
              <a:tr h="250175">
                <a:tc>
                  <a:txBody>
                    <a:bodyPr/>
                    <a:lstStyle/>
                    <a:p>
                      <a:pPr algn="ctr"/>
                      <a:r>
                        <a:rPr lang="en-US" sz="1400" b="0" dirty="0">
                          <a:latin typeface="Roboto" panose="02000000000000000000" pitchFamily="2" charset="0"/>
                          <a:ea typeface="Roboto" panose="02000000000000000000" pitchFamily="2" charset="0"/>
                        </a:rPr>
                        <a:t>‘Full Value Booking’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booking is new contract value awarded to the company.  The full value presents the total contract value (TCV) a company receives for the work it expects to perform.</a:t>
                      </a:r>
                    </a:p>
                  </a:txBody>
                  <a:tcPr/>
                </a:tc>
                <a:extLst>
                  <a:ext uri="{0D108BD9-81ED-4DB2-BD59-A6C34878D82A}">
                    <a16:rowId xmlns:a16="http://schemas.microsoft.com/office/drawing/2014/main" val="2826084591"/>
                  </a:ext>
                </a:extLst>
              </a:tr>
              <a:tr h="250175">
                <a:tc>
                  <a:txBody>
                    <a:bodyPr/>
                    <a:lstStyle/>
                    <a:p>
                      <a:pPr algn="ctr"/>
                      <a:r>
                        <a:rPr lang="en-US" sz="1400" b="0" dirty="0">
                          <a:latin typeface="Roboto" panose="02000000000000000000" pitchFamily="2" charset="0"/>
                          <a:ea typeface="Roboto" panose="02000000000000000000" pitchFamily="2" charset="0"/>
                        </a:rPr>
                        <a:t>‘Probability of ‘Go’ (PGO)’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Helps define:  “Is the Opportunity Real?”  Expressed as a percentage with 100% being best.</a:t>
                      </a:r>
                    </a:p>
                  </a:txBody>
                  <a:tcPr/>
                </a:tc>
                <a:extLst>
                  <a:ext uri="{0D108BD9-81ED-4DB2-BD59-A6C34878D82A}">
                    <a16:rowId xmlns:a16="http://schemas.microsoft.com/office/drawing/2014/main" val="4105474783"/>
                  </a:ext>
                </a:extLst>
              </a:tr>
              <a:tr h="250175">
                <a:tc>
                  <a:txBody>
                    <a:bodyPr/>
                    <a:lstStyle/>
                    <a:p>
                      <a:pPr algn="ctr"/>
                      <a:r>
                        <a:rPr lang="en-US" sz="1400" b="0" dirty="0">
                          <a:latin typeface="Roboto" panose="02000000000000000000" pitchFamily="2" charset="0"/>
                          <a:ea typeface="Roboto" panose="02000000000000000000" pitchFamily="2" charset="0"/>
                        </a:rPr>
                        <a:t>‘Probability of ‘Win’ (PWIN)’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Helps define:  “Can we win it?”  Expressed as a percentage with 100% being best.</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‘Probability of ‘Award’ (POA)’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as the product of PGO X PWIN.  (AKA as ‘Probability of Capture’ or ‘PCAP’).</a:t>
                      </a:r>
                    </a:p>
                  </a:txBody>
                  <a:tcPr/>
                </a:tc>
                <a:extLst>
                  <a:ext uri="{0D108BD9-81ED-4DB2-BD59-A6C34878D82A}">
                    <a16:rowId xmlns:a16="http://schemas.microsoft.com/office/drawing/2014/main" val="4111765376"/>
                  </a:ext>
                </a:extLst>
              </a:tr>
              <a:tr h="250175">
                <a:tc>
                  <a:txBody>
                    <a:bodyPr/>
                    <a:lstStyle/>
                    <a:p>
                      <a:pPr algn="ctr"/>
                      <a:r>
                        <a:rPr lang="en-US" sz="1400" b="0" dirty="0">
                          <a:latin typeface="Roboto" panose="02000000000000000000" pitchFamily="2" charset="0"/>
                          <a:ea typeface="Roboto" panose="02000000000000000000" pitchFamily="2" charset="0"/>
                        </a:rPr>
                        <a:t>‘Factored Value Booking’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as the product of Full Value Booking X POA.</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‘Bid Margin’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amount of operating margin (or applied fee in some companies) you expect to earn on the contract during execution of the contract.  Helps set the profitability target for success.</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‘POP (Months)’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‘Period of Performance’.  Denotes the duration of the contract in terms of months.</a:t>
                      </a:r>
                    </a:p>
                  </a:txBody>
                  <a:tcPr/>
                </a:tc>
                <a:extLst>
                  <a:ext uri="{0D108BD9-81ED-4DB2-BD59-A6C34878D82A}">
                    <a16:rowId xmlns:a16="http://schemas.microsoft.com/office/drawing/2014/main" val="132373760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‘Award Date’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planned date of contract award.  It also represents the ‘booking date’.</a:t>
                      </a:r>
                    </a:p>
                  </a:txBody>
                  <a:tcPr/>
                </a:tc>
                <a:extLst>
                  <a:ext uri="{0D108BD9-81ED-4DB2-BD59-A6C34878D82A}">
                    <a16:rowId xmlns:a16="http://schemas.microsoft.com/office/drawing/2014/main" val="359735392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‘Start Date’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planned start date of the revenue on the contract.  Typically lags the award date by 30 days or more, especially if there is a competitive award and possible protest.</a:t>
                      </a:r>
                    </a:p>
                  </a:txBody>
                  <a:tcPr/>
                </a:tc>
                <a:extLst>
                  <a:ext uri="{0D108BD9-81ED-4DB2-BD59-A6C34878D82A}">
                    <a16:rowId xmlns:a16="http://schemas.microsoft.com/office/drawing/2014/main" val="37050917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‘Contract Type’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Denotes the type of contract (Cost Plus, Firm Fixed Price, Time and Materials, et al).</a:t>
                      </a:r>
                    </a:p>
                  </a:txBody>
                  <a:tcPr/>
                </a:tc>
                <a:extLst>
                  <a:ext uri="{0D108BD9-81ED-4DB2-BD59-A6C34878D82A}">
                    <a16:rowId xmlns:a16="http://schemas.microsoft.com/office/drawing/2014/main" val="2466701375"/>
                  </a:ext>
                </a:extLst>
              </a:tr>
            </a:tbl>
          </a:graphicData>
        </a:graphic>
      </p:graphicFrame>
      <p:pic>
        <p:nvPicPr>
          <p:cNvPr id="9" name="Graphic 8" descr="Brainstorm outline">
            <a:extLst>
              <a:ext uri="{FF2B5EF4-FFF2-40B4-BE49-F238E27FC236}">
                <a16:creationId xmlns:a16="http://schemas.microsoft.com/office/drawing/2014/main" id="{F0606FC5-5A34-4C8E-B3F1-49CCDFEE9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243710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 (2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32</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Here are some quick definitions of common elements </a:t>
            </a:r>
            <a:r>
              <a:rPr lang="en-US" sz="2400" b="1" u="sng" dirty="0">
                <a:solidFill>
                  <a:srgbClr val="000000">
                    <a:lumMod val="75000"/>
                    <a:lumOff val="25000"/>
                  </a:srgbClr>
                </a:solidFill>
              </a:rPr>
              <a:t>we’re about </a:t>
            </a:r>
            <a:r>
              <a:rPr lang="en-US" sz="2400" b="1" dirty="0">
                <a:solidFill>
                  <a:srgbClr val="000000">
                    <a:lumMod val="75000"/>
                    <a:lumOff val="25000"/>
                  </a:srgbClr>
                </a:solidFill>
              </a:rPr>
              <a:t>to cover: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2412436867"/>
              </p:ext>
            </p:extLst>
          </p:nvPr>
        </p:nvGraphicFramePr>
        <p:xfrm>
          <a:off x="576569" y="1783080"/>
          <a:ext cx="11038862" cy="329184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‘Costs’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Denotes direct and indirect labor which the company will expend in service to the contract.  </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‘Revenue’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Typically calculated as total costs (direct and indirect) plus contractual profits. (Need to be mindful of revenue recognition differences for certain types of contract types). </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‘Risks and Opportunities (R&amp;Os)’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‘Risks’ to the AOP/Forecast or ‘Opportunities’ to exceed it.  Managed via R&amp;O report.</a:t>
                      </a:r>
                    </a:p>
                  </a:txBody>
                  <a:tcPr/>
                </a:tc>
                <a:extLst>
                  <a:ext uri="{0D108BD9-81ED-4DB2-BD59-A6C34878D82A}">
                    <a16:rowId xmlns:a16="http://schemas.microsoft.com/office/drawing/2014/main" val="52233653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‘Hedge’ / ‘Wedge’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The positive (hedge) or negative (wedge) differential added to a ‘bottoms up’ forecast to hit a tops down or aggregated ‘growth target’.  </a:t>
                      </a:r>
                    </a:p>
                  </a:txBody>
                  <a:tcPr/>
                </a:tc>
                <a:extLst>
                  <a:ext uri="{0D108BD9-81ED-4DB2-BD59-A6C34878D82A}">
                    <a16:rowId xmlns:a16="http://schemas.microsoft.com/office/drawing/2014/main" val="42695004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AKA ‘Cash Receipts’ and ‘Accounts Receivable’.  Reflects the amount of cash the company will receive via collection of customer/contractual invoices.</a:t>
                      </a:r>
                    </a:p>
                  </a:txBody>
                  <a:tcPr/>
                </a:tc>
                <a:extLst>
                  <a:ext uri="{0D108BD9-81ED-4DB2-BD59-A6C34878D82A}">
                    <a16:rowId xmlns:a16="http://schemas.microsoft.com/office/drawing/2014/main" val="237512842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Out’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AKA ‘Cash Expenditures’ and ‘Cash Disbursements’.  At the program level, typically refers to the total costs (direct + indirect) the company will expend in service to the contract. </a:t>
                      </a:r>
                    </a:p>
                  </a:txBody>
                  <a:tcPr/>
                </a:tc>
                <a:extLst>
                  <a:ext uri="{0D108BD9-81ED-4DB2-BD59-A6C34878D82A}">
                    <a16:rowId xmlns:a16="http://schemas.microsoft.com/office/drawing/2014/main" val="3705600999"/>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Flow’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at the program/pursuit level as Cash In – Cash Out.  </a:t>
                      </a:r>
                    </a:p>
                  </a:txBody>
                  <a:tcPr/>
                </a:tc>
                <a:extLst>
                  <a:ext uri="{0D108BD9-81ED-4DB2-BD59-A6C34878D82A}">
                    <a16:rowId xmlns:a16="http://schemas.microsoft.com/office/drawing/2014/main" val="3051054643"/>
                  </a:ext>
                </a:extLst>
              </a:tr>
            </a:tbl>
          </a:graphicData>
        </a:graphic>
      </p:graphicFrame>
      <p:pic>
        <p:nvPicPr>
          <p:cNvPr id="9" name="Graphic 8" descr="Lightbulb with solid fill">
            <a:extLst>
              <a:ext uri="{FF2B5EF4-FFF2-40B4-BE49-F238E27FC236}">
                <a16:creationId xmlns:a16="http://schemas.microsoft.com/office/drawing/2014/main" id="{654D4B4F-A9E8-4EAD-8467-A7195F192F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1" y="5170542"/>
            <a:ext cx="424301" cy="424301"/>
          </a:xfrm>
          <a:prstGeom prst="rect">
            <a:avLst/>
          </a:prstGeom>
        </p:spPr>
      </p:pic>
      <p:sp>
        <p:nvSpPr>
          <p:cNvPr id="10" name="Content Placeholder 8">
            <a:extLst>
              <a:ext uri="{FF2B5EF4-FFF2-40B4-BE49-F238E27FC236}">
                <a16:creationId xmlns:a16="http://schemas.microsoft.com/office/drawing/2014/main" id="{96A4805D-7EAC-46BA-B0C3-C82DA874352A}"/>
              </a:ext>
            </a:extLst>
          </p:cNvPr>
          <p:cNvSpPr txBox="1">
            <a:spLocks/>
          </p:cNvSpPr>
          <p:nvPr/>
        </p:nvSpPr>
        <p:spPr>
          <a:xfrm>
            <a:off x="1229566" y="5170542"/>
            <a:ext cx="9846994" cy="138003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Program/Pursuit Level Cash Flow can be optimized depending on the type of contract and this can dramatically include working capital positions.  Example:  Firm Fixed Price contracts can be set up to be milestone-based to ensure the program/pursuit is always cash positive.  Similarly, contracts with international governments can often be executed with a large (40%+ contract value) down payment structure.  Optimizing program cash flow goes a long way towards enhancing enterprise-wide cash flow and liquidity.  </a:t>
            </a:r>
            <a:endParaRPr lang="en-US" sz="1200" b="1" dirty="0">
              <a:solidFill>
                <a:srgbClr val="EB8B30"/>
              </a:solidFill>
            </a:endParaRPr>
          </a:p>
        </p:txBody>
      </p:sp>
      <p:pic>
        <p:nvPicPr>
          <p:cNvPr id="12" name="Graphic 11" descr="Brainstorm outline">
            <a:extLst>
              <a:ext uri="{FF2B5EF4-FFF2-40B4-BE49-F238E27FC236}">
                <a16:creationId xmlns:a16="http://schemas.microsoft.com/office/drawing/2014/main" id="{8F595F36-B4C3-456F-B823-9B7BE363F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710015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27D13B-7126-42E6-9738-B56829C3022F}"/>
              </a:ext>
            </a:extLst>
          </p:cNvPr>
          <p:cNvPicPr>
            <a:picLocks noChangeAspect="1"/>
          </p:cNvPicPr>
          <p:nvPr/>
        </p:nvPicPr>
        <p:blipFill>
          <a:blip r:embed="rId3"/>
          <a:stretch>
            <a:fillRect/>
          </a:stretch>
        </p:blipFill>
        <p:spPr>
          <a:xfrm>
            <a:off x="688359" y="1473632"/>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 (AOP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33</a:t>
            </a:fld>
            <a:endParaRPr lang="en-US" dirty="0"/>
          </a:p>
        </p:txBody>
      </p:sp>
      <p:sp>
        <p:nvSpPr>
          <p:cNvPr id="12" name="Speech Bubble: Rectangle with Corners Rounded 11">
            <a:extLst>
              <a:ext uri="{FF2B5EF4-FFF2-40B4-BE49-F238E27FC236}">
                <a16:creationId xmlns:a16="http://schemas.microsoft.com/office/drawing/2014/main" id="{4E8B2ED5-CA6E-4498-AB50-27F9024A1123}"/>
              </a:ext>
            </a:extLst>
          </p:cNvPr>
          <p:cNvSpPr/>
          <p:nvPr/>
        </p:nvSpPr>
        <p:spPr>
          <a:xfrm>
            <a:off x="8399080" y="2404242"/>
            <a:ext cx="1386154" cy="797214"/>
          </a:xfrm>
          <a:prstGeom prst="wedgeRoundRectCallout">
            <a:avLst>
              <a:gd name="adj1" fmla="val 8968"/>
              <a:gd name="adj2" fmla="val 93875"/>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Included in 2022 AOP; possibly in ‘Risks’ in R&amp;O’s</a:t>
            </a:r>
          </a:p>
        </p:txBody>
      </p:sp>
      <p:sp>
        <p:nvSpPr>
          <p:cNvPr id="15" name="Content Placeholder 8">
            <a:extLst>
              <a:ext uri="{FF2B5EF4-FFF2-40B4-BE49-F238E27FC236}">
                <a16:creationId xmlns:a16="http://schemas.microsoft.com/office/drawing/2014/main" id="{6D5A816F-363C-4FBB-9968-1973F22D1DD4}"/>
              </a:ext>
            </a:extLst>
          </p:cNvPr>
          <p:cNvSpPr>
            <a:spLocks noGrp="1"/>
          </p:cNvSpPr>
          <p:nvPr>
            <p:ph idx="1"/>
          </p:nvPr>
        </p:nvSpPr>
        <p:spPr>
          <a:xfrm>
            <a:off x="3808768" y="1473632"/>
            <a:ext cx="4493855" cy="1916850"/>
          </a:xfrm>
        </p:spPr>
        <p:txBody>
          <a:bodyPr>
            <a:noAutofit/>
          </a:bodyPr>
          <a:lstStyle/>
          <a:p>
            <a:pPr lvl="1">
              <a:spcAft>
                <a:spcPts val="1200"/>
              </a:spcAft>
              <a:buClr>
                <a:srgbClr val="EB8A2F"/>
              </a:buClr>
            </a:pPr>
            <a:r>
              <a:rPr lang="en-US" sz="1400" dirty="0">
                <a:solidFill>
                  <a:srgbClr val="000000">
                    <a:lumMod val="75000"/>
                    <a:lumOff val="25000"/>
                  </a:srgbClr>
                </a:solidFill>
              </a:rPr>
              <a:t>This is an example of how we plan all new business pipeline pursuits</a:t>
            </a:r>
          </a:p>
          <a:p>
            <a:pPr lvl="1">
              <a:spcAft>
                <a:spcPts val="1200"/>
              </a:spcAft>
              <a:buClr>
                <a:srgbClr val="EB8A2F"/>
              </a:buClr>
            </a:pPr>
            <a:r>
              <a:rPr lang="en-US" sz="1400" dirty="0">
                <a:solidFill>
                  <a:srgbClr val="000000">
                    <a:lumMod val="75000"/>
                    <a:lumOff val="25000"/>
                  </a:srgbClr>
                </a:solidFill>
              </a:rPr>
              <a:t>Managed in Salesforce, these items become the basis for the new business revenue profiles</a:t>
            </a:r>
          </a:p>
        </p:txBody>
      </p:sp>
      <p:pic>
        <p:nvPicPr>
          <p:cNvPr id="21" name="Graphic 20" descr="Lightbulb with solid fill">
            <a:extLst>
              <a:ext uri="{FF2B5EF4-FFF2-40B4-BE49-F238E27FC236}">
                <a16:creationId xmlns:a16="http://schemas.microsoft.com/office/drawing/2014/main" id="{4D9FB4D9-D4B4-4C92-9397-1284F56C34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521" y="5284017"/>
            <a:ext cx="424301" cy="424301"/>
          </a:xfrm>
          <a:prstGeom prst="rect">
            <a:avLst/>
          </a:prstGeom>
        </p:spPr>
      </p:pic>
      <p:sp>
        <p:nvSpPr>
          <p:cNvPr id="22" name="Content Placeholder 8">
            <a:extLst>
              <a:ext uri="{FF2B5EF4-FFF2-40B4-BE49-F238E27FC236}">
                <a16:creationId xmlns:a16="http://schemas.microsoft.com/office/drawing/2014/main" id="{BFB80932-4DBE-40D0-9920-55A0A4D0DE62}"/>
              </a:ext>
            </a:extLst>
          </p:cNvPr>
          <p:cNvSpPr txBox="1">
            <a:spLocks/>
          </p:cNvSpPr>
          <p:nvPr/>
        </p:nvSpPr>
        <p:spPr>
          <a:xfrm>
            <a:off x="1193818" y="5284017"/>
            <a:ext cx="10129765" cy="83300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Salesforce has been the best platform I’ve used for pipeline and pursuit management.  But it take a LOT of time to customize it to your needs and even more time to keep it updated via the Business Development Org.  It is a worthy investment but be ready for a significant time commitment and a lot of governance and oversight by the Executive Team.</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25" name="Graphic 24" descr="Factory outline">
            <a:extLst>
              <a:ext uri="{FF2B5EF4-FFF2-40B4-BE49-F238E27FC236}">
                <a16:creationId xmlns:a16="http://schemas.microsoft.com/office/drawing/2014/main" id="{51C928BD-F551-47CA-826E-38E9476D8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849604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New Business Pursuit (AOP Phase) ‘The Unpacked’ Opportunity</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34</a:t>
            </a:fld>
            <a:endParaRPr lang="en-US" dirty="0"/>
          </a:p>
        </p:txBody>
      </p:sp>
      <p:pic>
        <p:nvPicPr>
          <p:cNvPr id="15" name="Picture 14">
            <a:extLst>
              <a:ext uri="{FF2B5EF4-FFF2-40B4-BE49-F238E27FC236}">
                <a16:creationId xmlns:a16="http://schemas.microsoft.com/office/drawing/2014/main" id="{B9A0A301-03FC-4780-BD3D-8959F29393A1}"/>
              </a:ext>
            </a:extLst>
          </p:cNvPr>
          <p:cNvPicPr>
            <a:picLocks noChangeAspect="1"/>
          </p:cNvPicPr>
          <p:nvPr/>
        </p:nvPicPr>
        <p:blipFill>
          <a:blip r:embed="rId3"/>
          <a:stretch>
            <a:fillRect/>
          </a:stretch>
        </p:blipFill>
        <p:spPr>
          <a:xfrm>
            <a:off x="786171" y="3976970"/>
            <a:ext cx="10734675" cy="1419225"/>
          </a:xfrm>
          <a:prstGeom prst="rect">
            <a:avLst/>
          </a:prstGeom>
        </p:spPr>
      </p:pic>
      <p:sp>
        <p:nvSpPr>
          <p:cNvPr id="18" name="Content Placeholder 8">
            <a:extLst>
              <a:ext uri="{FF2B5EF4-FFF2-40B4-BE49-F238E27FC236}">
                <a16:creationId xmlns:a16="http://schemas.microsoft.com/office/drawing/2014/main" id="{B00AD65E-04FE-4A1F-BF2D-A239BD36E218}"/>
              </a:ext>
            </a:extLst>
          </p:cNvPr>
          <p:cNvSpPr>
            <a:spLocks noGrp="1"/>
          </p:cNvSpPr>
          <p:nvPr>
            <p:ph idx="1"/>
          </p:nvPr>
        </p:nvSpPr>
        <p:spPr>
          <a:xfrm>
            <a:off x="7169286" y="1662842"/>
            <a:ext cx="3988759" cy="1904107"/>
          </a:xfrm>
        </p:spPr>
        <p:txBody>
          <a:bodyPr>
            <a:normAutofit/>
          </a:bodyPr>
          <a:lstStyle/>
          <a:p>
            <a:pPr lvl="1">
              <a:spcAft>
                <a:spcPts val="1200"/>
              </a:spcAft>
              <a:buClr>
                <a:srgbClr val="EB8A2F"/>
              </a:buClr>
            </a:pPr>
            <a:r>
              <a:rPr lang="en-US" sz="1400" dirty="0">
                <a:solidFill>
                  <a:srgbClr val="000000">
                    <a:lumMod val="75000"/>
                    <a:lumOff val="25000"/>
                  </a:srgbClr>
                </a:solidFill>
              </a:rPr>
              <a:t>‘Unpack (aka ‘Unwind’) equates to the amount above plan (or forecast) you receive if you win.</a:t>
            </a:r>
          </a:p>
          <a:p>
            <a:pPr lvl="1">
              <a:spcAft>
                <a:spcPts val="1200"/>
              </a:spcAft>
              <a:buClr>
                <a:srgbClr val="EB8A2F"/>
              </a:buClr>
            </a:pPr>
            <a:r>
              <a:rPr lang="en-US" sz="1400" dirty="0">
                <a:solidFill>
                  <a:srgbClr val="000000">
                    <a:lumMod val="75000"/>
                    <a:lumOff val="25000"/>
                  </a:srgbClr>
                </a:solidFill>
              </a:rPr>
              <a:t>It is essentially the positive impact of adjusting probabilities to 100%; management often asks about this type opportunity profile.</a:t>
            </a:r>
          </a:p>
        </p:txBody>
      </p:sp>
      <p:sp>
        <p:nvSpPr>
          <p:cNvPr id="19" name="Speech Bubble: Rectangle with Corners Rounded 18">
            <a:extLst>
              <a:ext uri="{FF2B5EF4-FFF2-40B4-BE49-F238E27FC236}">
                <a16:creationId xmlns:a16="http://schemas.microsoft.com/office/drawing/2014/main" id="{34B55B88-D074-4438-9572-2A77AB8794AC}"/>
              </a:ext>
            </a:extLst>
          </p:cNvPr>
          <p:cNvSpPr/>
          <p:nvPr/>
        </p:nvSpPr>
        <p:spPr>
          <a:xfrm>
            <a:off x="8052239" y="3300392"/>
            <a:ext cx="1916722" cy="471568"/>
          </a:xfrm>
          <a:prstGeom prst="wedgeRoundRectCallout">
            <a:avLst>
              <a:gd name="adj1" fmla="val 10639"/>
              <a:gd name="adj2" fmla="val 89807"/>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Possibly carried in ‘Opportunities’ in R&amp;O’s</a:t>
            </a:r>
          </a:p>
        </p:txBody>
      </p:sp>
      <p:pic>
        <p:nvPicPr>
          <p:cNvPr id="24" name="Picture 23">
            <a:extLst>
              <a:ext uri="{FF2B5EF4-FFF2-40B4-BE49-F238E27FC236}">
                <a16:creationId xmlns:a16="http://schemas.microsoft.com/office/drawing/2014/main" id="{D542F00E-4090-4CFC-861C-1C52FF23D19D}"/>
              </a:ext>
            </a:extLst>
          </p:cNvPr>
          <p:cNvPicPr>
            <a:picLocks noChangeAspect="1"/>
          </p:cNvPicPr>
          <p:nvPr/>
        </p:nvPicPr>
        <p:blipFill>
          <a:blip r:embed="rId4"/>
          <a:stretch>
            <a:fillRect/>
          </a:stretch>
        </p:blipFill>
        <p:spPr>
          <a:xfrm>
            <a:off x="872526" y="1666784"/>
            <a:ext cx="3071813" cy="1947863"/>
          </a:xfrm>
          <a:prstGeom prst="rect">
            <a:avLst/>
          </a:prstGeom>
        </p:spPr>
      </p:pic>
      <p:pic>
        <p:nvPicPr>
          <p:cNvPr id="25" name="Picture 24">
            <a:extLst>
              <a:ext uri="{FF2B5EF4-FFF2-40B4-BE49-F238E27FC236}">
                <a16:creationId xmlns:a16="http://schemas.microsoft.com/office/drawing/2014/main" id="{A14D50B9-F8A0-4E35-B47A-02D4F691E304}"/>
              </a:ext>
            </a:extLst>
          </p:cNvPr>
          <p:cNvPicPr>
            <a:picLocks noChangeAspect="1"/>
          </p:cNvPicPr>
          <p:nvPr/>
        </p:nvPicPr>
        <p:blipFill>
          <a:blip r:embed="rId5"/>
          <a:stretch>
            <a:fillRect/>
          </a:stretch>
        </p:blipFill>
        <p:spPr>
          <a:xfrm>
            <a:off x="4097473" y="1666783"/>
            <a:ext cx="3071813" cy="1947863"/>
          </a:xfrm>
          <a:prstGeom prst="rect">
            <a:avLst/>
          </a:prstGeom>
        </p:spPr>
      </p:pic>
      <p:sp>
        <p:nvSpPr>
          <p:cNvPr id="20" name="Rectangle 19">
            <a:extLst>
              <a:ext uri="{FF2B5EF4-FFF2-40B4-BE49-F238E27FC236}">
                <a16:creationId xmlns:a16="http://schemas.microsoft.com/office/drawing/2014/main" id="{F06DFC57-C129-4F1C-96F3-C2D059B6E0AB}"/>
              </a:ext>
            </a:extLst>
          </p:cNvPr>
          <p:cNvSpPr/>
          <p:nvPr/>
        </p:nvSpPr>
        <p:spPr>
          <a:xfrm>
            <a:off x="856486" y="2015066"/>
            <a:ext cx="6312801" cy="695896"/>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Content Placeholder 8">
            <a:extLst>
              <a:ext uri="{FF2B5EF4-FFF2-40B4-BE49-F238E27FC236}">
                <a16:creationId xmlns:a16="http://schemas.microsoft.com/office/drawing/2014/main" id="{7B422439-FB78-4C48-AC01-9582FFCE7511}"/>
              </a:ext>
            </a:extLst>
          </p:cNvPr>
          <p:cNvSpPr txBox="1">
            <a:spLocks/>
          </p:cNvSpPr>
          <p:nvPr/>
        </p:nvSpPr>
        <p:spPr>
          <a:xfrm>
            <a:off x="786170" y="5852533"/>
            <a:ext cx="10513763" cy="400949"/>
          </a:xfrm>
          <a:prstGeom prst="rect">
            <a:avLst/>
          </a:prstGeom>
        </p:spPr>
        <p:txBody>
          <a:bodyPr vert="horz" lIns="0" tIns="45720" rIns="0" bIns="45720" rtlCol="0">
            <a:normAutofit fontScale="925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b="1" i="1" dirty="0">
                <a:solidFill>
                  <a:schemeClr val="tx2"/>
                </a:solidFill>
              </a:rPr>
              <a:t>We will return to this example later in the presentation, to discuss updating the forecast and what happens when you win!</a:t>
            </a:r>
          </a:p>
        </p:txBody>
      </p:sp>
      <p:pic>
        <p:nvPicPr>
          <p:cNvPr id="28" name="Graphic 27" descr="Factory outline">
            <a:extLst>
              <a:ext uri="{FF2B5EF4-FFF2-40B4-BE49-F238E27FC236}">
                <a16:creationId xmlns:a16="http://schemas.microsoft.com/office/drawing/2014/main" id="{7A7CFBE1-775E-43F2-B6B3-152A6A4E78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91836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04" y="561754"/>
            <a:ext cx="10194981" cy="828418"/>
          </a:xfrm>
        </p:spPr>
        <p:txBody>
          <a:bodyPr>
            <a:noAutofit/>
          </a:bodyPr>
          <a:lstStyle/>
          <a:p>
            <a:r>
              <a:rPr lang="en-US" dirty="0">
                <a:solidFill>
                  <a:srgbClr val="7CB4C1"/>
                </a:solidFill>
              </a:rPr>
              <a:t>‘CFO Quick Tip’:  </a:t>
            </a:r>
            <a:br>
              <a:rPr lang="en-US" dirty="0">
                <a:solidFill>
                  <a:srgbClr val="7CB4C1"/>
                </a:solidFill>
              </a:rPr>
            </a:br>
            <a:r>
              <a:rPr lang="en-US" dirty="0">
                <a:solidFill>
                  <a:srgbClr val="7CB4C1"/>
                </a:solidFill>
              </a:rPr>
              <a:t>Some Suggestions for Probability Setting</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35</a:t>
            </a:fld>
            <a:endParaRPr lang="en-US" dirty="0"/>
          </a:p>
        </p:txBody>
      </p:sp>
      <p:pic>
        <p:nvPicPr>
          <p:cNvPr id="9" name="Graphic 8" descr="Lightbulb with solid fill">
            <a:extLst>
              <a:ext uri="{FF2B5EF4-FFF2-40B4-BE49-F238E27FC236}">
                <a16:creationId xmlns:a16="http://schemas.microsoft.com/office/drawing/2014/main" id="{EDD41542-1AEC-4DEC-9834-E9B1EF6BF3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454" y="275610"/>
            <a:ext cx="711077" cy="711077"/>
          </a:xfrm>
          <a:prstGeom prst="rect">
            <a:avLst/>
          </a:prstGeom>
        </p:spPr>
      </p:pic>
      <p:pic>
        <p:nvPicPr>
          <p:cNvPr id="13" name="Graphic 12" descr="Lightbulb with solid fill">
            <a:extLst>
              <a:ext uri="{FF2B5EF4-FFF2-40B4-BE49-F238E27FC236}">
                <a16:creationId xmlns:a16="http://schemas.microsoft.com/office/drawing/2014/main" id="{05D6E7F5-A912-467C-920F-15379381A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925" y="5838656"/>
            <a:ext cx="424301" cy="424301"/>
          </a:xfrm>
          <a:prstGeom prst="rect">
            <a:avLst/>
          </a:prstGeom>
        </p:spPr>
      </p:pic>
      <p:sp>
        <p:nvSpPr>
          <p:cNvPr id="15" name="Content Placeholder 8">
            <a:extLst>
              <a:ext uri="{FF2B5EF4-FFF2-40B4-BE49-F238E27FC236}">
                <a16:creationId xmlns:a16="http://schemas.microsoft.com/office/drawing/2014/main" id="{60D7B405-5815-4751-99A4-8311ACBA3D29}"/>
              </a:ext>
            </a:extLst>
          </p:cNvPr>
          <p:cNvSpPr txBox="1">
            <a:spLocks/>
          </p:cNvSpPr>
          <p:nvPr/>
        </p:nvSpPr>
        <p:spPr>
          <a:xfrm>
            <a:off x="1201701" y="5838656"/>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Continually develop your ‘sense of smell’.  Knowing when a concept or condition passes the smell test is a crucial skill of a  CFO.  This is especially important in PGO/PWIN analysis when you will sometimes have to be the voice of reason.</a:t>
            </a:r>
          </a:p>
          <a:p>
            <a:pPr marL="0" indent="0">
              <a:buClr>
                <a:srgbClr val="EB8A2F"/>
              </a:buClr>
              <a:buFont typeface="Calibri" panose="020F0502020204030204" pitchFamily="34" charset="0"/>
              <a:buNone/>
            </a:pPr>
            <a:endParaRPr lang="en-US" sz="1200" b="1" dirty="0">
              <a:solidFill>
                <a:srgbClr val="EB8B30"/>
              </a:solidFill>
            </a:endParaRPr>
          </a:p>
        </p:txBody>
      </p:sp>
      <p:graphicFrame>
        <p:nvGraphicFramePr>
          <p:cNvPr id="16" name="Table 8">
            <a:extLst>
              <a:ext uri="{FF2B5EF4-FFF2-40B4-BE49-F238E27FC236}">
                <a16:creationId xmlns:a16="http://schemas.microsoft.com/office/drawing/2014/main" id="{5CDBABDA-C951-49DF-9195-627415578BF8}"/>
              </a:ext>
            </a:extLst>
          </p:cNvPr>
          <p:cNvGraphicFramePr>
            <a:graphicFrameLocks/>
          </p:cNvGraphicFramePr>
          <p:nvPr>
            <p:extLst>
              <p:ext uri="{D42A27DB-BD31-4B8C-83A1-F6EECF244321}">
                <p14:modId xmlns:p14="http://schemas.microsoft.com/office/powerpoint/2010/main" val="2876481414"/>
              </p:ext>
            </p:extLst>
          </p:nvPr>
        </p:nvGraphicFramePr>
        <p:xfrm>
          <a:off x="576569" y="1466906"/>
          <a:ext cx="11038862" cy="237744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PGO (Is Opportunity Real?)</a:t>
                      </a:r>
                    </a:p>
                  </a:txBody>
                  <a:tcPr/>
                </a:tc>
                <a:tc>
                  <a:txBody>
                    <a:bodyPr/>
                    <a:lstStyle/>
                    <a:p>
                      <a:pPr algn="ctr"/>
                      <a:r>
                        <a:rPr lang="en-US" sz="1400" dirty="0">
                          <a:latin typeface="Antonio" panose="020B0604020202020204" charset="0"/>
                          <a:ea typeface="Roboto" panose="02000000000000000000" pitchFamily="2" charset="0"/>
                        </a:rPr>
                        <a:t>Determination Criteria</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90-100%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Virtually assured that a program will occur, strong support in customer community, currently funded in an approved budget</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75-90%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Integration of the applicable factors are strong but not assured, program requirement validated, program expected to be funded</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50-75%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Integration of the applicable factors indicate reduced probability of program going forward, solid requirement stated, but funding or in-service issues not resolved</a:t>
                      </a:r>
                    </a:p>
                  </a:txBody>
                  <a:tcPr/>
                </a:tc>
                <a:extLst>
                  <a:ext uri="{0D108BD9-81ED-4DB2-BD59-A6C34878D82A}">
                    <a16:rowId xmlns:a16="http://schemas.microsoft.com/office/drawing/2014/main" val="52233653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10-50%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Long-shot program or predicated on another program dying, has not entered formal procurement process or funding not yet identified</a:t>
                      </a:r>
                    </a:p>
                  </a:txBody>
                  <a:tcPr/>
                </a:tc>
                <a:extLst>
                  <a:ext uri="{0D108BD9-81ED-4DB2-BD59-A6C34878D82A}">
                    <a16:rowId xmlns:a16="http://schemas.microsoft.com/office/drawing/2014/main" val="426950041"/>
                  </a:ext>
                </a:extLst>
              </a:tr>
            </a:tbl>
          </a:graphicData>
        </a:graphic>
      </p:graphicFrame>
      <p:graphicFrame>
        <p:nvGraphicFramePr>
          <p:cNvPr id="17" name="Table 8">
            <a:extLst>
              <a:ext uri="{FF2B5EF4-FFF2-40B4-BE49-F238E27FC236}">
                <a16:creationId xmlns:a16="http://schemas.microsoft.com/office/drawing/2014/main" id="{1168EE00-6714-4C25-BA01-A88FED61C760}"/>
              </a:ext>
            </a:extLst>
          </p:cNvPr>
          <p:cNvGraphicFramePr>
            <a:graphicFrameLocks/>
          </p:cNvGraphicFramePr>
          <p:nvPr>
            <p:extLst>
              <p:ext uri="{D42A27DB-BD31-4B8C-83A1-F6EECF244321}">
                <p14:modId xmlns:p14="http://schemas.microsoft.com/office/powerpoint/2010/main" val="422717432"/>
              </p:ext>
            </p:extLst>
          </p:nvPr>
        </p:nvGraphicFramePr>
        <p:xfrm>
          <a:off x="572852" y="4060176"/>
          <a:ext cx="11038862" cy="164592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0">
                <a:tc>
                  <a:txBody>
                    <a:bodyPr/>
                    <a:lstStyle/>
                    <a:p>
                      <a:pPr algn="ctr"/>
                      <a:r>
                        <a:rPr lang="en-US" sz="1400" dirty="0">
                          <a:latin typeface="Antonio" panose="020B0604020202020204" charset="0"/>
                          <a:ea typeface="Roboto" panose="02000000000000000000" pitchFamily="2" charset="0"/>
                        </a:rPr>
                        <a:t>PWIN (Can We Win It?)</a:t>
                      </a:r>
                    </a:p>
                  </a:txBody>
                  <a:tcPr/>
                </a:tc>
                <a:tc>
                  <a:txBody>
                    <a:bodyPr/>
                    <a:lstStyle/>
                    <a:p>
                      <a:pPr algn="ctr"/>
                      <a:r>
                        <a:rPr lang="en-US" sz="1400" dirty="0">
                          <a:latin typeface="Antonio" panose="020B0604020202020204" charset="0"/>
                          <a:ea typeface="Roboto" panose="02000000000000000000" pitchFamily="2" charset="0"/>
                        </a:rPr>
                        <a:t>Determination Criteria</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90-100%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All factors look very strong for winning, extension of existing contract or sole-source</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50-90%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All factors look good, strong leadership position with good partnering, good win strategy, solid past performance, sufficient bid resources, etc.</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10-50%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One or more factors are weak, highly competitive program, incumbency, borderline customer connectivity, poor past performance, politics, bid and/or resources constrained, etc.</a:t>
                      </a:r>
                    </a:p>
                  </a:txBody>
                  <a:tcPr/>
                </a:tc>
                <a:extLst>
                  <a:ext uri="{0D108BD9-81ED-4DB2-BD59-A6C34878D82A}">
                    <a16:rowId xmlns:a16="http://schemas.microsoft.com/office/drawing/2014/main" val="426950041"/>
                  </a:ext>
                </a:extLst>
              </a:tr>
            </a:tbl>
          </a:graphicData>
        </a:graphic>
      </p:graphicFrame>
    </p:spTree>
    <p:extLst>
      <p:ext uri="{BB962C8B-B14F-4D97-AF65-F5344CB8AC3E}">
        <p14:creationId xmlns:p14="http://schemas.microsoft.com/office/powerpoint/2010/main" val="1379601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Forecasting</a:t>
            </a:r>
          </a:p>
        </p:txBody>
      </p:sp>
      <p:sp>
        <p:nvSpPr>
          <p:cNvPr id="4" name="Title 7">
            <a:extLst>
              <a:ext uri="{FF2B5EF4-FFF2-40B4-BE49-F238E27FC236}">
                <a16:creationId xmlns:a16="http://schemas.microsoft.com/office/drawing/2014/main" id="{F6746165-B71E-D347-B67E-8AEA4C1A5CA2}"/>
              </a:ext>
            </a:extLst>
          </p:cNvPr>
          <p:cNvSpPr>
            <a:spLocks noGrp="1"/>
          </p:cNvSpPr>
          <p:nvPr>
            <p:ph type="ctrTitle"/>
          </p:nvPr>
        </p:nvSpPr>
        <p:spPr>
          <a:xfrm>
            <a:off x="1093068" y="2338085"/>
            <a:ext cx="9057929" cy="2877382"/>
          </a:xfrm>
        </p:spPr>
        <p:txBody>
          <a:bodyPr>
            <a:normAutofit fontScale="90000"/>
          </a:bodyPr>
          <a:lstStyle/>
          <a:p>
            <a:r>
              <a:rPr lang="en-US" dirty="0"/>
              <a:t>‘Execute the Plan’</a:t>
            </a:r>
            <a:br>
              <a:rPr lang="en-US" dirty="0"/>
            </a:br>
            <a:r>
              <a:rPr lang="en-US" dirty="0"/>
              <a:t>‘Measure the Progress’</a:t>
            </a:r>
            <a:br>
              <a:rPr lang="en-US" dirty="0"/>
            </a:br>
            <a:r>
              <a:rPr lang="en-US" dirty="0"/>
              <a:t>‘Drive the Results’</a:t>
            </a:r>
            <a:br>
              <a:rPr lang="en-US" dirty="0"/>
            </a:br>
            <a:r>
              <a:rPr lang="en-US" dirty="0"/>
              <a:t>‘Correct the Course’</a:t>
            </a:r>
            <a:br>
              <a:rPr lang="en-US" dirty="0"/>
            </a:br>
            <a:br>
              <a:rPr lang="en-US" dirty="0"/>
            </a:br>
            <a:endParaRPr lang="en-US" dirty="0"/>
          </a:p>
        </p:txBody>
      </p:sp>
    </p:spTree>
    <p:extLst>
      <p:ext uri="{BB962C8B-B14F-4D97-AF65-F5344CB8AC3E}">
        <p14:creationId xmlns:p14="http://schemas.microsoft.com/office/powerpoint/2010/main" val="21461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668459" y="266907"/>
            <a:ext cx="10194981" cy="828418"/>
          </a:xfrm>
        </p:spPr>
        <p:txBody>
          <a:bodyPr/>
          <a:lstStyle/>
          <a:p>
            <a:r>
              <a:rPr lang="en-US" dirty="0"/>
              <a:t>The Monthly Forecast Update</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37</a:t>
            </a:fld>
            <a:endParaRPr lang="en-US" dirty="0"/>
          </a:p>
        </p:txBody>
      </p:sp>
      <p:sp>
        <p:nvSpPr>
          <p:cNvPr id="6" name="Content Placeholder 8">
            <a:extLst>
              <a:ext uri="{FF2B5EF4-FFF2-40B4-BE49-F238E27FC236}">
                <a16:creationId xmlns:a16="http://schemas.microsoft.com/office/drawing/2014/main" id="{9C11076B-D6B7-4BFD-B2D8-B97621DC4F54}"/>
              </a:ext>
            </a:extLst>
          </p:cNvPr>
          <p:cNvSpPr txBox="1">
            <a:spLocks/>
          </p:cNvSpPr>
          <p:nvPr/>
        </p:nvSpPr>
        <p:spPr>
          <a:xfrm>
            <a:off x="253014" y="1260863"/>
            <a:ext cx="11587888" cy="4988087"/>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600"/>
              </a:spcAft>
            </a:pPr>
            <a:r>
              <a:rPr lang="en-US" dirty="0">
                <a:solidFill>
                  <a:schemeClr val="tx1"/>
                </a:solidFill>
                <a:cs typeface="Arial" panose="020B0604020202020204" pitchFamily="34" charset="0"/>
              </a:rPr>
              <a:t>Since the annual operating plan becomes the basis for the monthly forecast.  As such, we refresh it similarly each month:  </a:t>
            </a:r>
          </a:p>
          <a:p>
            <a:pPr lvl="1">
              <a:spcBef>
                <a:spcPts val="0"/>
              </a:spcBef>
              <a:spcAft>
                <a:spcPts val="600"/>
              </a:spcAft>
            </a:pPr>
            <a:r>
              <a:rPr lang="en-US" u="sng" dirty="0">
                <a:solidFill>
                  <a:schemeClr val="tx1"/>
                </a:solidFill>
                <a:cs typeface="Arial" panose="020B0604020202020204" pitchFamily="34" charset="0"/>
              </a:rPr>
              <a:t>For Existing/Backlog Programs</a:t>
            </a:r>
            <a:r>
              <a:rPr lang="en-US" dirty="0">
                <a:solidFill>
                  <a:schemeClr val="tx1"/>
                </a:solidFill>
                <a:cs typeface="Arial" panose="020B0604020202020204" pitchFamily="34" charset="0"/>
              </a:rPr>
              <a:t>:  </a:t>
            </a:r>
          </a:p>
          <a:p>
            <a:pPr lvl="2">
              <a:spcBef>
                <a:spcPts val="0"/>
              </a:spcBef>
              <a:spcAft>
                <a:spcPts val="600"/>
              </a:spcAft>
            </a:pPr>
            <a:r>
              <a:rPr lang="en-US" b="1" dirty="0">
                <a:solidFill>
                  <a:schemeClr val="tx1"/>
                </a:solidFill>
                <a:cs typeface="Arial" panose="020B0604020202020204" pitchFamily="34" charset="0"/>
              </a:rPr>
              <a:t>First, we update the programmatic files for the latest month of actual results.  Then we update the forecast, similar to the AOP:  </a:t>
            </a:r>
          </a:p>
          <a:p>
            <a:pPr lvl="2">
              <a:spcBef>
                <a:spcPts val="0"/>
              </a:spcBef>
              <a:spcAft>
                <a:spcPts val="600"/>
              </a:spcAft>
            </a:pPr>
            <a:r>
              <a:rPr lang="en-US" dirty="0">
                <a:solidFill>
                  <a:schemeClr val="tx1"/>
                </a:solidFill>
                <a:cs typeface="Arial" panose="020B0604020202020204" pitchFamily="34" charset="0"/>
              </a:rPr>
              <a:t>Direct Labor/Subs/Material/ODCs:  Inputs received from program finance and program managers.  Consolidated to BU level</a:t>
            </a:r>
          </a:p>
          <a:p>
            <a:pPr lvl="2">
              <a:spcBef>
                <a:spcPts val="0"/>
              </a:spcBef>
              <a:spcAft>
                <a:spcPts val="600"/>
              </a:spcAft>
            </a:pPr>
            <a:r>
              <a:rPr lang="en-US" dirty="0">
                <a:solidFill>
                  <a:schemeClr val="tx1"/>
                </a:solidFill>
                <a:cs typeface="Arial" panose="020B0604020202020204" pitchFamily="34" charset="0"/>
              </a:rPr>
              <a:t>Labor Planning is conducted at the FTE level for company and subcontract labor</a:t>
            </a:r>
          </a:p>
          <a:p>
            <a:pPr lvl="2">
              <a:spcBef>
                <a:spcPts val="0"/>
              </a:spcBef>
              <a:spcAft>
                <a:spcPts val="600"/>
              </a:spcAft>
            </a:pPr>
            <a:r>
              <a:rPr lang="en-US" dirty="0">
                <a:solidFill>
                  <a:schemeClr val="tx1"/>
                </a:solidFill>
                <a:cs typeface="Arial" panose="020B0604020202020204" pitchFamily="34" charset="0"/>
              </a:rPr>
              <a:t>Material Planning is provided by the program management team with guidance from supply chain if/as applicable</a:t>
            </a:r>
          </a:p>
          <a:p>
            <a:pPr lvl="2">
              <a:spcBef>
                <a:spcPts val="0"/>
              </a:spcBef>
              <a:spcAft>
                <a:spcPts val="600"/>
              </a:spcAft>
            </a:pPr>
            <a:r>
              <a:rPr lang="en-US" dirty="0">
                <a:solidFill>
                  <a:schemeClr val="tx1"/>
                </a:solidFill>
                <a:cs typeface="Arial" panose="020B0604020202020204" pitchFamily="34" charset="0"/>
              </a:rPr>
              <a:t>ODC/Travel is planned discretely</a:t>
            </a:r>
          </a:p>
          <a:p>
            <a:pPr lvl="2">
              <a:spcBef>
                <a:spcPts val="0"/>
              </a:spcBef>
              <a:spcAft>
                <a:spcPts val="600"/>
              </a:spcAft>
            </a:pPr>
            <a:r>
              <a:rPr lang="en-US" dirty="0">
                <a:solidFill>
                  <a:schemeClr val="tx1"/>
                </a:solidFill>
                <a:cs typeface="Arial" panose="020B0604020202020204" pitchFamily="34" charset="0"/>
              </a:rPr>
              <a:t>Direct costs are marked up with the representative indirect rates (e.g. burdens) for each program/entity</a:t>
            </a:r>
          </a:p>
          <a:p>
            <a:pPr lvl="2">
              <a:spcBef>
                <a:spcPts val="0"/>
              </a:spcBef>
              <a:spcAft>
                <a:spcPts val="600"/>
              </a:spcAft>
            </a:pPr>
            <a:r>
              <a:rPr lang="en-US" dirty="0">
                <a:solidFill>
                  <a:schemeClr val="tx1"/>
                </a:solidFill>
                <a:cs typeface="Arial" panose="020B0604020202020204" pitchFamily="34" charset="0"/>
              </a:rPr>
              <a:t>Contractual Fee is applied to each cost element (or at the project/program level if aggregate-level)</a:t>
            </a:r>
          </a:p>
          <a:p>
            <a:pPr lvl="2">
              <a:spcBef>
                <a:spcPts val="0"/>
              </a:spcBef>
              <a:spcAft>
                <a:spcPts val="600"/>
              </a:spcAft>
            </a:pPr>
            <a:r>
              <a:rPr lang="en-US" dirty="0">
                <a:solidFill>
                  <a:schemeClr val="tx1"/>
                </a:solidFill>
                <a:cs typeface="Arial" panose="020B0604020202020204" pitchFamily="34" charset="0"/>
              </a:rPr>
              <a:t>Revenue is calculated for each program</a:t>
            </a:r>
          </a:p>
          <a:p>
            <a:pPr lvl="2">
              <a:spcBef>
                <a:spcPts val="0"/>
              </a:spcBef>
              <a:spcAft>
                <a:spcPts val="600"/>
              </a:spcAft>
            </a:pPr>
            <a:r>
              <a:rPr lang="en-US" dirty="0">
                <a:solidFill>
                  <a:schemeClr val="tx1"/>
                </a:solidFill>
                <a:cs typeface="Arial" panose="020B0604020202020204" pitchFamily="34" charset="0"/>
              </a:rPr>
              <a:t>Gross Profit (Revenue - Direct Costs) and Gross Margin (Gross Profit / Revenue) is calculated for each program</a:t>
            </a:r>
          </a:p>
          <a:p>
            <a:pPr lvl="2">
              <a:spcBef>
                <a:spcPts val="0"/>
              </a:spcBef>
              <a:spcAft>
                <a:spcPts val="600"/>
              </a:spcAft>
            </a:pPr>
            <a:r>
              <a:rPr lang="en-US" dirty="0">
                <a:solidFill>
                  <a:schemeClr val="tx1"/>
                </a:solidFill>
                <a:cs typeface="Arial" panose="020B0604020202020204" pitchFamily="34" charset="0"/>
              </a:rPr>
              <a:t>Operating Profit (Profit – Direct + Indirect Costs) and Operating Margin (Operating Profit / Revenue) is calculated</a:t>
            </a:r>
          </a:p>
          <a:p>
            <a:pPr lvl="2">
              <a:spcBef>
                <a:spcPts val="0"/>
              </a:spcBef>
              <a:spcAft>
                <a:spcPts val="600"/>
              </a:spcAft>
            </a:pPr>
            <a:r>
              <a:rPr lang="en-US" dirty="0">
                <a:solidFill>
                  <a:schemeClr val="tx1"/>
                </a:solidFill>
                <a:cs typeface="Arial" panose="020B0604020202020204" pitchFamily="34" charset="0"/>
              </a:rPr>
              <a:t>Program-Level Cash Flow metrics are calculated as:  Cash In (Customer AR) less Cash Out (Fully Burdened Costs)</a:t>
            </a:r>
          </a:p>
          <a:p>
            <a:pPr lvl="1">
              <a:spcBef>
                <a:spcPts val="0"/>
              </a:spcBef>
              <a:spcAft>
                <a:spcPts val="600"/>
              </a:spcAft>
            </a:pPr>
            <a:r>
              <a:rPr lang="en-US" u="sng" dirty="0">
                <a:solidFill>
                  <a:schemeClr val="tx1"/>
                </a:solidFill>
                <a:cs typeface="Arial" panose="020B0604020202020204" pitchFamily="34" charset="0"/>
              </a:rPr>
              <a:t>For New Business Items:</a:t>
            </a:r>
          </a:p>
          <a:p>
            <a:pPr lvl="2">
              <a:spcBef>
                <a:spcPts val="0"/>
              </a:spcBef>
              <a:spcAft>
                <a:spcPts val="600"/>
              </a:spcAft>
            </a:pPr>
            <a:r>
              <a:rPr lang="en-US" dirty="0">
                <a:solidFill>
                  <a:schemeClr val="tx1"/>
                </a:solidFill>
                <a:cs typeface="Arial" panose="020B0604020202020204" pitchFamily="34" charset="0"/>
              </a:rPr>
              <a:t>We do an extract out of our pipeline management software (Salesforce) and ‘ingest’ pursuits into the forecast template.</a:t>
            </a:r>
          </a:p>
          <a:p>
            <a:pPr lvl="2">
              <a:spcBef>
                <a:spcPts val="0"/>
              </a:spcBef>
              <a:spcAft>
                <a:spcPts val="600"/>
              </a:spcAft>
            </a:pPr>
            <a:r>
              <a:rPr lang="en-US" b="1" dirty="0">
                <a:solidFill>
                  <a:schemeClr val="tx1"/>
                </a:solidFill>
                <a:cs typeface="Arial" panose="020B0604020202020204" pitchFamily="34" charset="0"/>
              </a:rPr>
              <a:t>We adjust timing of award dates, revenue impacts and other timing items as applicable. </a:t>
            </a:r>
          </a:p>
          <a:p>
            <a:pPr lvl="1">
              <a:spcBef>
                <a:spcPts val="0"/>
              </a:spcBef>
              <a:spcAft>
                <a:spcPts val="600"/>
              </a:spcAft>
            </a:pPr>
            <a:r>
              <a:rPr lang="en-US" b="1" dirty="0">
                <a:solidFill>
                  <a:schemeClr val="tx1"/>
                </a:solidFill>
                <a:cs typeface="Arial" panose="020B0604020202020204" pitchFamily="34" charset="0"/>
              </a:rPr>
              <a:t>R&amp;O’s:  We then review the risks and opportunities provided by the BUs as well as the Corporate Level items we know of. </a:t>
            </a:r>
          </a:p>
          <a:p>
            <a:pPr lvl="1">
              <a:spcBef>
                <a:spcPts val="0"/>
              </a:spcBef>
              <a:spcAft>
                <a:spcPts val="600"/>
              </a:spcAft>
            </a:pPr>
            <a:r>
              <a:rPr lang="en-US" b="1" dirty="0">
                <a:solidFill>
                  <a:schemeClr val="tx1"/>
                </a:solidFill>
                <a:cs typeface="Arial" panose="020B0604020202020204" pitchFamily="34" charset="0"/>
              </a:rPr>
              <a:t>Wrap-Up:  As a final step, we reset the hedges/wedges and determine our forecast guidance.  </a:t>
            </a:r>
          </a:p>
          <a:p>
            <a:pPr lvl="2">
              <a:spcBef>
                <a:spcPts val="0"/>
              </a:spcBef>
              <a:spcAft>
                <a:spcPts val="600"/>
              </a:spcAft>
            </a:pPr>
            <a:r>
              <a:rPr lang="en-US" b="1" dirty="0">
                <a:solidFill>
                  <a:schemeClr val="tx1"/>
                </a:solidFill>
                <a:cs typeface="Arial" panose="020B0604020202020204" pitchFamily="34" charset="0"/>
              </a:rPr>
              <a:t>(Hold, Raise, Lower the month/quarter/year outlook with the CEO).</a:t>
            </a:r>
          </a:p>
        </p:txBody>
      </p:sp>
      <p:pic>
        <p:nvPicPr>
          <p:cNvPr id="11" name="Graphic 10" descr="Factory outline">
            <a:extLst>
              <a:ext uri="{FF2B5EF4-FFF2-40B4-BE49-F238E27FC236}">
                <a16:creationId xmlns:a16="http://schemas.microsoft.com/office/drawing/2014/main" id="{D4E4B4F1-A550-42A3-857C-9C7B757661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511300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8B08223-4D25-4932-8485-30E967209F6B}"/>
              </a:ext>
            </a:extLst>
          </p:cNvPr>
          <p:cNvPicPr>
            <a:picLocks noChangeAspect="1"/>
          </p:cNvPicPr>
          <p:nvPr/>
        </p:nvPicPr>
        <p:blipFill>
          <a:blip r:embed="rId3"/>
          <a:stretch>
            <a:fillRect/>
          </a:stretch>
        </p:blipFill>
        <p:spPr>
          <a:xfrm>
            <a:off x="620633" y="1559636"/>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a:t>
            </a:r>
            <a:br>
              <a:rPr lang="en-US" dirty="0"/>
            </a:br>
            <a:r>
              <a:rPr lang="en-US" dirty="0"/>
              <a:t>(Forecast Update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38</a:t>
            </a:fld>
            <a:endParaRPr lang="en-US" dirty="0"/>
          </a:p>
        </p:txBody>
      </p:sp>
      <p:sp>
        <p:nvSpPr>
          <p:cNvPr id="14" name="Content Placeholder 8">
            <a:extLst>
              <a:ext uri="{FF2B5EF4-FFF2-40B4-BE49-F238E27FC236}">
                <a16:creationId xmlns:a16="http://schemas.microsoft.com/office/drawing/2014/main" id="{C1367DCB-75CF-4EA3-B5BC-5E57168B06C3}"/>
              </a:ext>
            </a:extLst>
          </p:cNvPr>
          <p:cNvSpPr txBox="1">
            <a:spLocks/>
          </p:cNvSpPr>
          <p:nvPr/>
        </p:nvSpPr>
        <p:spPr>
          <a:xfrm>
            <a:off x="3921589" y="1727922"/>
            <a:ext cx="3988759" cy="190410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Aft>
                <a:spcPts val="1200"/>
              </a:spcAft>
              <a:buClr>
                <a:srgbClr val="EB8A2F"/>
              </a:buClr>
            </a:pPr>
            <a:r>
              <a:rPr lang="en-US" sz="1400" dirty="0">
                <a:solidFill>
                  <a:srgbClr val="000000">
                    <a:lumMod val="75000"/>
                    <a:lumOff val="25000"/>
                  </a:srgbClr>
                </a:solidFill>
              </a:rPr>
              <a:t>In this example, BD has updated PGO from 80% to 100% and PWIN from 50% to 60%.</a:t>
            </a:r>
          </a:p>
          <a:p>
            <a:pPr lvl="1">
              <a:spcAft>
                <a:spcPts val="1200"/>
              </a:spcAft>
              <a:buClr>
                <a:srgbClr val="EB8A2F"/>
              </a:buClr>
            </a:pPr>
            <a:r>
              <a:rPr lang="en-US" sz="1400" dirty="0">
                <a:solidFill>
                  <a:srgbClr val="000000">
                    <a:lumMod val="75000"/>
                    <a:lumOff val="25000"/>
                  </a:srgbClr>
                </a:solidFill>
              </a:rPr>
              <a:t>We would review this with BD/Bus and if it all checks out, we’ll update the financial forecast for this pursuit</a:t>
            </a:r>
          </a:p>
        </p:txBody>
      </p:sp>
      <p:sp>
        <p:nvSpPr>
          <p:cNvPr id="17" name="Rectangle 16">
            <a:extLst>
              <a:ext uri="{FF2B5EF4-FFF2-40B4-BE49-F238E27FC236}">
                <a16:creationId xmlns:a16="http://schemas.microsoft.com/office/drawing/2014/main" id="{2616FADF-1E8B-491B-AF42-9F0989D1C313}"/>
              </a:ext>
            </a:extLst>
          </p:cNvPr>
          <p:cNvSpPr/>
          <p:nvPr/>
        </p:nvSpPr>
        <p:spPr>
          <a:xfrm>
            <a:off x="620633" y="1915509"/>
            <a:ext cx="3064558" cy="370491"/>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Speech Bubble: Rectangle with Corners Rounded 17">
            <a:extLst>
              <a:ext uri="{FF2B5EF4-FFF2-40B4-BE49-F238E27FC236}">
                <a16:creationId xmlns:a16="http://schemas.microsoft.com/office/drawing/2014/main" id="{B3C66405-A630-4253-A251-D423A5605EE8}"/>
              </a:ext>
            </a:extLst>
          </p:cNvPr>
          <p:cNvSpPr/>
          <p:nvPr/>
        </p:nvSpPr>
        <p:spPr>
          <a:xfrm>
            <a:off x="9469320" y="1859254"/>
            <a:ext cx="2216870" cy="1120205"/>
          </a:xfrm>
          <a:prstGeom prst="wedgeRoundRectCallout">
            <a:avLst>
              <a:gd name="adj1" fmla="val -54155"/>
              <a:gd name="adj2" fmla="val 111024"/>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The change in POA equated to an increase to the forecast of +$9M or 50%.  </a:t>
            </a:r>
          </a:p>
          <a:p>
            <a:pPr algn="ctr"/>
            <a:r>
              <a:rPr lang="en-US" sz="1200" dirty="0"/>
              <a:t>“I would double check!”</a:t>
            </a:r>
          </a:p>
        </p:txBody>
      </p:sp>
      <p:pic>
        <p:nvPicPr>
          <p:cNvPr id="21" name="Picture 20">
            <a:extLst>
              <a:ext uri="{FF2B5EF4-FFF2-40B4-BE49-F238E27FC236}">
                <a16:creationId xmlns:a16="http://schemas.microsoft.com/office/drawing/2014/main" id="{AE379E26-AEB0-4AC8-9473-D94D13827B92}"/>
              </a:ext>
            </a:extLst>
          </p:cNvPr>
          <p:cNvPicPr>
            <a:picLocks noChangeAspect="1"/>
          </p:cNvPicPr>
          <p:nvPr/>
        </p:nvPicPr>
        <p:blipFill>
          <a:blip r:embed="rId4"/>
          <a:stretch>
            <a:fillRect/>
          </a:stretch>
        </p:blipFill>
        <p:spPr>
          <a:xfrm>
            <a:off x="8774435" y="2212804"/>
            <a:ext cx="523875" cy="1419225"/>
          </a:xfrm>
          <a:prstGeom prst="rect">
            <a:avLst/>
          </a:prstGeom>
        </p:spPr>
        <p:style>
          <a:lnRef idx="2">
            <a:schemeClr val="accent1"/>
          </a:lnRef>
          <a:fillRef idx="1">
            <a:schemeClr val="lt1"/>
          </a:fillRef>
          <a:effectRef idx="0">
            <a:schemeClr val="accent1"/>
          </a:effectRef>
          <a:fontRef idx="minor">
            <a:schemeClr val="dk1"/>
          </a:fontRef>
        </p:style>
      </p:pic>
      <p:sp>
        <p:nvSpPr>
          <p:cNvPr id="23" name="Rectangle 22">
            <a:extLst>
              <a:ext uri="{FF2B5EF4-FFF2-40B4-BE49-F238E27FC236}">
                <a16:creationId xmlns:a16="http://schemas.microsoft.com/office/drawing/2014/main" id="{2619A030-909B-47F8-BBC8-ADB9F146EF41}"/>
              </a:ext>
            </a:extLst>
          </p:cNvPr>
          <p:cNvSpPr/>
          <p:nvPr/>
        </p:nvSpPr>
        <p:spPr>
          <a:xfrm>
            <a:off x="8774434" y="3854670"/>
            <a:ext cx="523875" cy="1238741"/>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4" name="Graphic 23" descr="Factory outline">
            <a:extLst>
              <a:ext uri="{FF2B5EF4-FFF2-40B4-BE49-F238E27FC236}">
                <a16:creationId xmlns:a16="http://schemas.microsoft.com/office/drawing/2014/main" id="{D1BB159E-033A-433A-A0E0-F964583331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21058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D5DB77-FD81-4E76-9A80-BDDE9B0BBBCB}"/>
              </a:ext>
            </a:extLst>
          </p:cNvPr>
          <p:cNvPicPr>
            <a:picLocks noChangeAspect="1"/>
          </p:cNvPicPr>
          <p:nvPr/>
        </p:nvPicPr>
        <p:blipFill>
          <a:blip r:embed="rId3"/>
          <a:stretch>
            <a:fillRect/>
          </a:stretch>
        </p:blipFill>
        <p:spPr>
          <a:xfrm>
            <a:off x="839278" y="1607046"/>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 </a:t>
            </a:r>
            <a:br>
              <a:rPr lang="en-US" dirty="0"/>
            </a:br>
            <a:r>
              <a:rPr lang="en-US" dirty="0"/>
              <a:t>(Post Award/Execution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39</a:t>
            </a:fld>
            <a:endParaRPr lang="en-US" dirty="0"/>
          </a:p>
        </p:txBody>
      </p:sp>
      <p:sp>
        <p:nvSpPr>
          <p:cNvPr id="15" name="Content Placeholder 8">
            <a:extLst>
              <a:ext uri="{FF2B5EF4-FFF2-40B4-BE49-F238E27FC236}">
                <a16:creationId xmlns:a16="http://schemas.microsoft.com/office/drawing/2014/main" id="{DE9A09E3-2877-4EA8-A737-C0857127512A}"/>
              </a:ext>
            </a:extLst>
          </p:cNvPr>
          <p:cNvSpPr txBox="1">
            <a:spLocks/>
          </p:cNvSpPr>
          <p:nvPr/>
        </p:nvSpPr>
        <p:spPr>
          <a:xfrm>
            <a:off x="4159127" y="1607046"/>
            <a:ext cx="3988759" cy="190410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Aft>
                <a:spcPts val="1200"/>
              </a:spcAft>
              <a:buClr>
                <a:srgbClr val="EB8A2F"/>
              </a:buClr>
            </a:pPr>
            <a:r>
              <a:rPr lang="en-US" sz="1400" dirty="0">
                <a:solidFill>
                  <a:srgbClr val="000000">
                    <a:lumMod val="75000"/>
                    <a:lumOff val="25000"/>
                  </a:srgbClr>
                </a:solidFill>
              </a:rPr>
              <a:t>Great news we won!</a:t>
            </a:r>
          </a:p>
          <a:p>
            <a:pPr lvl="1">
              <a:spcAft>
                <a:spcPts val="1200"/>
              </a:spcAft>
              <a:buClr>
                <a:srgbClr val="EB8A2F"/>
              </a:buClr>
            </a:pPr>
            <a:r>
              <a:rPr lang="en-US" sz="1400" dirty="0">
                <a:solidFill>
                  <a:srgbClr val="000000">
                    <a:lumMod val="75000"/>
                    <a:lumOff val="25000"/>
                  </a:srgbClr>
                </a:solidFill>
              </a:rPr>
              <a:t>We now set the PGO/PWIN to 100%</a:t>
            </a:r>
          </a:p>
          <a:p>
            <a:pPr lvl="1">
              <a:spcAft>
                <a:spcPts val="1200"/>
              </a:spcAft>
              <a:buClr>
                <a:srgbClr val="EB8A2F"/>
              </a:buClr>
            </a:pPr>
            <a:r>
              <a:rPr lang="en-US" sz="1400" dirty="0">
                <a:solidFill>
                  <a:srgbClr val="000000">
                    <a:lumMod val="75000"/>
                    <a:lumOff val="25000"/>
                  </a:srgbClr>
                </a:solidFill>
              </a:rPr>
              <a:t>And flow through the changes into the backlog forecast</a:t>
            </a:r>
          </a:p>
          <a:p>
            <a:pPr lvl="1">
              <a:spcAft>
                <a:spcPts val="1200"/>
              </a:spcAft>
              <a:buClr>
                <a:srgbClr val="EB8A2F"/>
              </a:buClr>
            </a:pPr>
            <a:r>
              <a:rPr lang="en-US" sz="1400" b="1" dirty="0">
                <a:solidFill>
                  <a:srgbClr val="000000">
                    <a:lumMod val="75000"/>
                    <a:lumOff val="25000"/>
                  </a:srgbClr>
                </a:solidFill>
              </a:rPr>
              <a:t>Pay attention to time phasing and be sure to review/update your R&amp;Os according.</a:t>
            </a:r>
          </a:p>
        </p:txBody>
      </p:sp>
      <p:sp>
        <p:nvSpPr>
          <p:cNvPr id="16" name="Rectangle 15">
            <a:extLst>
              <a:ext uri="{FF2B5EF4-FFF2-40B4-BE49-F238E27FC236}">
                <a16:creationId xmlns:a16="http://schemas.microsoft.com/office/drawing/2014/main" id="{D6C78792-6866-473B-BA4A-00B4C638C140}"/>
              </a:ext>
            </a:extLst>
          </p:cNvPr>
          <p:cNvSpPr/>
          <p:nvPr/>
        </p:nvSpPr>
        <p:spPr>
          <a:xfrm>
            <a:off x="839277" y="1962807"/>
            <a:ext cx="3090278" cy="370490"/>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7" name="Graphic 16" descr="Lightbulb with solid fill">
            <a:extLst>
              <a:ext uri="{FF2B5EF4-FFF2-40B4-BE49-F238E27FC236}">
                <a16:creationId xmlns:a16="http://schemas.microsoft.com/office/drawing/2014/main" id="{42D2D0D5-1496-4BB9-ADDC-915EEAFCCE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284" y="5609861"/>
            <a:ext cx="424301" cy="424301"/>
          </a:xfrm>
          <a:prstGeom prst="rect">
            <a:avLst/>
          </a:prstGeom>
        </p:spPr>
      </p:pic>
      <p:sp>
        <p:nvSpPr>
          <p:cNvPr id="18" name="Content Placeholder 8">
            <a:extLst>
              <a:ext uri="{FF2B5EF4-FFF2-40B4-BE49-F238E27FC236}">
                <a16:creationId xmlns:a16="http://schemas.microsoft.com/office/drawing/2014/main" id="{9F77687F-C9C5-48E0-899D-176F337457AC}"/>
              </a:ext>
            </a:extLst>
          </p:cNvPr>
          <p:cNvSpPr txBox="1">
            <a:spLocks/>
          </p:cNvSpPr>
          <p:nvPr/>
        </p:nvSpPr>
        <p:spPr>
          <a:xfrm>
            <a:off x="1167451" y="5609861"/>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Many companies use a single probability for new business/capture handicapping.  PWIN is most common.  Using a two-factor probability system adds a bit more conservatism to the forecasting process and may or may not be the right approach for your business.  </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19" name="Graphic 18" descr="Factory outline">
            <a:extLst>
              <a:ext uri="{FF2B5EF4-FFF2-40B4-BE49-F238E27FC236}">
                <a16:creationId xmlns:a16="http://schemas.microsoft.com/office/drawing/2014/main" id="{DDC55744-08B5-4759-9AEB-05ADC9A905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94368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Opening Remarks</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517358" y="1589136"/>
            <a:ext cx="8020285" cy="4023360"/>
          </a:xfrm>
        </p:spPr>
        <p:txBody>
          <a:bodyPr>
            <a:normAutofit/>
          </a:bodyPr>
          <a:lstStyle/>
          <a:p>
            <a:pPr lvl="3">
              <a:spcAft>
                <a:spcPts val="600"/>
              </a:spcAft>
            </a:pPr>
            <a:r>
              <a:rPr lang="en-US" sz="3200" b="1" dirty="0"/>
              <a:t>A few housekeeping and update items:</a:t>
            </a:r>
          </a:p>
          <a:p>
            <a:pPr lvl="1">
              <a:lnSpc>
                <a:spcPct val="100000"/>
              </a:lnSpc>
              <a:spcAft>
                <a:spcPts val="600"/>
              </a:spcAft>
            </a:pPr>
            <a:r>
              <a:rPr lang="en-US" sz="2000" u="sng" dirty="0"/>
              <a:t>Some Updates to Session Format:  </a:t>
            </a:r>
          </a:p>
          <a:p>
            <a:pPr lvl="2">
              <a:lnSpc>
                <a:spcPct val="100000"/>
              </a:lnSpc>
              <a:spcAft>
                <a:spcPts val="600"/>
              </a:spcAft>
            </a:pPr>
            <a:r>
              <a:rPr lang="en-US" sz="1800" dirty="0"/>
              <a:t>Shooting for a less formal atmosphere</a:t>
            </a:r>
          </a:p>
          <a:p>
            <a:pPr lvl="2">
              <a:lnSpc>
                <a:spcPct val="100000"/>
              </a:lnSpc>
              <a:spcAft>
                <a:spcPts val="600"/>
              </a:spcAft>
            </a:pPr>
            <a:r>
              <a:rPr lang="en-US" sz="1800" dirty="0"/>
              <a:t>Using a new seating plan to encourage engagement/networking</a:t>
            </a:r>
          </a:p>
          <a:p>
            <a:pPr lvl="2">
              <a:lnSpc>
                <a:spcPct val="100000"/>
              </a:lnSpc>
              <a:spcAft>
                <a:spcPts val="600"/>
              </a:spcAft>
            </a:pPr>
            <a:r>
              <a:rPr lang="en-US" sz="1800" dirty="0"/>
              <a:t>Revised lighting, background music, no podium, more mobile presenting</a:t>
            </a:r>
          </a:p>
          <a:p>
            <a:pPr lvl="2">
              <a:lnSpc>
                <a:spcPct val="100000"/>
              </a:lnSpc>
              <a:spcAft>
                <a:spcPts val="600"/>
              </a:spcAft>
            </a:pPr>
            <a:r>
              <a:rPr lang="en-US" sz="1800" dirty="0"/>
              <a:t>Slightly less camera/media engagement to facilitate more open thought</a:t>
            </a:r>
          </a:p>
          <a:p>
            <a:pPr lvl="2">
              <a:lnSpc>
                <a:spcPct val="100000"/>
              </a:lnSpc>
              <a:spcAft>
                <a:spcPts val="600"/>
              </a:spcAft>
            </a:pPr>
            <a:r>
              <a:rPr lang="en-US" sz="1800" dirty="0"/>
              <a:t>Added coffee and Miller Lite…</a:t>
            </a:r>
          </a:p>
          <a:p>
            <a:pPr lvl="1">
              <a:lnSpc>
                <a:spcPct val="100000"/>
              </a:lnSpc>
              <a:spcAft>
                <a:spcPts val="600"/>
              </a:spcAft>
            </a:pPr>
            <a:r>
              <a:rPr lang="en-US" sz="2000" u="sng" dirty="0"/>
              <a:t>Be On the Lookout!  </a:t>
            </a:r>
          </a:p>
          <a:p>
            <a:pPr lvl="2">
              <a:lnSpc>
                <a:spcPct val="100000"/>
              </a:lnSpc>
              <a:spcAft>
                <a:spcPts val="600"/>
              </a:spcAft>
            </a:pPr>
            <a:r>
              <a:rPr lang="en-US" sz="1800" dirty="0"/>
              <a:t>Website Update:  Members-Only Portal for Presentation Materials</a:t>
            </a:r>
          </a:p>
          <a:p>
            <a:pPr lvl="2">
              <a:lnSpc>
                <a:spcPct val="100000"/>
              </a:lnSpc>
              <a:spcAft>
                <a:spcPts val="600"/>
              </a:spcAft>
            </a:pPr>
            <a:r>
              <a:rPr lang="en-US" sz="1800" dirty="0"/>
              <a:t>Community Chat Platform:  Under Development</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4</a:t>
            </a:fld>
            <a:endParaRPr lang="en-US" dirty="0"/>
          </a:p>
        </p:txBody>
      </p:sp>
      <p:sp>
        <p:nvSpPr>
          <p:cNvPr id="14" name="Content Placeholder 8">
            <a:extLst>
              <a:ext uri="{FF2B5EF4-FFF2-40B4-BE49-F238E27FC236}">
                <a16:creationId xmlns:a16="http://schemas.microsoft.com/office/drawing/2014/main" id="{47460678-2095-C541-99CD-B96952B8D7C5}"/>
              </a:ext>
            </a:extLst>
          </p:cNvPr>
          <p:cNvSpPr txBox="1">
            <a:spLocks/>
          </p:cNvSpPr>
          <p:nvPr/>
        </p:nvSpPr>
        <p:spPr>
          <a:xfrm>
            <a:off x="731521" y="5863498"/>
            <a:ext cx="7735528" cy="400949"/>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2400" b="1" dirty="0">
                <a:solidFill>
                  <a:schemeClr val="tx2"/>
                </a:solidFill>
              </a:rPr>
              <a:t>Looking forward to diving into Session 2!</a:t>
            </a:r>
          </a:p>
        </p:txBody>
      </p:sp>
      <p:pic>
        <p:nvPicPr>
          <p:cNvPr id="9" name="Picture 8">
            <a:extLst>
              <a:ext uri="{FF2B5EF4-FFF2-40B4-BE49-F238E27FC236}">
                <a16:creationId xmlns:a16="http://schemas.microsoft.com/office/drawing/2014/main" id="{D2307A7A-ABA8-43EF-91BD-F9C64FF8CC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3549" y="1049087"/>
            <a:ext cx="3284838" cy="3882081"/>
          </a:xfrm>
          <a:prstGeom prst="rect">
            <a:avLst/>
          </a:prstGeom>
        </p:spPr>
      </p:pic>
    </p:spTree>
    <p:extLst>
      <p:ext uri="{BB962C8B-B14F-4D97-AF65-F5344CB8AC3E}">
        <p14:creationId xmlns:p14="http://schemas.microsoft.com/office/powerpoint/2010/main" val="1348857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52" y="488973"/>
            <a:ext cx="10194981" cy="828418"/>
          </a:xfrm>
        </p:spPr>
        <p:txBody>
          <a:bodyPr>
            <a:normAutofit/>
          </a:bodyPr>
          <a:lstStyle/>
          <a:p>
            <a:r>
              <a:rPr lang="en-US" dirty="0"/>
              <a:t>Best Practice:  Risks &amp; Opportunities (R&amp;Os)</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40</a:t>
            </a:fld>
            <a:endParaRPr lang="en-US" dirty="0"/>
          </a:p>
        </p:txBody>
      </p:sp>
      <p:pic>
        <p:nvPicPr>
          <p:cNvPr id="4" name="Picture 3">
            <a:extLst>
              <a:ext uri="{FF2B5EF4-FFF2-40B4-BE49-F238E27FC236}">
                <a16:creationId xmlns:a16="http://schemas.microsoft.com/office/drawing/2014/main" id="{FA58BF8D-1782-4B4E-9326-D30D06F75CBF}"/>
              </a:ext>
            </a:extLst>
          </p:cNvPr>
          <p:cNvPicPr>
            <a:picLocks noChangeAspect="1"/>
          </p:cNvPicPr>
          <p:nvPr/>
        </p:nvPicPr>
        <p:blipFill>
          <a:blip r:embed="rId3"/>
          <a:stretch>
            <a:fillRect/>
          </a:stretch>
        </p:blipFill>
        <p:spPr>
          <a:xfrm>
            <a:off x="1425403" y="2401893"/>
            <a:ext cx="9341194" cy="3388619"/>
          </a:xfrm>
          <a:prstGeom prst="rect">
            <a:avLst/>
          </a:prstGeom>
        </p:spPr>
        <p:style>
          <a:lnRef idx="2">
            <a:schemeClr val="accent1"/>
          </a:lnRef>
          <a:fillRef idx="1">
            <a:schemeClr val="lt1"/>
          </a:fillRef>
          <a:effectRef idx="0">
            <a:schemeClr val="accent1"/>
          </a:effectRef>
          <a:fontRef idx="minor">
            <a:schemeClr val="dk1"/>
          </a:fontRef>
        </p:style>
      </p:pic>
      <p:sp>
        <p:nvSpPr>
          <p:cNvPr id="16" name="Content Placeholder 8">
            <a:extLst>
              <a:ext uri="{FF2B5EF4-FFF2-40B4-BE49-F238E27FC236}">
                <a16:creationId xmlns:a16="http://schemas.microsoft.com/office/drawing/2014/main" id="{6AF889D3-993C-4653-BFA4-C582518E8037}"/>
              </a:ext>
            </a:extLst>
          </p:cNvPr>
          <p:cNvSpPr txBox="1">
            <a:spLocks/>
          </p:cNvSpPr>
          <p:nvPr/>
        </p:nvSpPr>
        <p:spPr>
          <a:xfrm>
            <a:off x="253014" y="1402752"/>
            <a:ext cx="11587888" cy="1214323"/>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600"/>
              </a:spcAft>
            </a:pPr>
            <a:r>
              <a:rPr lang="en-US" dirty="0">
                <a:solidFill>
                  <a:schemeClr val="tx1"/>
                </a:solidFill>
                <a:cs typeface="Arial" panose="020B0604020202020204" pitchFamily="34" charset="0"/>
              </a:rPr>
              <a:t>R&amp;Os are an especially useful concept and are considered an industry best practice</a:t>
            </a:r>
          </a:p>
          <a:p>
            <a:pPr lvl="1">
              <a:spcBef>
                <a:spcPts val="0"/>
              </a:spcBef>
              <a:spcAft>
                <a:spcPts val="600"/>
              </a:spcAft>
            </a:pPr>
            <a:r>
              <a:rPr lang="en-US" dirty="0">
                <a:solidFill>
                  <a:schemeClr val="tx1"/>
                </a:solidFill>
                <a:cs typeface="Arial" panose="020B0604020202020204" pitchFamily="34" charset="0"/>
              </a:rPr>
              <a:t>They are typically planned by event and are utilized to mitigate risks, capture opportunities, and drive management actions</a:t>
            </a:r>
          </a:p>
          <a:p>
            <a:pPr lvl="1">
              <a:spcBef>
                <a:spcPts val="0"/>
              </a:spcBef>
              <a:spcAft>
                <a:spcPts val="600"/>
              </a:spcAft>
            </a:pPr>
            <a:r>
              <a:rPr lang="en-US" dirty="0">
                <a:solidFill>
                  <a:schemeClr val="tx1"/>
                </a:solidFill>
                <a:cs typeface="Arial" panose="020B0604020202020204" pitchFamily="34" charset="0"/>
              </a:rPr>
              <a:t>We also use the R&amp;Os to bound the financial forecast range via a High/Low Case perspective</a:t>
            </a:r>
          </a:p>
          <a:p>
            <a:pPr lvl="1">
              <a:spcBef>
                <a:spcPts val="0"/>
              </a:spcBef>
              <a:spcAft>
                <a:spcPts val="600"/>
              </a:spcAft>
            </a:pPr>
            <a:endParaRPr lang="en-US" dirty="0">
              <a:solidFill>
                <a:schemeClr val="tx1"/>
              </a:solidFill>
              <a:cs typeface="Arial" panose="020B0604020202020204" pitchFamily="34" charset="0"/>
            </a:endParaRPr>
          </a:p>
        </p:txBody>
      </p:sp>
      <p:pic>
        <p:nvPicPr>
          <p:cNvPr id="17" name="Graphic 16" descr="Lightbulb with solid fill">
            <a:extLst>
              <a:ext uri="{FF2B5EF4-FFF2-40B4-BE49-F238E27FC236}">
                <a16:creationId xmlns:a16="http://schemas.microsoft.com/office/drawing/2014/main" id="{79F9E51B-D4B4-4861-8913-A3761541DD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925" y="5838656"/>
            <a:ext cx="424301" cy="424301"/>
          </a:xfrm>
          <a:prstGeom prst="rect">
            <a:avLst/>
          </a:prstGeom>
        </p:spPr>
      </p:pic>
      <p:sp>
        <p:nvSpPr>
          <p:cNvPr id="18" name="Content Placeholder 8">
            <a:extLst>
              <a:ext uri="{FF2B5EF4-FFF2-40B4-BE49-F238E27FC236}">
                <a16:creationId xmlns:a16="http://schemas.microsoft.com/office/drawing/2014/main" id="{A128A339-2967-4D42-90A0-46C5C83F4F4F}"/>
              </a:ext>
            </a:extLst>
          </p:cNvPr>
          <p:cNvSpPr txBox="1">
            <a:spLocks/>
          </p:cNvSpPr>
          <p:nvPr/>
        </p:nvSpPr>
        <p:spPr>
          <a:xfrm>
            <a:off x="1201701" y="5838656"/>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Financial Analysts, Program Managers, and Business Unit Leaders are on the front line of the R&amp;O process.  The more they are involved in the creation and maintenance of R&amp;O’s the better!  Successful R&amp;O management leads to better business performance, improved operational metrics, and tighter forecasting.</a:t>
            </a:r>
            <a:endParaRPr lang="en-US" sz="1200" b="1" dirty="0">
              <a:solidFill>
                <a:srgbClr val="EB8B30"/>
              </a:solidFill>
            </a:endParaRPr>
          </a:p>
        </p:txBody>
      </p:sp>
      <p:pic>
        <p:nvPicPr>
          <p:cNvPr id="19" name="Graphic 18" descr="Factory outline">
            <a:extLst>
              <a:ext uri="{FF2B5EF4-FFF2-40B4-BE49-F238E27FC236}">
                <a16:creationId xmlns:a16="http://schemas.microsoft.com/office/drawing/2014/main" id="{3C1546C7-08C5-4BF8-BBB5-0C2E099353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540854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Financial Reporting</a:t>
            </a:r>
          </a:p>
        </p:txBody>
      </p:sp>
      <p:sp>
        <p:nvSpPr>
          <p:cNvPr id="4" name="Title 7">
            <a:extLst>
              <a:ext uri="{FF2B5EF4-FFF2-40B4-BE49-F238E27FC236}">
                <a16:creationId xmlns:a16="http://schemas.microsoft.com/office/drawing/2014/main" id="{8641C793-1C11-1A45-BFA1-C900E1F39E78}"/>
              </a:ext>
            </a:extLst>
          </p:cNvPr>
          <p:cNvSpPr>
            <a:spLocks noGrp="1"/>
          </p:cNvSpPr>
          <p:nvPr>
            <p:ph type="ctrTitle"/>
          </p:nvPr>
        </p:nvSpPr>
        <p:spPr>
          <a:xfrm>
            <a:off x="1093068" y="2338085"/>
            <a:ext cx="9057929" cy="2158189"/>
          </a:xfrm>
        </p:spPr>
        <p:txBody>
          <a:bodyPr>
            <a:normAutofit fontScale="90000"/>
          </a:bodyPr>
          <a:lstStyle/>
          <a:p>
            <a:r>
              <a:rPr lang="en-US" dirty="0"/>
              <a:t>‘Analyze the Results’</a:t>
            </a:r>
            <a:br>
              <a:rPr lang="en-US" dirty="0"/>
            </a:br>
            <a:r>
              <a:rPr lang="en-US" dirty="0"/>
              <a:t>‘Share the Success’</a:t>
            </a:r>
            <a:br>
              <a:rPr lang="en-US" dirty="0"/>
            </a:br>
            <a:br>
              <a:rPr lang="en-US" dirty="0"/>
            </a:br>
            <a:endParaRPr lang="en-US" dirty="0"/>
          </a:p>
        </p:txBody>
      </p:sp>
    </p:spTree>
    <p:extLst>
      <p:ext uri="{BB962C8B-B14F-4D97-AF65-F5344CB8AC3E}">
        <p14:creationId xmlns:p14="http://schemas.microsoft.com/office/powerpoint/2010/main" val="2691909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955529-DD11-4FD8-8B74-93C3EBDB8B81}"/>
              </a:ext>
            </a:extLst>
          </p:cNvPr>
          <p:cNvGraphicFramePr/>
          <p:nvPr>
            <p:extLst>
              <p:ext uri="{D42A27DB-BD31-4B8C-83A1-F6EECF244321}">
                <p14:modId xmlns:p14="http://schemas.microsoft.com/office/powerpoint/2010/main" val="2129424656"/>
              </p:ext>
            </p:extLst>
          </p:nvPr>
        </p:nvGraphicFramePr>
        <p:xfrm>
          <a:off x="333333" y="2191459"/>
          <a:ext cx="11525333" cy="3809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710256" y="392758"/>
            <a:ext cx="10194981" cy="828418"/>
          </a:xfrm>
        </p:spPr>
        <p:txBody>
          <a:bodyPr>
            <a:normAutofit/>
          </a:bodyPr>
          <a:lstStyle/>
          <a:p>
            <a:r>
              <a:rPr lang="en-US" dirty="0"/>
              <a:t>The Financial Statements:  An Introduction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42</a:t>
            </a:fld>
            <a:endParaRPr lang="en-US" dirty="0"/>
          </a:p>
        </p:txBody>
      </p:sp>
      <p:sp>
        <p:nvSpPr>
          <p:cNvPr id="9" name="TextBox 8">
            <a:extLst>
              <a:ext uri="{FF2B5EF4-FFF2-40B4-BE49-F238E27FC236}">
                <a16:creationId xmlns:a16="http://schemas.microsoft.com/office/drawing/2014/main" id="{0F07A8AB-150C-40F3-A9FD-1FE81B4F057F}"/>
              </a:ext>
            </a:extLst>
          </p:cNvPr>
          <p:cNvSpPr txBox="1"/>
          <p:nvPr/>
        </p:nvSpPr>
        <p:spPr>
          <a:xfrm>
            <a:off x="372141" y="6465242"/>
            <a:ext cx="5209953" cy="261610"/>
          </a:xfrm>
          <a:prstGeom prst="rect">
            <a:avLst/>
          </a:prstGeom>
          <a:noFill/>
        </p:spPr>
        <p:txBody>
          <a:bodyPr wrap="square">
            <a:spAutoFit/>
          </a:bodyPr>
          <a:lstStyle/>
          <a:p>
            <a:r>
              <a:rPr lang="en-US" sz="1050" i="1" dirty="0">
                <a:solidFill>
                  <a:schemeClr val="tx2"/>
                </a:solidFill>
              </a:rPr>
              <a:t>Source:  https://thinkingcapital.ca/wp-content/uploads/2018/05/3-financial-statements.png</a:t>
            </a:r>
          </a:p>
        </p:txBody>
      </p:sp>
    </p:spTree>
    <p:extLst>
      <p:ext uri="{BB962C8B-B14F-4D97-AF65-F5344CB8AC3E}">
        <p14:creationId xmlns:p14="http://schemas.microsoft.com/office/powerpoint/2010/main" val="23537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Income Statement</a:t>
            </a:r>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A quick look at the income statement of the largest U.S. Government Contractor:</a:t>
            </a:r>
          </a:p>
          <a:p>
            <a:endParaRPr lang="en-US" dirty="0"/>
          </a:p>
          <a:p>
            <a:r>
              <a:rPr lang="en-US" dirty="0"/>
              <a:t>Lockheed Martin Corporation </a:t>
            </a:r>
            <a:r>
              <a:rPr lang="en-US" baseline="30000" dirty="0"/>
              <a:t>13</a:t>
            </a:r>
          </a:p>
        </p:txBody>
      </p:sp>
      <p:pic>
        <p:nvPicPr>
          <p:cNvPr id="8" name="Picture 7">
            <a:extLst>
              <a:ext uri="{FF2B5EF4-FFF2-40B4-BE49-F238E27FC236}">
                <a16:creationId xmlns:a16="http://schemas.microsoft.com/office/drawing/2014/main" id="{5789786E-2BD0-443E-98AC-D1E900C17FB3}"/>
              </a:ext>
            </a:extLst>
          </p:cNvPr>
          <p:cNvPicPr>
            <a:picLocks noChangeAspect="1"/>
          </p:cNvPicPr>
          <p:nvPr/>
        </p:nvPicPr>
        <p:blipFill>
          <a:blip r:embed="rId3"/>
          <a:stretch>
            <a:fillRect/>
          </a:stretch>
        </p:blipFill>
        <p:spPr>
          <a:xfrm>
            <a:off x="6877285" y="106325"/>
            <a:ext cx="4399058" cy="6065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1854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3248967" cy="1450757"/>
          </a:xfrm>
        </p:spPr>
        <p:txBody>
          <a:bodyPr/>
          <a:lstStyle/>
          <a:p>
            <a:r>
              <a:rPr lang="en-US" dirty="0"/>
              <a:t>Balance Sheet</a:t>
            </a:r>
          </a:p>
        </p:txBody>
      </p:sp>
      <p:pic>
        <p:nvPicPr>
          <p:cNvPr id="4" name="Picture 3">
            <a:extLst>
              <a:ext uri="{FF2B5EF4-FFF2-40B4-BE49-F238E27FC236}">
                <a16:creationId xmlns:a16="http://schemas.microsoft.com/office/drawing/2014/main" id="{149F9900-922C-4FE1-BA5B-FE2B55F7898A}"/>
              </a:ext>
            </a:extLst>
          </p:cNvPr>
          <p:cNvPicPr>
            <a:picLocks noChangeAspect="1"/>
          </p:cNvPicPr>
          <p:nvPr/>
        </p:nvPicPr>
        <p:blipFill>
          <a:blip r:embed="rId2"/>
          <a:stretch>
            <a:fillRect/>
          </a:stretch>
        </p:blipFill>
        <p:spPr>
          <a:xfrm>
            <a:off x="6202325" y="700960"/>
            <a:ext cx="5851335" cy="48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9">
            <a:extLst>
              <a:ext uri="{FF2B5EF4-FFF2-40B4-BE49-F238E27FC236}">
                <a16:creationId xmlns:a16="http://schemas.microsoft.com/office/drawing/2014/main" id="{5E17A345-E957-48F8-BDC3-8B38936EF54B}"/>
              </a:ext>
            </a:extLst>
          </p:cNvPr>
          <p:cNvSpPr txBox="1">
            <a:spLocks/>
          </p:cNvSpPr>
          <p:nvPr/>
        </p:nvSpPr>
        <p:spPr>
          <a:xfrm>
            <a:off x="879619" y="1638174"/>
            <a:ext cx="4948980"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dirty="0"/>
              <a:t>A quick look at the balance sheet of the largest U.S. Government Contractor:</a:t>
            </a:r>
          </a:p>
          <a:p>
            <a:endParaRPr lang="en-US" dirty="0"/>
          </a:p>
          <a:p>
            <a:r>
              <a:rPr lang="en-US" dirty="0"/>
              <a:t>Lockheed Martin Corporation </a:t>
            </a:r>
            <a:r>
              <a:rPr lang="en-US" baseline="30000" dirty="0"/>
              <a:t>14</a:t>
            </a:r>
          </a:p>
        </p:txBody>
      </p:sp>
    </p:spTree>
    <p:extLst>
      <p:ext uri="{BB962C8B-B14F-4D97-AF65-F5344CB8AC3E}">
        <p14:creationId xmlns:p14="http://schemas.microsoft.com/office/powerpoint/2010/main" val="1418686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Cash Flow Statement</a:t>
            </a:r>
          </a:p>
        </p:txBody>
      </p:sp>
      <p:pic>
        <p:nvPicPr>
          <p:cNvPr id="6" name="Picture 5">
            <a:extLst>
              <a:ext uri="{FF2B5EF4-FFF2-40B4-BE49-F238E27FC236}">
                <a16:creationId xmlns:a16="http://schemas.microsoft.com/office/drawing/2014/main" id="{B473410D-1A8C-4489-8B91-155D3BF49CC3}"/>
              </a:ext>
            </a:extLst>
          </p:cNvPr>
          <p:cNvPicPr>
            <a:picLocks noChangeAspect="1"/>
          </p:cNvPicPr>
          <p:nvPr/>
        </p:nvPicPr>
        <p:blipFill>
          <a:blip r:embed="rId3"/>
          <a:stretch>
            <a:fillRect/>
          </a:stretch>
        </p:blipFill>
        <p:spPr>
          <a:xfrm>
            <a:off x="6220357" y="958797"/>
            <a:ext cx="5705517" cy="4238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9">
            <a:extLst>
              <a:ext uri="{FF2B5EF4-FFF2-40B4-BE49-F238E27FC236}">
                <a16:creationId xmlns:a16="http://schemas.microsoft.com/office/drawing/2014/main" id="{2FB60484-0F89-4557-A962-0EC9B98BA77C}"/>
              </a:ext>
            </a:extLst>
          </p:cNvPr>
          <p:cNvSpPr txBox="1">
            <a:spLocks/>
          </p:cNvSpPr>
          <p:nvPr/>
        </p:nvSpPr>
        <p:spPr>
          <a:xfrm>
            <a:off x="879619" y="1638174"/>
            <a:ext cx="4948980"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dirty="0"/>
              <a:t>A quick look at the cash flow statement of the largest U.S. Government Contractor:</a:t>
            </a:r>
          </a:p>
          <a:p>
            <a:endParaRPr lang="en-US" dirty="0"/>
          </a:p>
          <a:p>
            <a:r>
              <a:rPr lang="en-US" dirty="0"/>
              <a:t>Lockheed Martin Corporation </a:t>
            </a:r>
            <a:r>
              <a:rPr lang="en-US" baseline="30000" dirty="0"/>
              <a:t>15</a:t>
            </a:r>
          </a:p>
        </p:txBody>
      </p:sp>
    </p:spTree>
    <p:extLst>
      <p:ext uri="{BB962C8B-B14F-4D97-AF65-F5344CB8AC3E}">
        <p14:creationId xmlns:p14="http://schemas.microsoft.com/office/powerpoint/2010/main" val="3674803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Reporting Strategies for GovCon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46</a:t>
            </a:fld>
            <a:endParaRPr lang="en-US" dirty="0"/>
          </a:p>
        </p:txBody>
      </p:sp>
      <p:pic>
        <p:nvPicPr>
          <p:cNvPr id="7" name="Picture 6">
            <a:extLst>
              <a:ext uri="{FF2B5EF4-FFF2-40B4-BE49-F238E27FC236}">
                <a16:creationId xmlns:a16="http://schemas.microsoft.com/office/drawing/2014/main" id="{ABE811B1-53D7-461C-8E37-6B914CB2985B}"/>
              </a:ext>
            </a:extLst>
          </p:cNvPr>
          <p:cNvPicPr>
            <a:picLocks noChangeAspect="1"/>
          </p:cNvPicPr>
          <p:nvPr/>
        </p:nvPicPr>
        <p:blipFill>
          <a:blip r:embed="rId3"/>
          <a:stretch>
            <a:fillRect/>
          </a:stretch>
        </p:blipFill>
        <p:spPr>
          <a:xfrm>
            <a:off x="1468420" y="1878541"/>
            <a:ext cx="3113308" cy="2429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5DBB96A-B257-4BCF-A1D7-D11E270484A6}"/>
              </a:ext>
            </a:extLst>
          </p:cNvPr>
          <p:cNvPicPr>
            <a:picLocks noChangeAspect="1"/>
          </p:cNvPicPr>
          <p:nvPr/>
        </p:nvPicPr>
        <p:blipFill>
          <a:blip r:embed="rId4"/>
          <a:stretch>
            <a:fillRect/>
          </a:stretch>
        </p:blipFill>
        <p:spPr>
          <a:xfrm>
            <a:off x="7480114" y="1845013"/>
            <a:ext cx="3115430" cy="2429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From a CFO Standpoint, these are my two most important reports/deliverables:  </a:t>
            </a:r>
          </a:p>
        </p:txBody>
      </p:sp>
      <p:graphicFrame>
        <p:nvGraphicFramePr>
          <p:cNvPr id="15" name="Table 8">
            <a:extLst>
              <a:ext uri="{FF2B5EF4-FFF2-40B4-BE49-F238E27FC236}">
                <a16:creationId xmlns:a16="http://schemas.microsoft.com/office/drawing/2014/main" id="{958D527B-1EE5-494E-AAFD-A5ADAA919D64}"/>
              </a:ext>
            </a:extLst>
          </p:cNvPr>
          <p:cNvGraphicFramePr>
            <a:graphicFrameLocks/>
          </p:cNvGraphicFramePr>
          <p:nvPr>
            <p:extLst>
              <p:ext uri="{D42A27DB-BD31-4B8C-83A1-F6EECF244321}">
                <p14:modId xmlns:p14="http://schemas.microsoft.com/office/powerpoint/2010/main" val="2941340227"/>
              </p:ext>
            </p:extLst>
          </p:nvPr>
        </p:nvGraphicFramePr>
        <p:xfrm>
          <a:off x="1259914" y="4391491"/>
          <a:ext cx="3530319" cy="1841204"/>
        </p:xfrm>
        <a:graphic>
          <a:graphicData uri="http://schemas.openxmlformats.org/drawingml/2006/table">
            <a:tbl>
              <a:tblPr firstRow="1" bandRow="1">
                <a:tableStyleId>{5C22544A-7EE6-4342-B048-85BDC9FD1C3A}</a:tableStyleId>
              </a:tblPr>
              <a:tblGrid>
                <a:gridCol w="3530319">
                  <a:extLst>
                    <a:ext uri="{9D8B030D-6E8A-4147-A177-3AD203B41FA5}">
                      <a16:colId xmlns:a16="http://schemas.microsoft.com/office/drawing/2014/main" val="2173711918"/>
                    </a:ext>
                  </a:extLst>
                </a:gridCol>
              </a:tblGrid>
              <a:tr h="370840">
                <a:tc>
                  <a:txBody>
                    <a:bodyPr/>
                    <a:lstStyle/>
                    <a:p>
                      <a:pPr algn="ctr"/>
                      <a:r>
                        <a:rPr lang="en-US" sz="1200" dirty="0">
                          <a:latin typeface="Antonio" panose="020B0604020202020204" charset="0"/>
                          <a:ea typeface="Roboto" panose="02000000000000000000" pitchFamily="2" charset="0"/>
                        </a:rPr>
                        <a:t>Key Topics/Items of Interest</a:t>
                      </a:r>
                    </a:p>
                  </a:txBody>
                  <a:tcPr/>
                </a:tc>
                <a:extLst>
                  <a:ext uri="{0D108BD9-81ED-4DB2-BD59-A6C34878D82A}">
                    <a16:rowId xmlns:a16="http://schemas.microsoft.com/office/drawing/2014/main" val="2640273638"/>
                  </a:ext>
                </a:extLst>
              </a:tr>
              <a:tr h="370840">
                <a:tc>
                  <a:txBody>
                    <a:bodyPr/>
                    <a:lstStyle/>
                    <a:p>
                      <a:pPr algn="ctr"/>
                      <a:r>
                        <a:rPr lang="en-US" sz="1200" b="0" dirty="0">
                          <a:latin typeface="Roboto" panose="02000000000000000000" pitchFamily="2" charset="0"/>
                          <a:ea typeface="Roboto" panose="02000000000000000000" pitchFamily="2" charset="0"/>
                        </a:rPr>
                        <a:t>THE Playbook for running the business</a:t>
                      </a:r>
                    </a:p>
                  </a:txBody>
                  <a:tcPr/>
                </a:tc>
                <a:extLst>
                  <a:ext uri="{0D108BD9-81ED-4DB2-BD59-A6C34878D82A}">
                    <a16:rowId xmlns:a16="http://schemas.microsoft.com/office/drawing/2014/main" val="2826084591"/>
                  </a:ext>
                </a:extLst>
              </a:tr>
              <a:tr h="370840">
                <a:tc>
                  <a:txBody>
                    <a:bodyPr/>
                    <a:lstStyle/>
                    <a:p>
                      <a:pPr algn="ctr"/>
                      <a:r>
                        <a:rPr lang="en-US" sz="1200" b="0" dirty="0">
                          <a:latin typeface="Roboto" panose="02000000000000000000" pitchFamily="2" charset="0"/>
                          <a:ea typeface="Roboto" panose="02000000000000000000" pitchFamily="2" charset="0"/>
                        </a:rPr>
                        <a:t>~ 75 - 80 Slides with detailed operational focus</a:t>
                      </a:r>
                    </a:p>
                  </a:txBody>
                  <a:tcPr/>
                </a:tc>
                <a:extLst>
                  <a:ext uri="{0D108BD9-81ED-4DB2-BD59-A6C34878D82A}">
                    <a16:rowId xmlns:a16="http://schemas.microsoft.com/office/drawing/2014/main" val="4105474783"/>
                  </a:ext>
                </a:extLst>
              </a:tr>
              <a:tr h="357844">
                <a:tc>
                  <a:txBody>
                    <a:bodyPr/>
                    <a:lstStyle/>
                    <a:p>
                      <a:pPr algn="ctr"/>
                      <a:r>
                        <a:rPr lang="en-US" sz="1200" dirty="0">
                          <a:latin typeface="Roboto" panose="02000000000000000000" pitchFamily="2" charset="0"/>
                          <a:ea typeface="Roboto" panose="02000000000000000000" pitchFamily="2" charset="0"/>
                        </a:rPr>
                        <a:t> Monthly cadence, bottom’s up, heavily financial</a:t>
                      </a:r>
                    </a:p>
                  </a:txBody>
                  <a:tcPr/>
                </a:tc>
                <a:extLst>
                  <a:ext uri="{0D108BD9-81ED-4DB2-BD59-A6C34878D82A}">
                    <a16:rowId xmlns:a16="http://schemas.microsoft.com/office/drawing/2014/main" val="148094981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Corp/BUs/Functions all contribute and present</a:t>
                      </a:r>
                    </a:p>
                  </a:txBody>
                  <a:tcPr/>
                </a:tc>
                <a:extLst>
                  <a:ext uri="{0D108BD9-81ED-4DB2-BD59-A6C34878D82A}">
                    <a16:rowId xmlns:a16="http://schemas.microsoft.com/office/drawing/2014/main" val="4111765376"/>
                  </a:ext>
                </a:extLst>
              </a:tr>
            </a:tbl>
          </a:graphicData>
        </a:graphic>
      </p:graphicFrame>
      <p:graphicFrame>
        <p:nvGraphicFramePr>
          <p:cNvPr id="16" name="Table 8">
            <a:extLst>
              <a:ext uri="{FF2B5EF4-FFF2-40B4-BE49-F238E27FC236}">
                <a16:creationId xmlns:a16="http://schemas.microsoft.com/office/drawing/2014/main" id="{7527F2AB-139C-436C-A9A4-791BABB1F677}"/>
              </a:ext>
            </a:extLst>
          </p:cNvPr>
          <p:cNvGraphicFramePr>
            <a:graphicFrameLocks/>
          </p:cNvGraphicFramePr>
          <p:nvPr>
            <p:extLst>
              <p:ext uri="{D42A27DB-BD31-4B8C-83A1-F6EECF244321}">
                <p14:modId xmlns:p14="http://schemas.microsoft.com/office/powerpoint/2010/main" val="2026601511"/>
              </p:ext>
            </p:extLst>
          </p:nvPr>
        </p:nvGraphicFramePr>
        <p:xfrm>
          <a:off x="7272669" y="4349338"/>
          <a:ext cx="3530319" cy="1841204"/>
        </p:xfrm>
        <a:graphic>
          <a:graphicData uri="http://schemas.openxmlformats.org/drawingml/2006/table">
            <a:tbl>
              <a:tblPr firstRow="1" bandRow="1">
                <a:tableStyleId>{5C22544A-7EE6-4342-B048-85BDC9FD1C3A}</a:tableStyleId>
              </a:tblPr>
              <a:tblGrid>
                <a:gridCol w="3530319">
                  <a:extLst>
                    <a:ext uri="{9D8B030D-6E8A-4147-A177-3AD203B41FA5}">
                      <a16:colId xmlns:a16="http://schemas.microsoft.com/office/drawing/2014/main" val="2173711918"/>
                    </a:ext>
                  </a:extLst>
                </a:gridCol>
              </a:tblGrid>
              <a:tr h="370840">
                <a:tc>
                  <a:txBody>
                    <a:bodyPr/>
                    <a:lstStyle/>
                    <a:p>
                      <a:pPr algn="ctr"/>
                      <a:r>
                        <a:rPr lang="en-US" sz="1200" dirty="0">
                          <a:latin typeface="Antonio" panose="020B0604020202020204" charset="0"/>
                          <a:ea typeface="Roboto" panose="02000000000000000000" pitchFamily="2" charset="0"/>
                        </a:rPr>
                        <a:t>Key Topics/Items of Interest</a:t>
                      </a:r>
                    </a:p>
                  </a:txBody>
                  <a:tcPr/>
                </a:tc>
                <a:extLst>
                  <a:ext uri="{0D108BD9-81ED-4DB2-BD59-A6C34878D82A}">
                    <a16:rowId xmlns:a16="http://schemas.microsoft.com/office/drawing/2014/main" val="2640273638"/>
                  </a:ext>
                </a:extLst>
              </a:tr>
              <a:tr h="370840">
                <a:tc>
                  <a:txBody>
                    <a:bodyPr/>
                    <a:lstStyle/>
                    <a:p>
                      <a:pPr algn="ctr"/>
                      <a:r>
                        <a:rPr lang="en-US" sz="1200" b="0" dirty="0">
                          <a:latin typeface="Roboto" panose="02000000000000000000" pitchFamily="2" charset="0"/>
                          <a:ea typeface="Roboto" panose="02000000000000000000" pitchFamily="2" charset="0"/>
                        </a:rPr>
                        <a:t>Similar to the MOR, but adds more strategy</a:t>
                      </a:r>
                    </a:p>
                  </a:txBody>
                  <a:tcPr/>
                </a:tc>
                <a:extLst>
                  <a:ext uri="{0D108BD9-81ED-4DB2-BD59-A6C34878D82A}">
                    <a16:rowId xmlns:a16="http://schemas.microsoft.com/office/drawing/2014/main" val="2826084591"/>
                  </a:ext>
                </a:extLst>
              </a:tr>
              <a:tr h="370840">
                <a:tc>
                  <a:txBody>
                    <a:bodyPr/>
                    <a:lstStyle/>
                    <a:p>
                      <a:pPr algn="ctr"/>
                      <a:r>
                        <a:rPr lang="en-US" sz="1200" b="0" dirty="0">
                          <a:latin typeface="Roboto" panose="02000000000000000000" pitchFamily="2" charset="0"/>
                          <a:ea typeface="Roboto" panose="02000000000000000000" pitchFamily="2" charset="0"/>
                        </a:rPr>
                        <a:t>~ 75 - 80 Slides with operational/strategic focus</a:t>
                      </a:r>
                    </a:p>
                  </a:txBody>
                  <a:tcPr/>
                </a:tc>
                <a:extLst>
                  <a:ext uri="{0D108BD9-81ED-4DB2-BD59-A6C34878D82A}">
                    <a16:rowId xmlns:a16="http://schemas.microsoft.com/office/drawing/2014/main" val="4105474783"/>
                  </a:ext>
                </a:extLst>
              </a:tr>
              <a:tr h="357844">
                <a:tc>
                  <a:txBody>
                    <a:bodyPr/>
                    <a:lstStyle/>
                    <a:p>
                      <a:pPr algn="ctr"/>
                      <a:r>
                        <a:rPr lang="en-US" sz="1200" dirty="0">
                          <a:latin typeface="Roboto" panose="02000000000000000000" pitchFamily="2" charset="0"/>
                          <a:ea typeface="Roboto" panose="02000000000000000000" pitchFamily="2" charset="0"/>
                        </a:rPr>
                        <a:t> Quarterly focus, bottom’s up, heavily financial</a:t>
                      </a:r>
                    </a:p>
                  </a:txBody>
                  <a:tcPr/>
                </a:tc>
                <a:extLst>
                  <a:ext uri="{0D108BD9-81ED-4DB2-BD59-A6C34878D82A}">
                    <a16:rowId xmlns:a16="http://schemas.microsoft.com/office/drawing/2014/main" val="148094981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Corp/BUs all contribute and present</a:t>
                      </a:r>
                    </a:p>
                  </a:txBody>
                  <a:tcPr/>
                </a:tc>
                <a:extLst>
                  <a:ext uri="{0D108BD9-81ED-4DB2-BD59-A6C34878D82A}">
                    <a16:rowId xmlns:a16="http://schemas.microsoft.com/office/drawing/2014/main" val="4111765376"/>
                  </a:ext>
                </a:extLst>
              </a:tr>
            </a:tbl>
          </a:graphicData>
        </a:graphic>
      </p:graphicFrame>
      <p:pic>
        <p:nvPicPr>
          <p:cNvPr id="17" name="Graphic 16" descr="Factory outline">
            <a:extLst>
              <a:ext uri="{FF2B5EF4-FFF2-40B4-BE49-F238E27FC236}">
                <a16:creationId xmlns:a16="http://schemas.microsoft.com/office/drawing/2014/main" id="{03747A7D-0728-4E52-840B-F2E6363AF4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489616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Reporting Strategies for GovCon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47</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259711"/>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From a Finance Org standpoint, we produce a lot of content:  </a:t>
            </a:r>
          </a:p>
        </p:txBody>
      </p:sp>
      <p:sp>
        <p:nvSpPr>
          <p:cNvPr id="12" name="Content Placeholder 8">
            <a:extLst>
              <a:ext uri="{FF2B5EF4-FFF2-40B4-BE49-F238E27FC236}">
                <a16:creationId xmlns:a16="http://schemas.microsoft.com/office/drawing/2014/main" id="{30FC000E-DD20-4C7B-8F24-AF0D189722FA}"/>
              </a:ext>
            </a:extLst>
          </p:cNvPr>
          <p:cNvSpPr txBox="1">
            <a:spLocks/>
          </p:cNvSpPr>
          <p:nvPr/>
        </p:nvSpPr>
        <p:spPr>
          <a:xfrm>
            <a:off x="1345765" y="5814671"/>
            <a:ext cx="991562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Controversy Alert!  I purposely don’t have a logon ID for our accounting system.  It helps me stay out of the weeds and focused on strategic focus and higher-level execution.  I should be able to derive all answers from the MOR, or we will add content. </a:t>
            </a:r>
            <a:endParaRPr lang="en-US" sz="1400" b="1" i="1" dirty="0">
              <a:solidFill>
                <a:srgbClr val="EB8B30"/>
              </a:solidFill>
            </a:endParaRPr>
          </a:p>
          <a:p>
            <a:pPr marL="0" indent="0">
              <a:buClr>
                <a:srgbClr val="EB8A2F"/>
              </a:buClr>
              <a:buFont typeface="Calibri" panose="020F0502020204030204" pitchFamily="34" charset="0"/>
              <a:buNone/>
            </a:pPr>
            <a:endParaRPr lang="en-US" sz="1200" b="1" dirty="0">
              <a:solidFill>
                <a:srgbClr val="EB8B30"/>
              </a:solidFill>
            </a:endParaRPr>
          </a:p>
        </p:txBody>
      </p:sp>
      <p:pic>
        <p:nvPicPr>
          <p:cNvPr id="17" name="Graphic 16" descr="Lightbulb with solid fill">
            <a:extLst>
              <a:ext uri="{FF2B5EF4-FFF2-40B4-BE49-F238E27FC236}">
                <a16:creationId xmlns:a16="http://schemas.microsoft.com/office/drawing/2014/main" id="{FB00AAD5-6204-4C4A-9440-7AFE68C748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97" y="5840679"/>
            <a:ext cx="449867" cy="449867"/>
          </a:xfrm>
          <a:prstGeom prst="rect">
            <a:avLst/>
          </a:prstGeom>
        </p:spPr>
      </p:pic>
      <p:graphicFrame>
        <p:nvGraphicFramePr>
          <p:cNvPr id="19" name="Table 8">
            <a:extLst>
              <a:ext uri="{FF2B5EF4-FFF2-40B4-BE49-F238E27FC236}">
                <a16:creationId xmlns:a16="http://schemas.microsoft.com/office/drawing/2014/main" id="{0CF443C2-73C9-4316-B98B-378B076312BC}"/>
              </a:ext>
            </a:extLst>
          </p:cNvPr>
          <p:cNvGraphicFramePr>
            <a:graphicFrameLocks/>
          </p:cNvGraphicFramePr>
          <p:nvPr>
            <p:extLst>
              <p:ext uri="{D42A27DB-BD31-4B8C-83A1-F6EECF244321}">
                <p14:modId xmlns:p14="http://schemas.microsoft.com/office/powerpoint/2010/main" val="4011472302"/>
              </p:ext>
            </p:extLst>
          </p:nvPr>
        </p:nvGraphicFramePr>
        <p:xfrm>
          <a:off x="501332" y="1695673"/>
          <a:ext cx="11358278" cy="4114800"/>
        </p:xfrm>
        <a:graphic>
          <a:graphicData uri="http://schemas.openxmlformats.org/drawingml/2006/table">
            <a:tbl>
              <a:tblPr firstRow="1" bandRow="1">
                <a:tableStyleId>{5C22544A-7EE6-4342-B048-85BDC9FD1C3A}</a:tableStyleId>
              </a:tblPr>
              <a:tblGrid>
                <a:gridCol w="5056471">
                  <a:extLst>
                    <a:ext uri="{9D8B030D-6E8A-4147-A177-3AD203B41FA5}">
                      <a16:colId xmlns:a16="http://schemas.microsoft.com/office/drawing/2014/main" val="2173711918"/>
                    </a:ext>
                  </a:extLst>
                </a:gridCol>
                <a:gridCol w="6301807">
                  <a:extLst>
                    <a:ext uri="{9D8B030D-6E8A-4147-A177-3AD203B41FA5}">
                      <a16:colId xmlns:a16="http://schemas.microsoft.com/office/drawing/2014/main" val="3990071685"/>
                    </a:ext>
                  </a:extLst>
                </a:gridCol>
              </a:tblGrid>
              <a:tr h="250175">
                <a:tc>
                  <a:txBody>
                    <a:bodyPr/>
                    <a:lstStyle/>
                    <a:p>
                      <a:pPr algn="ctr"/>
                      <a:r>
                        <a:rPr lang="en-US" sz="1200" dirty="0">
                          <a:latin typeface="Antonio" panose="020B0604020202020204" charset="0"/>
                          <a:ea typeface="Roboto" panose="02000000000000000000" pitchFamily="2" charset="0"/>
                        </a:rPr>
                        <a:t>Reports</a:t>
                      </a:r>
                    </a:p>
                  </a:txBody>
                  <a:tcPr/>
                </a:tc>
                <a:tc>
                  <a:txBody>
                    <a:bodyPr/>
                    <a:lstStyle/>
                    <a:p>
                      <a:pPr algn="ctr"/>
                      <a:r>
                        <a:rPr lang="en-US" sz="1200" dirty="0">
                          <a:latin typeface="Antonio" panose="020B0604020202020204" charset="0"/>
                          <a:ea typeface="Roboto" panose="02000000000000000000" pitchFamily="2" charset="0"/>
                        </a:rPr>
                        <a:t>Use Cases and Comments</a:t>
                      </a:r>
                    </a:p>
                  </a:txBody>
                  <a:tcPr/>
                </a:tc>
                <a:extLst>
                  <a:ext uri="{0D108BD9-81ED-4DB2-BD59-A6C34878D82A}">
                    <a16:rowId xmlns:a16="http://schemas.microsoft.com/office/drawing/2014/main" val="2640273638"/>
                  </a:ext>
                </a:extLst>
              </a:tr>
              <a:tr h="250175">
                <a:tc>
                  <a:txBody>
                    <a:bodyPr/>
                    <a:lstStyle/>
                    <a:p>
                      <a:pPr algn="ctr"/>
                      <a:r>
                        <a:rPr lang="en-US" sz="1200" b="1" dirty="0">
                          <a:latin typeface="Roboto" panose="02000000000000000000" pitchFamily="2" charset="0"/>
                          <a:ea typeface="Roboto" panose="02000000000000000000" pitchFamily="2" charset="0"/>
                        </a:rPr>
                        <a:t>3/5 Year Strategic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‘Tops down’ review of the company’s strategic endeavors.  3- or 5-year outlook.</a:t>
                      </a:r>
                    </a:p>
                  </a:txBody>
                  <a:tcPr/>
                </a:tc>
                <a:extLst>
                  <a:ext uri="{0D108BD9-81ED-4DB2-BD59-A6C34878D82A}">
                    <a16:rowId xmlns:a16="http://schemas.microsoft.com/office/drawing/2014/main" val="1944809787"/>
                  </a:ext>
                </a:extLst>
              </a:tr>
              <a:tr h="250175">
                <a:tc>
                  <a:txBody>
                    <a:bodyPr/>
                    <a:lstStyle/>
                    <a:p>
                      <a:pPr algn="ctr"/>
                      <a:r>
                        <a:rPr lang="en-US" sz="1200" b="1" dirty="0">
                          <a:latin typeface="Roboto" panose="02000000000000000000" pitchFamily="2" charset="0"/>
                          <a:ea typeface="Roboto" panose="02000000000000000000" pitchFamily="2" charset="0"/>
                        </a:rPr>
                        <a:t>Annual Operating Plan (AOP)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‘Bottoms up’ operational construct that guides the company to meet its goals.</a:t>
                      </a:r>
                    </a:p>
                  </a:txBody>
                  <a:tcPr/>
                </a:tc>
                <a:extLst>
                  <a:ext uri="{0D108BD9-81ED-4DB2-BD59-A6C34878D82A}">
                    <a16:rowId xmlns:a16="http://schemas.microsoft.com/office/drawing/2014/main" val="2826084591"/>
                  </a:ext>
                </a:extLst>
              </a:tr>
              <a:tr h="250175">
                <a:tc>
                  <a:txBody>
                    <a:bodyPr/>
                    <a:lstStyle/>
                    <a:p>
                      <a:pPr algn="ctr"/>
                      <a:r>
                        <a:rPr lang="en-US" sz="1200" b="1" dirty="0">
                          <a:latin typeface="Roboto" panose="02000000000000000000" pitchFamily="2" charset="0"/>
                          <a:ea typeface="Roboto" panose="02000000000000000000" pitchFamily="2" charset="0"/>
                        </a:rPr>
                        <a:t>Monthly Financial Forecast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Detailed progress reporting that tracks performance to the AOP.</a:t>
                      </a:r>
                    </a:p>
                  </a:txBody>
                  <a:tcPr/>
                </a:tc>
                <a:extLst>
                  <a:ext uri="{0D108BD9-81ED-4DB2-BD59-A6C34878D82A}">
                    <a16:rowId xmlns:a16="http://schemas.microsoft.com/office/drawing/2014/main" val="4105474783"/>
                  </a:ext>
                </a:extLst>
              </a:tr>
              <a:tr h="250175">
                <a:tc>
                  <a:txBody>
                    <a:bodyPr/>
                    <a:lstStyle/>
                    <a:p>
                      <a:pPr algn="ctr"/>
                      <a:r>
                        <a:rPr lang="en-US" sz="1200" dirty="0">
                          <a:latin typeface="Roboto" panose="02000000000000000000" pitchFamily="2" charset="0"/>
                          <a:ea typeface="Roboto" panose="02000000000000000000" pitchFamily="2" charset="0"/>
                        </a:rPr>
                        <a:t>Monthly Flash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Simple summary table of month-end results and analysis.  Shared with ELT/Board.</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Monthly Financial Reporting Model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record of actual financial results.  (Full I/S, B/S, SCF).</a:t>
                      </a:r>
                    </a:p>
                  </a:txBody>
                  <a:tcPr/>
                </a:tc>
                <a:extLst>
                  <a:ext uri="{0D108BD9-81ED-4DB2-BD59-A6C34878D82A}">
                    <a16:rowId xmlns:a16="http://schemas.microsoft.com/office/drawing/2014/main" val="4111765376"/>
                  </a:ext>
                </a:extLst>
              </a:tr>
              <a:tr h="252448">
                <a:tc>
                  <a:txBody>
                    <a:bodyPr/>
                    <a:lstStyle/>
                    <a:p>
                      <a:pPr algn="ctr"/>
                      <a:r>
                        <a:rPr lang="en-US" sz="1200" dirty="0">
                          <a:latin typeface="Roboto" panose="02000000000000000000" pitchFamily="2" charset="0"/>
                          <a:ea typeface="Roboto" panose="02000000000000000000" pitchFamily="2" charset="0"/>
                        </a:rPr>
                        <a:t>Pipeline and Growth Metric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measurements of pipeline health, book-to-bill, near term bids, et al.</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Bookings/Backlog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Details of new contractual booking awards and translation into backlog generation.</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Estimates at Completion (EAC)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programmatic-level reporting that determines most likely costs and profits.</a:t>
                      </a:r>
                    </a:p>
                  </a:txBody>
                  <a:tcPr/>
                </a:tc>
                <a:extLst>
                  <a:ext uri="{0D108BD9-81ED-4DB2-BD59-A6C34878D82A}">
                    <a16:rowId xmlns:a16="http://schemas.microsoft.com/office/drawing/2014/main" val="256921290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Project Status Report (PSR)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Project-level reports that provide contract specific details for value, funding, costs.</a:t>
                      </a:r>
                    </a:p>
                  </a:txBody>
                  <a:tcPr/>
                </a:tc>
                <a:extLst>
                  <a:ext uri="{0D108BD9-81ED-4DB2-BD59-A6C34878D82A}">
                    <a16:rowId xmlns:a16="http://schemas.microsoft.com/office/drawing/2014/main" val="5923101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Labor Utilization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Measures the efficiency of the workforce via direct charge optimization metrics.</a:t>
                      </a:r>
                    </a:p>
                  </a:txBody>
                  <a:tcPr/>
                </a:tc>
                <a:extLst>
                  <a:ext uri="{0D108BD9-81ED-4DB2-BD59-A6C34878D82A}">
                    <a16:rowId xmlns:a16="http://schemas.microsoft.com/office/drawing/2014/main" val="411813908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Indirect Rate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Tracks indirect budget and rate performance by pools, expenses, and labor base.</a:t>
                      </a:r>
                    </a:p>
                  </a:txBody>
                  <a:tcPr/>
                </a:tc>
                <a:extLst>
                  <a:ext uri="{0D108BD9-81ED-4DB2-BD59-A6C34878D82A}">
                    <a16:rowId xmlns:a16="http://schemas.microsoft.com/office/drawing/2014/main" val="120214624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Wrap Rate Analysis and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Analyzes aggregated indirect rate performance vs. provisional targets.</a:t>
                      </a:r>
                    </a:p>
                  </a:txBody>
                  <a:tcPr/>
                </a:tc>
                <a:extLst>
                  <a:ext uri="{0D108BD9-81ED-4DB2-BD59-A6C34878D82A}">
                    <a16:rowId xmlns:a16="http://schemas.microsoft.com/office/drawing/2014/main" val="61720773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Risks and Opportunities (R&amp;Os)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Bounds the forecast with a high/low case.  Helps mitigate risks and capture opportunities.</a:t>
                      </a:r>
                    </a:p>
                  </a:txBody>
                  <a:tcPr/>
                </a:tc>
                <a:extLst>
                  <a:ext uri="{0D108BD9-81ED-4DB2-BD59-A6C34878D82A}">
                    <a16:rowId xmlns:a16="http://schemas.microsoft.com/office/drawing/2014/main" val="3903971914"/>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Daily/Weekly Cash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Daily cash management tracking to ensure company liquidity and cash optimization.</a:t>
                      </a:r>
                    </a:p>
                  </a:txBody>
                  <a:tcPr/>
                </a:tc>
                <a:extLst>
                  <a:ext uri="{0D108BD9-81ED-4DB2-BD59-A6C34878D82A}">
                    <a16:rowId xmlns:a16="http://schemas.microsoft.com/office/drawing/2014/main" val="1214785325"/>
                  </a:ext>
                </a:extLst>
              </a:tr>
            </a:tbl>
          </a:graphicData>
        </a:graphic>
      </p:graphicFrame>
      <p:pic>
        <p:nvPicPr>
          <p:cNvPr id="5" name="Graphic 4" descr="Checkmark with solid fill">
            <a:extLst>
              <a:ext uri="{FF2B5EF4-FFF2-40B4-BE49-F238E27FC236}">
                <a16:creationId xmlns:a16="http://schemas.microsoft.com/office/drawing/2014/main" id="{3F564BA7-2E0E-4D33-9BE9-6C9DF1C14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4303" y="1983134"/>
            <a:ext cx="257192" cy="257192"/>
          </a:xfrm>
          <a:prstGeom prst="rect">
            <a:avLst/>
          </a:prstGeom>
        </p:spPr>
      </p:pic>
      <p:pic>
        <p:nvPicPr>
          <p:cNvPr id="20" name="Graphic 19" descr="Checkmark with solid fill">
            <a:extLst>
              <a:ext uri="{FF2B5EF4-FFF2-40B4-BE49-F238E27FC236}">
                <a16:creationId xmlns:a16="http://schemas.microsoft.com/office/drawing/2014/main" id="{DAB70E33-C266-43B6-A318-F2D6909476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4303" y="2240326"/>
            <a:ext cx="257192" cy="257192"/>
          </a:xfrm>
          <a:prstGeom prst="rect">
            <a:avLst/>
          </a:prstGeom>
        </p:spPr>
      </p:pic>
      <p:pic>
        <p:nvPicPr>
          <p:cNvPr id="21" name="Graphic 20" descr="Checkmark with solid fill">
            <a:extLst>
              <a:ext uri="{FF2B5EF4-FFF2-40B4-BE49-F238E27FC236}">
                <a16:creationId xmlns:a16="http://schemas.microsoft.com/office/drawing/2014/main" id="{AFC166EB-5002-41AB-8C89-7D0CA463E6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4303" y="2507043"/>
            <a:ext cx="257192" cy="257192"/>
          </a:xfrm>
          <a:prstGeom prst="rect">
            <a:avLst/>
          </a:prstGeom>
        </p:spPr>
      </p:pic>
      <p:pic>
        <p:nvPicPr>
          <p:cNvPr id="22" name="Graphic 21" descr="Checkmark with solid fill">
            <a:extLst>
              <a:ext uri="{FF2B5EF4-FFF2-40B4-BE49-F238E27FC236}">
                <a16:creationId xmlns:a16="http://schemas.microsoft.com/office/drawing/2014/main" id="{C0148DA0-8AF3-451D-A065-365C125FBF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4303" y="5237105"/>
            <a:ext cx="257192" cy="257192"/>
          </a:xfrm>
          <a:prstGeom prst="rect">
            <a:avLst/>
          </a:prstGeom>
        </p:spPr>
      </p:pic>
      <p:pic>
        <p:nvPicPr>
          <p:cNvPr id="8" name="Graphic 7" descr="Add with solid fill">
            <a:extLst>
              <a:ext uri="{FF2B5EF4-FFF2-40B4-BE49-F238E27FC236}">
                <a16:creationId xmlns:a16="http://schemas.microsoft.com/office/drawing/2014/main" id="{DE580E66-2558-4111-8A3A-D93F02628E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4303" y="3089082"/>
            <a:ext cx="257192" cy="257192"/>
          </a:xfrm>
          <a:prstGeom prst="rect">
            <a:avLst/>
          </a:prstGeom>
        </p:spPr>
      </p:pic>
      <p:pic>
        <p:nvPicPr>
          <p:cNvPr id="23" name="Graphic 22" descr="Add with solid fill">
            <a:extLst>
              <a:ext uri="{FF2B5EF4-FFF2-40B4-BE49-F238E27FC236}">
                <a16:creationId xmlns:a16="http://schemas.microsoft.com/office/drawing/2014/main" id="{FA15FCC0-E424-46C8-AA16-EE41ED14E9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4303" y="5551689"/>
            <a:ext cx="257192" cy="257192"/>
          </a:xfrm>
          <a:prstGeom prst="rect">
            <a:avLst/>
          </a:prstGeom>
        </p:spPr>
      </p:pic>
      <p:pic>
        <p:nvPicPr>
          <p:cNvPr id="24" name="Graphic 23" descr="Factory outline">
            <a:extLst>
              <a:ext uri="{FF2B5EF4-FFF2-40B4-BE49-F238E27FC236}">
                <a16:creationId xmlns:a16="http://schemas.microsoft.com/office/drawing/2014/main" id="{4C5844AC-F201-4F8D-886E-5AC2254DB4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690456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Financial Reporting Summary (1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48</a:t>
            </a:fld>
            <a:endParaRPr lang="en-US" dirty="0"/>
          </a:p>
        </p:txBody>
      </p:sp>
      <p:pic>
        <p:nvPicPr>
          <p:cNvPr id="11" name="Picture 10">
            <a:extLst>
              <a:ext uri="{FF2B5EF4-FFF2-40B4-BE49-F238E27FC236}">
                <a16:creationId xmlns:a16="http://schemas.microsoft.com/office/drawing/2014/main" id="{F130D0D5-58A7-462F-A7C7-5BE3968FEDA6}"/>
              </a:ext>
            </a:extLst>
          </p:cNvPr>
          <p:cNvPicPr>
            <a:picLocks noChangeAspect="1"/>
          </p:cNvPicPr>
          <p:nvPr/>
        </p:nvPicPr>
        <p:blipFill>
          <a:blip r:embed="rId3"/>
          <a:stretch>
            <a:fillRect/>
          </a:stretch>
        </p:blipFill>
        <p:spPr>
          <a:xfrm>
            <a:off x="147643" y="1825605"/>
            <a:ext cx="11896714" cy="4204846"/>
          </a:xfrm>
          <a:prstGeom prst="rect">
            <a:avLst/>
          </a:prstGeom>
        </p:spPr>
        <p:style>
          <a:lnRef idx="2">
            <a:schemeClr val="accent1"/>
          </a:lnRef>
          <a:fillRef idx="1">
            <a:schemeClr val="lt1"/>
          </a:fillRef>
          <a:effectRef idx="0">
            <a:schemeClr val="accent1"/>
          </a:effectRef>
          <a:fontRef idx="minor">
            <a:schemeClr val="dk1"/>
          </a:fontRef>
        </p:style>
      </p:pic>
      <p:sp>
        <p:nvSpPr>
          <p:cNvPr id="14" name="Content Placeholder 8">
            <a:extLst>
              <a:ext uri="{FF2B5EF4-FFF2-40B4-BE49-F238E27FC236}">
                <a16:creationId xmlns:a16="http://schemas.microsoft.com/office/drawing/2014/main" id="{E1ABB219-0213-48E1-A57D-3F02E14456B8}"/>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one of my main ‘go-to’ reports for financial analysis/insights:  </a:t>
            </a:r>
          </a:p>
        </p:txBody>
      </p:sp>
      <p:sp>
        <p:nvSpPr>
          <p:cNvPr id="16" name="Rectangle: Rounded Corners 15">
            <a:extLst>
              <a:ext uri="{FF2B5EF4-FFF2-40B4-BE49-F238E27FC236}">
                <a16:creationId xmlns:a16="http://schemas.microsoft.com/office/drawing/2014/main" id="{A12B1723-4EC4-4FE6-BF97-5091E31A8294}"/>
              </a:ext>
            </a:extLst>
          </p:cNvPr>
          <p:cNvSpPr/>
          <p:nvPr/>
        </p:nvSpPr>
        <p:spPr>
          <a:xfrm>
            <a:off x="2723493" y="2433703"/>
            <a:ext cx="8203009"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TTM/Rolling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Summary of Full I/S, B/S, SCF, TB for each entity</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Monthly Operating Review (MOR)</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 Lenders</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Consolidated results analysis; performance MGMT</a:t>
            </a:r>
          </a:p>
        </p:txBody>
      </p:sp>
      <p:pic>
        <p:nvPicPr>
          <p:cNvPr id="17" name="Graphic 16" descr="Factory outline">
            <a:extLst>
              <a:ext uri="{FF2B5EF4-FFF2-40B4-BE49-F238E27FC236}">
                <a16:creationId xmlns:a16="http://schemas.microsoft.com/office/drawing/2014/main" id="{AA3BC805-3754-4C43-B466-F0AE203F94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3028549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Financial Reporting Summary (2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49</a:t>
            </a:fld>
            <a:endParaRPr lang="en-US" dirty="0"/>
          </a:p>
        </p:txBody>
      </p:sp>
      <p:pic>
        <p:nvPicPr>
          <p:cNvPr id="6" name="Picture 5">
            <a:extLst>
              <a:ext uri="{FF2B5EF4-FFF2-40B4-BE49-F238E27FC236}">
                <a16:creationId xmlns:a16="http://schemas.microsoft.com/office/drawing/2014/main" id="{40DD525A-93E8-4B71-A537-CDA205E6F392}"/>
              </a:ext>
            </a:extLst>
          </p:cNvPr>
          <p:cNvPicPr>
            <a:picLocks noChangeAspect="1"/>
          </p:cNvPicPr>
          <p:nvPr/>
        </p:nvPicPr>
        <p:blipFill>
          <a:blip r:embed="rId3"/>
          <a:stretch>
            <a:fillRect/>
          </a:stretch>
        </p:blipFill>
        <p:spPr>
          <a:xfrm>
            <a:off x="832594" y="1882787"/>
            <a:ext cx="10293379" cy="4404710"/>
          </a:xfrm>
          <a:prstGeom prst="rect">
            <a:avLst/>
          </a:prstGeom>
        </p:spPr>
        <p:style>
          <a:lnRef idx="2">
            <a:schemeClr val="accent1"/>
          </a:lnRef>
          <a:fillRef idx="1">
            <a:schemeClr val="lt1"/>
          </a:fillRef>
          <a:effectRef idx="0">
            <a:schemeClr val="accent1"/>
          </a:effectRef>
          <a:fontRef idx="minor">
            <a:schemeClr val="dk1"/>
          </a:fontRef>
        </p:style>
      </p:pic>
      <p:sp>
        <p:nvSpPr>
          <p:cNvPr id="9" name="Content Placeholder 8">
            <a:extLst>
              <a:ext uri="{FF2B5EF4-FFF2-40B4-BE49-F238E27FC236}">
                <a16:creationId xmlns:a16="http://schemas.microsoft.com/office/drawing/2014/main" id="{7B2CB25E-94B0-4EA2-9608-9E9DA7475346}"/>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one of my main ‘go-to’ reports for financial analysis/insights:  </a:t>
            </a:r>
          </a:p>
        </p:txBody>
      </p:sp>
      <p:sp>
        <p:nvSpPr>
          <p:cNvPr id="14" name="Rectangle: Rounded Corners 13">
            <a:extLst>
              <a:ext uri="{FF2B5EF4-FFF2-40B4-BE49-F238E27FC236}">
                <a16:creationId xmlns:a16="http://schemas.microsoft.com/office/drawing/2014/main" id="{5470FA64-5202-4D0A-93F1-353E8D5F376B}"/>
              </a:ext>
            </a:extLst>
          </p:cNvPr>
          <p:cNvSpPr/>
          <p:nvPr/>
        </p:nvSpPr>
        <p:spPr>
          <a:xfrm>
            <a:off x="3164927" y="2555207"/>
            <a:ext cx="7961046"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TTM/Rolling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Summary of Full I/S, B/S, SCF, TB for each entity</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Monthly Operating Review (MOR)</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 Lenders</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Consolidated results analysis; performance MGMT</a:t>
            </a:r>
          </a:p>
        </p:txBody>
      </p:sp>
      <p:pic>
        <p:nvPicPr>
          <p:cNvPr id="15" name="Graphic 14" descr="Factory outline">
            <a:extLst>
              <a:ext uri="{FF2B5EF4-FFF2-40B4-BE49-F238E27FC236}">
                <a16:creationId xmlns:a16="http://schemas.microsoft.com/office/drawing/2014/main" id="{082AE8DC-E196-4888-A9D1-2B7EABEDA5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86409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059" y="658267"/>
            <a:ext cx="6151879" cy="828418"/>
          </a:xfrm>
        </p:spPr>
        <p:txBody>
          <a:bodyPr/>
          <a:lstStyle/>
          <a:p>
            <a:r>
              <a:rPr lang="en-US" dirty="0"/>
              <a:t>Session 2 – July 21, 2021</a:t>
            </a:r>
          </a:p>
        </p:txBody>
      </p:sp>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5</a:t>
            </a:fld>
            <a:endParaRPr lang="en-US" dirty="0"/>
          </a:p>
        </p:txBody>
      </p:sp>
      <p:pic>
        <p:nvPicPr>
          <p:cNvPr id="15" name="Picture 14">
            <a:extLst>
              <a:ext uri="{FF2B5EF4-FFF2-40B4-BE49-F238E27FC236}">
                <a16:creationId xmlns:a16="http://schemas.microsoft.com/office/drawing/2014/main" id="{0A73BF86-9D46-2944-9672-8983A1682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857" y="1338133"/>
            <a:ext cx="1772675" cy="2094979"/>
          </a:xfrm>
          <a:prstGeom prst="rect">
            <a:avLst/>
          </a:prstGeom>
        </p:spPr>
      </p:pic>
      <p:sp>
        <p:nvSpPr>
          <p:cNvPr id="4" name="Left Arrow 3">
            <a:extLst>
              <a:ext uri="{FF2B5EF4-FFF2-40B4-BE49-F238E27FC236}">
                <a16:creationId xmlns:a16="http://schemas.microsoft.com/office/drawing/2014/main" id="{E403A967-371A-3B41-AC75-8ED8EF78CCFE}"/>
              </a:ext>
            </a:extLst>
          </p:cNvPr>
          <p:cNvSpPr/>
          <p:nvPr/>
        </p:nvSpPr>
        <p:spPr>
          <a:xfrm>
            <a:off x="9574072" y="2266046"/>
            <a:ext cx="1320800" cy="602824"/>
          </a:xfrm>
          <a:prstGeom prst="leftArrow">
            <a:avLst>
              <a:gd name="adj1" fmla="val 50000"/>
              <a:gd name="adj2" fmla="val 7387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1" name="Content Placeholder 5">
            <a:extLst>
              <a:ext uri="{FF2B5EF4-FFF2-40B4-BE49-F238E27FC236}">
                <a16:creationId xmlns:a16="http://schemas.microsoft.com/office/drawing/2014/main" id="{2013DCE3-F27B-9043-AD52-31801B5BF052}"/>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7487569" y="3400054"/>
            <a:ext cx="2242964" cy="2353005"/>
          </a:xfrm>
          <a:prstGeom prst="ellipse">
            <a:avLst/>
          </a:prstGeom>
          <a:ln w="53975" cap="rnd">
            <a:solidFill>
              <a:srgbClr val="074356"/>
            </a:solidFill>
          </a:ln>
          <a:effectLst/>
          <a:scene3d>
            <a:camera prst="orthographicFront"/>
            <a:lightRig rig="contrasting" dir="t">
              <a:rot lat="0" lon="0" rev="3000000"/>
            </a:lightRig>
          </a:scene3d>
          <a:sp3d contourW="7620">
            <a:contourClr>
              <a:srgbClr val="333333"/>
            </a:contourClr>
          </a:sp3d>
        </p:spPr>
      </p:pic>
      <p:sp>
        <p:nvSpPr>
          <p:cNvPr id="17" name="Content Placeholder 2">
            <a:extLst>
              <a:ext uri="{FF2B5EF4-FFF2-40B4-BE49-F238E27FC236}">
                <a16:creationId xmlns:a16="http://schemas.microsoft.com/office/drawing/2014/main" id="{36EF3673-78D3-B44A-A685-10275D311DA8}"/>
              </a:ext>
            </a:extLst>
          </p:cNvPr>
          <p:cNvSpPr txBox="1">
            <a:spLocks/>
          </p:cNvSpPr>
          <p:nvPr/>
        </p:nvSpPr>
        <p:spPr>
          <a:xfrm>
            <a:off x="687471" y="4461388"/>
            <a:ext cx="7334553" cy="235300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3"/>
            <a:r>
              <a:rPr lang="en-US" sz="2400" dirty="0"/>
              <a:t>Jeremy Koczan</a:t>
            </a:r>
          </a:p>
          <a:p>
            <a:pPr lvl="4"/>
            <a:r>
              <a:rPr lang="en-US" sz="1600" dirty="0"/>
              <a:t>CFO, Smartronix / Trident Technologies</a:t>
            </a:r>
          </a:p>
          <a:p>
            <a:r>
              <a:rPr lang="en-US" sz="2000" b="1" dirty="0">
                <a:solidFill>
                  <a:srgbClr val="074356"/>
                </a:solidFill>
              </a:rPr>
              <a:t>Topic: Budgeting, Forecasting and Financial Reporting</a:t>
            </a:r>
          </a:p>
        </p:txBody>
      </p:sp>
      <p:sp>
        <p:nvSpPr>
          <p:cNvPr id="18" name="Title 1">
            <a:extLst>
              <a:ext uri="{FF2B5EF4-FFF2-40B4-BE49-F238E27FC236}">
                <a16:creationId xmlns:a16="http://schemas.microsoft.com/office/drawing/2014/main" id="{81F89E87-C0B3-FE45-8112-3C1FF34299FB}"/>
              </a:ext>
            </a:extLst>
          </p:cNvPr>
          <p:cNvSpPr txBox="1">
            <a:spLocks/>
          </p:cNvSpPr>
          <p:nvPr/>
        </p:nvSpPr>
        <p:spPr>
          <a:xfrm>
            <a:off x="687471" y="3533533"/>
            <a:ext cx="4665175" cy="82841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dirty="0"/>
              <a:t>Tonight’s Presenter</a:t>
            </a:r>
          </a:p>
        </p:txBody>
      </p:sp>
      <p:graphicFrame>
        <p:nvGraphicFramePr>
          <p:cNvPr id="13" name="Content Placeholder 3">
            <a:extLst>
              <a:ext uri="{FF2B5EF4-FFF2-40B4-BE49-F238E27FC236}">
                <a16:creationId xmlns:a16="http://schemas.microsoft.com/office/drawing/2014/main" id="{C8EFB39E-5DB8-437B-8141-645B26AC929A}"/>
              </a:ext>
            </a:extLst>
          </p:cNvPr>
          <p:cNvGraphicFramePr>
            <a:graphicFrameLocks/>
          </p:cNvGraphicFramePr>
          <p:nvPr>
            <p:extLst>
              <p:ext uri="{D42A27DB-BD31-4B8C-83A1-F6EECF244321}">
                <p14:modId xmlns:p14="http://schemas.microsoft.com/office/powerpoint/2010/main" val="1095275738"/>
              </p:ext>
            </p:extLst>
          </p:nvPr>
        </p:nvGraphicFramePr>
        <p:xfrm>
          <a:off x="2694250" y="1526592"/>
          <a:ext cx="6803495" cy="1493076"/>
        </p:xfrm>
        <a:graphic>
          <a:graphicData uri="http://schemas.openxmlformats.org/drawingml/2006/table">
            <a:tbl>
              <a:tblPr firstRow="1" firstCol="1" bandRow="1">
                <a:tableStyleId>{C4B1156A-380E-4F78-BDF5-A606A8083BF9}</a:tableStyleId>
              </a:tblPr>
              <a:tblGrid>
                <a:gridCol w="3163169">
                  <a:extLst>
                    <a:ext uri="{9D8B030D-6E8A-4147-A177-3AD203B41FA5}">
                      <a16:colId xmlns:a16="http://schemas.microsoft.com/office/drawing/2014/main" val="20000"/>
                    </a:ext>
                  </a:extLst>
                </a:gridCol>
                <a:gridCol w="3640326">
                  <a:extLst>
                    <a:ext uri="{9D8B030D-6E8A-4147-A177-3AD203B41FA5}">
                      <a16:colId xmlns:a16="http://schemas.microsoft.com/office/drawing/2014/main" val="20001"/>
                    </a:ext>
                  </a:extLst>
                </a:gridCol>
              </a:tblGrid>
              <a:tr h="539577">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Event</a:t>
                      </a:r>
                    </a:p>
                  </a:txBody>
                  <a:tcPr marR="45720" anchor="ctr">
                    <a:solidFill>
                      <a:schemeClr val="accent1"/>
                    </a:solidFill>
                  </a:tcPr>
                </a:tc>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Schedule</a:t>
                      </a:r>
                    </a:p>
                  </a:txBody>
                  <a:tcPr marR="45720" anchor="ctr">
                    <a:solidFill>
                      <a:schemeClr val="accent1"/>
                    </a:solidFill>
                  </a:tcPr>
                </a:tc>
                <a:extLst>
                  <a:ext uri="{0D108BD9-81ED-4DB2-BD59-A6C34878D82A}">
                    <a16:rowId xmlns:a16="http://schemas.microsoft.com/office/drawing/2014/main" val="10000"/>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Arrival &amp; Networking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5:30PM – 6:00PM</a:t>
                      </a:r>
                    </a:p>
                  </a:txBody>
                  <a:tcPr marR="0" marT="0" marB="0" anchor="ctr"/>
                </a:tc>
                <a:extLst>
                  <a:ext uri="{0D108BD9-81ED-4DB2-BD59-A6C34878D82A}">
                    <a16:rowId xmlns:a16="http://schemas.microsoft.com/office/drawing/2014/main" val="10002"/>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Main Presentation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6:00PM – 8:30PM</a:t>
                      </a:r>
                    </a:p>
                  </a:txBody>
                  <a:tcPr marR="0" marT="0" marB="0" anchor="ctr"/>
                </a:tc>
                <a:extLst>
                  <a:ext uri="{0D108BD9-81ED-4DB2-BD59-A6C34878D82A}">
                    <a16:rowId xmlns:a16="http://schemas.microsoft.com/office/drawing/2014/main" val="10003"/>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Wrap-Up &amp; Continuation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8:30PM + </a:t>
                      </a:r>
                    </a:p>
                  </a:txBody>
                  <a:tcPr marR="0" marT="0" marB="0" anchor="ctr"/>
                </a:tc>
                <a:extLst>
                  <a:ext uri="{0D108BD9-81ED-4DB2-BD59-A6C34878D82A}">
                    <a16:rowId xmlns:a16="http://schemas.microsoft.com/office/drawing/2014/main" val="10005"/>
                  </a:ext>
                </a:extLst>
              </a:tr>
            </a:tbl>
          </a:graphicData>
        </a:graphic>
      </p:graphicFrame>
      <p:sp>
        <p:nvSpPr>
          <p:cNvPr id="10" name="Speech Bubble: Rectangle with Corners Rounded 9">
            <a:extLst>
              <a:ext uri="{FF2B5EF4-FFF2-40B4-BE49-F238E27FC236}">
                <a16:creationId xmlns:a16="http://schemas.microsoft.com/office/drawing/2014/main" id="{5AA20D06-681A-417F-82AB-E3B8E9DBC824}"/>
              </a:ext>
            </a:extLst>
          </p:cNvPr>
          <p:cNvSpPr/>
          <p:nvPr/>
        </p:nvSpPr>
        <p:spPr>
          <a:xfrm>
            <a:off x="9914469" y="3132346"/>
            <a:ext cx="2082900" cy="1402931"/>
          </a:xfrm>
          <a:prstGeom prst="wedgeRoundRectCallout">
            <a:avLst>
              <a:gd name="adj1" fmla="val -66199"/>
              <a:gd name="adj2" fmla="val -3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“Before my first sitting P/E CFO gig, mid-2016.  </a:t>
            </a:r>
          </a:p>
          <a:p>
            <a:pPr algn="ctr"/>
            <a:r>
              <a:rPr lang="en-US" sz="1600" dirty="0">
                <a:latin typeface="Roboto" panose="02000000000000000000" pitchFamily="2" charset="0"/>
                <a:ea typeface="Roboto" panose="02000000000000000000" pitchFamily="2" charset="0"/>
              </a:rPr>
              <a:t>No gray beard yet!”</a:t>
            </a:r>
          </a:p>
        </p:txBody>
      </p:sp>
    </p:spTree>
    <p:extLst>
      <p:ext uri="{BB962C8B-B14F-4D97-AF65-F5344CB8AC3E}">
        <p14:creationId xmlns:p14="http://schemas.microsoft.com/office/powerpoint/2010/main" val="3836662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Daily/Weekly Cash Report</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50</a:t>
            </a:fld>
            <a:endParaRPr lang="en-US" dirty="0"/>
          </a:p>
        </p:txBody>
      </p:sp>
      <p:pic>
        <p:nvPicPr>
          <p:cNvPr id="5" name="Picture 4">
            <a:extLst>
              <a:ext uri="{FF2B5EF4-FFF2-40B4-BE49-F238E27FC236}">
                <a16:creationId xmlns:a16="http://schemas.microsoft.com/office/drawing/2014/main" id="{A1469B01-9D48-45A1-BBE1-DDD2D4E5CD7F}"/>
              </a:ext>
            </a:extLst>
          </p:cNvPr>
          <p:cNvPicPr>
            <a:picLocks noChangeAspect="1"/>
          </p:cNvPicPr>
          <p:nvPr/>
        </p:nvPicPr>
        <p:blipFill>
          <a:blip r:embed="rId3"/>
          <a:stretch>
            <a:fillRect/>
          </a:stretch>
        </p:blipFill>
        <p:spPr>
          <a:xfrm>
            <a:off x="2202646" y="1912981"/>
            <a:ext cx="8506081" cy="4343328"/>
          </a:xfrm>
          <a:prstGeom prst="rect">
            <a:avLst/>
          </a:prstGeom>
        </p:spPr>
        <p:style>
          <a:lnRef idx="2">
            <a:schemeClr val="accent1"/>
          </a:lnRef>
          <a:fillRef idx="1">
            <a:schemeClr val="lt1"/>
          </a:fillRef>
          <a:effectRef idx="0">
            <a:schemeClr val="accent1"/>
          </a:effectRef>
          <a:fontRef idx="minor">
            <a:schemeClr val="dk1"/>
          </a:fontRef>
        </p:style>
      </p:pic>
      <p:sp>
        <p:nvSpPr>
          <p:cNvPr id="12" name="Rectangle: Rounded Corners 11">
            <a:extLst>
              <a:ext uri="{FF2B5EF4-FFF2-40B4-BE49-F238E27FC236}">
                <a16:creationId xmlns:a16="http://schemas.microsoft.com/office/drawing/2014/main" id="{CE621F84-2EF4-4F44-93C0-8E1D035F90B5}"/>
              </a:ext>
            </a:extLst>
          </p:cNvPr>
          <p:cNvSpPr/>
          <p:nvPr/>
        </p:nvSpPr>
        <p:spPr>
          <a:xfrm>
            <a:off x="4402521" y="2875138"/>
            <a:ext cx="6227379"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Daily balances, 6 weeks 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Bank balances, A/R, A/P, Payroll</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Weekly Report</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Cash Trend Analysis, Liquidity</a:t>
            </a:r>
          </a:p>
        </p:txBody>
      </p:sp>
      <p:sp>
        <p:nvSpPr>
          <p:cNvPr id="13" name="Content Placeholder 8">
            <a:extLst>
              <a:ext uri="{FF2B5EF4-FFF2-40B4-BE49-F238E27FC236}">
                <a16:creationId xmlns:a16="http://schemas.microsoft.com/office/drawing/2014/main" id="{8623BC42-F998-4E2C-8A0E-A7AD225C16ED}"/>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my main ‘go-to’ report for cash and liquidity management:  </a:t>
            </a:r>
          </a:p>
        </p:txBody>
      </p:sp>
      <p:pic>
        <p:nvPicPr>
          <p:cNvPr id="15" name="Graphic 14" descr="Factory outline">
            <a:extLst>
              <a:ext uri="{FF2B5EF4-FFF2-40B4-BE49-F238E27FC236}">
                <a16:creationId xmlns:a16="http://schemas.microsoft.com/office/drawing/2014/main" id="{9E33087C-F850-4DEA-8129-A9C48C3E4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086339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‘Recap &amp; Looking Ahead'</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51</a:t>
            </a:fld>
            <a:endParaRPr lang="en-US" dirty="0"/>
          </a:p>
        </p:txBody>
      </p:sp>
      <p:sp>
        <p:nvSpPr>
          <p:cNvPr id="11" name="Content Placeholder 8">
            <a:extLst>
              <a:ext uri="{FF2B5EF4-FFF2-40B4-BE49-F238E27FC236}">
                <a16:creationId xmlns:a16="http://schemas.microsoft.com/office/drawing/2014/main" id="{1DF97A1C-4ED4-431E-A85C-E14783532EB4}"/>
              </a:ext>
            </a:extLst>
          </p:cNvPr>
          <p:cNvSpPr txBox="1">
            <a:spLocks/>
          </p:cNvSpPr>
          <p:nvPr/>
        </p:nvSpPr>
        <p:spPr>
          <a:xfrm>
            <a:off x="271141" y="1360197"/>
            <a:ext cx="11587888" cy="4988087"/>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1200"/>
              </a:spcAft>
            </a:pPr>
            <a:r>
              <a:rPr lang="en-US" sz="2400" u="sng" dirty="0">
                <a:solidFill>
                  <a:schemeClr val="tx1"/>
                </a:solidFill>
                <a:cs typeface="Arial" panose="020B0604020202020204" pitchFamily="34" charset="0"/>
              </a:rPr>
              <a:t>So far, we’ve covered numerous topics including:  </a:t>
            </a:r>
          </a:p>
          <a:p>
            <a:pPr lvl="2">
              <a:spcBef>
                <a:spcPts val="0"/>
              </a:spcBef>
              <a:spcAft>
                <a:spcPts val="1200"/>
              </a:spcAft>
            </a:pPr>
            <a:r>
              <a:rPr lang="en-US" sz="2000" dirty="0">
                <a:solidFill>
                  <a:schemeClr val="tx1"/>
                </a:solidFill>
                <a:cs typeface="Arial" panose="020B0604020202020204" pitchFamily="34" charset="0"/>
              </a:rPr>
              <a:t>An overview of Budgeting, Forecasting, and Financial Reporting:  Use Cases, Ownership and Benefits</a:t>
            </a:r>
          </a:p>
          <a:p>
            <a:pPr lvl="2">
              <a:spcBef>
                <a:spcPts val="0"/>
              </a:spcBef>
              <a:spcAft>
                <a:spcPts val="1200"/>
              </a:spcAft>
            </a:pPr>
            <a:r>
              <a:rPr lang="en-US" sz="2000" dirty="0">
                <a:solidFill>
                  <a:schemeClr val="tx1"/>
                </a:solidFill>
                <a:cs typeface="Arial" panose="020B0604020202020204" pitchFamily="34" charset="0"/>
              </a:rPr>
              <a:t>A review of the Financial Planning Process:  Strategic Plan, Annual Operating Plan (AOP), Financial Forecast</a:t>
            </a:r>
          </a:p>
          <a:p>
            <a:pPr lvl="2">
              <a:spcBef>
                <a:spcPts val="0"/>
              </a:spcBef>
              <a:spcAft>
                <a:spcPts val="1200"/>
              </a:spcAft>
            </a:pPr>
            <a:r>
              <a:rPr lang="en-US" sz="2000" dirty="0">
                <a:solidFill>
                  <a:schemeClr val="tx1"/>
                </a:solidFill>
                <a:cs typeface="Arial" panose="020B0604020202020204" pitchFamily="34" charset="0"/>
              </a:rPr>
              <a:t>A host of definitions, concepts, and critical elements of financial planning</a:t>
            </a:r>
          </a:p>
          <a:p>
            <a:pPr lvl="2">
              <a:spcBef>
                <a:spcPts val="0"/>
              </a:spcBef>
              <a:spcAft>
                <a:spcPts val="1200"/>
              </a:spcAft>
            </a:pPr>
            <a:r>
              <a:rPr lang="en-US" sz="2000" dirty="0">
                <a:solidFill>
                  <a:schemeClr val="tx1"/>
                </a:solidFill>
                <a:cs typeface="Arial" panose="020B0604020202020204" pitchFamily="34" charset="0"/>
              </a:rPr>
              <a:t>An introduction of best practices in probability-weighted new business forecasting methodologies and risk/opportunity management</a:t>
            </a:r>
          </a:p>
          <a:p>
            <a:pPr lvl="2">
              <a:spcBef>
                <a:spcPts val="0"/>
              </a:spcBef>
              <a:spcAft>
                <a:spcPts val="1200"/>
              </a:spcAft>
            </a:pPr>
            <a:r>
              <a:rPr lang="en-US" sz="2000" dirty="0">
                <a:solidFill>
                  <a:schemeClr val="tx1"/>
                </a:solidFill>
                <a:cs typeface="Arial" panose="020B0604020202020204" pitchFamily="34" charset="0"/>
              </a:rPr>
              <a:t>An overview of financial statements/reporting and additional best practice suggestions related to detailed reporting models and daily/weekly cash planning</a:t>
            </a:r>
          </a:p>
          <a:p>
            <a:pPr lvl="1">
              <a:spcBef>
                <a:spcPts val="0"/>
              </a:spcBef>
              <a:spcAft>
                <a:spcPts val="1200"/>
              </a:spcAft>
            </a:pPr>
            <a:endParaRPr lang="en-US" sz="2000" b="1" dirty="0">
              <a:solidFill>
                <a:schemeClr val="tx1"/>
              </a:solidFill>
              <a:cs typeface="Arial" panose="020B0604020202020204" pitchFamily="34" charset="0"/>
            </a:endParaRPr>
          </a:p>
        </p:txBody>
      </p:sp>
      <p:sp>
        <p:nvSpPr>
          <p:cNvPr id="13" name="Content Placeholder 8">
            <a:extLst>
              <a:ext uri="{FF2B5EF4-FFF2-40B4-BE49-F238E27FC236}">
                <a16:creationId xmlns:a16="http://schemas.microsoft.com/office/drawing/2014/main" id="{B5FD2C9C-2BD2-44D9-9619-84D45199149E}"/>
              </a:ext>
            </a:extLst>
          </p:cNvPr>
          <p:cNvSpPr txBox="1">
            <a:spLocks/>
          </p:cNvSpPr>
          <p:nvPr/>
        </p:nvSpPr>
        <p:spPr>
          <a:xfrm>
            <a:off x="778825" y="5375136"/>
            <a:ext cx="10902727" cy="647418"/>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2400" b="1" i="1" dirty="0">
                <a:solidFill>
                  <a:schemeClr val="tx2"/>
                </a:solidFill>
              </a:rPr>
              <a:t>Next, we’ll transition into how these concepts, theories, and ideas translate into real-world scenarios.  But first…</a:t>
            </a:r>
          </a:p>
        </p:txBody>
      </p:sp>
    </p:spTree>
    <p:extLst>
      <p:ext uri="{BB962C8B-B14F-4D97-AF65-F5344CB8AC3E}">
        <p14:creationId xmlns:p14="http://schemas.microsoft.com/office/powerpoint/2010/main" val="2376400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Break Time!</a:t>
            </a:r>
          </a:p>
        </p:txBody>
      </p:sp>
    </p:spTree>
    <p:extLst>
      <p:ext uri="{BB962C8B-B14F-4D97-AF65-F5344CB8AC3E}">
        <p14:creationId xmlns:p14="http://schemas.microsoft.com/office/powerpoint/2010/main" val="1026477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536482"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Part 2A:  Experientials &amp; Insights</a:t>
            </a:r>
          </a:p>
        </p:txBody>
      </p:sp>
      <p:sp>
        <p:nvSpPr>
          <p:cNvPr id="4" name="Title 7">
            <a:extLst>
              <a:ext uri="{FF2B5EF4-FFF2-40B4-BE49-F238E27FC236}">
                <a16:creationId xmlns:a16="http://schemas.microsoft.com/office/drawing/2014/main" id="{8641C793-1C11-1A45-BFA1-C900E1F39E78}"/>
              </a:ext>
            </a:extLst>
          </p:cNvPr>
          <p:cNvSpPr>
            <a:spLocks noGrp="1"/>
          </p:cNvSpPr>
          <p:nvPr>
            <p:ph type="ctrTitle"/>
          </p:nvPr>
        </p:nvSpPr>
        <p:spPr>
          <a:xfrm>
            <a:off x="1093068" y="2338085"/>
            <a:ext cx="9057929" cy="2158189"/>
          </a:xfrm>
        </p:spPr>
        <p:txBody>
          <a:bodyPr>
            <a:normAutofit fontScale="90000"/>
          </a:bodyPr>
          <a:lstStyle/>
          <a:p>
            <a:r>
              <a:rPr lang="en-US" dirty="0"/>
              <a:t>A brief collection of relevant situations and experiences I’ve come across</a:t>
            </a:r>
            <a:br>
              <a:rPr lang="en-US" dirty="0"/>
            </a:br>
            <a:br>
              <a:rPr lang="en-US" dirty="0"/>
            </a:br>
            <a:endParaRPr lang="en-US" dirty="0"/>
          </a:p>
        </p:txBody>
      </p:sp>
    </p:spTree>
    <p:extLst>
      <p:ext uri="{BB962C8B-B14F-4D97-AF65-F5344CB8AC3E}">
        <p14:creationId xmlns:p14="http://schemas.microsoft.com/office/powerpoint/2010/main" val="3682537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526367" y="515102"/>
            <a:ext cx="10194981" cy="828418"/>
          </a:xfrm>
        </p:spPr>
        <p:txBody>
          <a:bodyPr>
            <a:normAutofit/>
          </a:bodyPr>
          <a:lstStyle/>
          <a:p>
            <a:r>
              <a:rPr lang="en-US" sz="3600" dirty="0"/>
              <a:t>“85% Cost Plus; Losing Money”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5035475"/>
          </a:xfrm>
        </p:spPr>
        <p:txBody>
          <a:bodyPr>
            <a:normAutofit fontScale="92500" lnSpcReduction="20000"/>
          </a:bodyPr>
          <a:lstStyle/>
          <a:p>
            <a:pPr lvl="1">
              <a:lnSpc>
                <a:spcPct val="100000"/>
              </a:lnSpc>
              <a:spcAft>
                <a:spcPts val="600"/>
              </a:spcAft>
            </a:pPr>
            <a:r>
              <a:rPr lang="en-US" sz="2000" u="sng" dirty="0"/>
              <a:t>Background:  </a:t>
            </a:r>
          </a:p>
          <a:p>
            <a:pPr lvl="2">
              <a:lnSpc>
                <a:spcPct val="100000"/>
              </a:lnSpc>
              <a:spcAft>
                <a:spcPts val="600"/>
              </a:spcAft>
            </a:pPr>
            <a:r>
              <a:rPr lang="en-US" sz="1800" dirty="0"/>
              <a:t>Technology Solutions; GovCon Company</a:t>
            </a:r>
          </a:p>
          <a:p>
            <a:pPr lvl="2">
              <a:lnSpc>
                <a:spcPct val="100000"/>
              </a:lnSpc>
              <a:spcAft>
                <a:spcPts val="600"/>
              </a:spcAft>
            </a:pPr>
            <a:r>
              <a:rPr lang="en-US" sz="1800" dirty="0"/>
              <a:t>~ $100M of Annual Revenue</a:t>
            </a:r>
          </a:p>
          <a:p>
            <a:pPr lvl="1">
              <a:lnSpc>
                <a:spcPct val="100000"/>
              </a:lnSpc>
              <a:spcAft>
                <a:spcPts val="600"/>
              </a:spcAft>
            </a:pPr>
            <a:r>
              <a:rPr lang="en-US" sz="2000" u="sng" dirty="0"/>
              <a:t>Issue(s):</a:t>
            </a:r>
          </a:p>
          <a:p>
            <a:pPr lvl="2">
              <a:lnSpc>
                <a:spcPct val="100000"/>
              </a:lnSpc>
              <a:spcAft>
                <a:spcPts val="600"/>
              </a:spcAft>
            </a:pPr>
            <a:r>
              <a:rPr lang="en-US" sz="1800" dirty="0"/>
              <a:t>Top line AGR of 20%+; 85% CPFF; Negative EBITDA at Enterprise Level</a:t>
            </a:r>
          </a:p>
          <a:p>
            <a:pPr lvl="2">
              <a:lnSpc>
                <a:spcPct val="100000"/>
              </a:lnSpc>
              <a:spcAft>
                <a:spcPts val="600"/>
              </a:spcAft>
            </a:pPr>
            <a:r>
              <a:rPr lang="en-US" sz="1800" dirty="0"/>
              <a:t>Constrained Cash Flow/Conversion; Bank Covenants at Risk</a:t>
            </a:r>
          </a:p>
          <a:p>
            <a:pPr lvl="2">
              <a:lnSpc>
                <a:spcPct val="100000"/>
              </a:lnSpc>
              <a:spcAft>
                <a:spcPts val="600"/>
              </a:spcAft>
            </a:pPr>
            <a:r>
              <a:rPr lang="en-US" sz="1800" dirty="0"/>
              <a:t>Numerous FFP/T&amp;M loss programs; all showing as ‘green’</a:t>
            </a:r>
          </a:p>
          <a:p>
            <a:pPr lvl="2">
              <a:lnSpc>
                <a:spcPct val="100000"/>
              </a:lnSpc>
              <a:spcAft>
                <a:spcPts val="600"/>
              </a:spcAft>
            </a:pPr>
            <a:r>
              <a:rPr lang="en-US" sz="1800" dirty="0"/>
              <a:t>Indirect rate caps limiting full absorption of indirect costs on CPFF</a:t>
            </a:r>
          </a:p>
          <a:p>
            <a:pPr lvl="1">
              <a:lnSpc>
                <a:spcPct val="100000"/>
              </a:lnSpc>
              <a:spcAft>
                <a:spcPts val="600"/>
              </a:spcAft>
            </a:pPr>
            <a:r>
              <a:rPr lang="en-US" sz="2000" u="sng" dirty="0"/>
              <a:t>Solution(s) &amp; Outcome:</a:t>
            </a:r>
          </a:p>
          <a:p>
            <a:pPr lvl="2">
              <a:lnSpc>
                <a:spcPct val="100000"/>
              </a:lnSpc>
              <a:spcAft>
                <a:spcPts val="600"/>
              </a:spcAft>
            </a:pPr>
            <a:r>
              <a:rPr lang="en-US" sz="1800" dirty="0"/>
              <a:t>Deep-dives into programs/contracts, indirect budgets/rates, et al</a:t>
            </a:r>
          </a:p>
          <a:p>
            <a:pPr lvl="2">
              <a:lnSpc>
                <a:spcPct val="100000"/>
              </a:lnSpc>
              <a:spcAft>
                <a:spcPts val="600"/>
              </a:spcAft>
            </a:pPr>
            <a:r>
              <a:rPr lang="en-US" sz="1800" dirty="0"/>
              <a:t>Established new MBR and FINREP to focus on EBITDA generation</a:t>
            </a:r>
          </a:p>
          <a:p>
            <a:pPr lvl="2">
              <a:lnSpc>
                <a:spcPct val="100000"/>
              </a:lnSpc>
              <a:spcAft>
                <a:spcPts val="600"/>
              </a:spcAft>
            </a:pPr>
            <a:r>
              <a:rPr lang="en-US" sz="1800" dirty="0"/>
              <a:t>Tied ICP’s to 100% EBITDA vs. prior Bookings/Revenue</a:t>
            </a:r>
          </a:p>
          <a:p>
            <a:pPr lvl="2">
              <a:lnSpc>
                <a:spcPct val="100000"/>
              </a:lnSpc>
              <a:spcAft>
                <a:spcPts val="600"/>
              </a:spcAft>
            </a:pPr>
            <a:r>
              <a:rPr lang="en-US" sz="1800" dirty="0"/>
              <a:t>Revamped program metrics to show GM/OM issues vs. ‘green’ stoplights</a:t>
            </a:r>
          </a:p>
          <a:p>
            <a:pPr lvl="2">
              <a:lnSpc>
                <a:spcPct val="100000"/>
              </a:lnSpc>
              <a:spcAft>
                <a:spcPts val="600"/>
              </a:spcAft>
            </a:pPr>
            <a:r>
              <a:rPr lang="en-US" sz="1800" dirty="0"/>
              <a:t>Reduced indirect costs/rates and increased rate caps to convergence</a:t>
            </a:r>
          </a:p>
          <a:p>
            <a:pPr lvl="2">
              <a:lnSpc>
                <a:spcPct val="100000"/>
              </a:lnSpc>
              <a:spcAft>
                <a:spcPts val="600"/>
              </a:spcAft>
            </a:pPr>
            <a:r>
              <a:rPr lang="en-US" sz="1800" i="1" u="sng" dirty="0"/>
              <a:t>Ultimately, improved EBITDA by +800 BPS over 3 years</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54</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7" name="Content Placeholder 8">
            <a:extLst>
              <a:ext uri="{FF2B5EF4-FFF2-40B4-BE49-F238E27FC236}">
                <a16:creationId xmlns:a16="http://schemas.microsoft.com/office/drawing/2014/main" id="{772AA262-5192-491E-B638-3A6AA49100A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u="sng" dirty="0">
                <a:solidFill>
                  <a:srgbClr val="EB8B30"/>
                </a:solidFill>
              </a:rPr>
              <a:t>First 30-60 days of new CFO role: </a:t>
            </a:r>
          </a:p>
          <a:p>
            <a:pPr marL="342900" indent="-342900">
              <a:spcBef>
                <a:spcPts val="0"/>
              </a:spcBef>
              <a:spcAft>
                <a:spcPts val="600"/>
              </a:spcAft>
              <a:buClr>
                <a:srgbClr val="EB8A2F"/>
              </a:buClr>
              <a:buFont typeface="+mj-lt"/>
              <a:buAutoNum type="arabicPeriod"/>
            </a:pPr>
            <a:r>
              <a:rPr lang="en-US" sz="1400" b="1" dirty="0">
                <a:solidFill>
                  <a:srgbClr val="EB8B30"/>
                </a:solidFill>
              </a:rPr>
              <a:t>Understand ‘Stakeholder Insomnia’</a:t>
            </a:r>
          </a:p>
          <a:p>
            <a:pPr marL="342900" indent="-342900">
              <a:spcBef>
                <a:spcPts val="0"/>
              </a:spcBef>
              <a:spcAft>
                <a:spcPts val="600"/>
              </a:spcAft>
              <a:buClr>
                <a:srgbClr val="EB8A2F"/>
              </a:buClr>
              <a:buFont typeface="+mj-lt"/>
              <a:buAutoNum type="arabicPeriod"/>
            </a:pPr>
            <a:r>
              <a:rPr lang="en-US" sz="1400" b="1" dirty="0">
                <a:solidFill>
                  <a:srgbClr val="EB8B30"/>
                </a:solidFill>
              </a:rPr>
              <a:t>Determine Finance Team’s Current ‘Reputation’</a:t>
            </a:r>
          </a:p>
          <a:p>
            <a:pPr marL="342900" indent="-342900">
              <a:spcBef>
                <a:spcPts val="0"/>
              </a:spcBef>
              <a:spcAft>
                <a:spcPts val="600"/>
              </a:spcAft>
              <a:buClr>
                <a:srgbClr val="EB8A2F"/>
              </a:buClr>
              <a:buFont typeface="+mj-lt"/>
              <a:buAutoNum type="arabicPeriod"/>
            </a:pPr>
            <a:r>
              <a:rPr lang="en-US" sz="1400" b="1" dirty="0">
                <a:solidFill>
                  <a:srgbClr val="EB8B30"/>
                </a:solidFill>
              </a:rPr>
              <a:t>Establish Staff/Org Alignment</a:t>
            </a:r>
          </a:p>
          <a:p>
            <a:pPr marL="342900" indent="-342900">
              <a:spcBef>
                <a:spcPts val="0"/>
              </a:spcBef>
              <a:spcAft>
                <a:spcPts val="600"/>
              </a:spcAft>
              <a:buClr>
                <a:srgbClr val="EB8A2F"/>
              </a:buClr>
              <a:buFont typeface="+mj-lt"/>
              <a:buAutoNum type="arabicPeriod"/>
            </a:pPr>
            <a:r>
              <a:rPr lang="en-US" sz="1400" b="1" dirty="0">
                <a:solidFill>
                  <a:srgbClr val="EB8B30"/>
                </a:solidFill>
              </a:rPr>
              <a:t>Review AOP/Forecast/FINREP</a:t>
            </a:r>
          </a:p>
          <a:p>
            <a:pPr marL="342900" indent="-342900">
              <a:spcBef>
                <a:spcPts val="0"/>
              </a:spcBef>
              <a:spcAft>
                <a:spcPts val="600"/>
              </a:spcAft>
              <a:buClr>
                <a:srgbClr val="EB8A2F"/>
              </a:buClr>
              <a:buFont typeface="+mj-lt"/>
              <a:buAutoNum type="arabicPeriod"/>
            </a:pPr>
            <a:r>
              <a:rPr lang="en-US" sz="1400" b="1" dirty="0">
                <a:solidFill>
                  <a:srgbClr val="EB8B30"/>
                </a:solidFill>
              </a:rPr>
              <a:t>Review Major Programs; Drivers</a:t>
            </a:r>
          </a:p>
          <a:p>
            <a:pPr marL="342900" indent="-342900">
              <a:spcBef>
                <a:spcPts val="0"/>
              </a:spcBef>
              <a:spcAft>
                <a:spcPts val="600"/>
              </a:spcAft>
              <a:buClr>
                <a:srgbClr val="EB8A2F"/>
              </a:buClr>
              <a:buFont typeface="+mj-lt"/>
              <a:buAutoNum type="arabicPeriod"/>
            </a:pPr>
            <a:r>
              <a:rPr lang="en-US" sz="1400" b="1" dirty="0">
                <a:solidFill>
                  <a:srgbClr val="EB8B30"/>
                </a:solidFill>
              </a:rPr>
              <a:t>Understand Pipeline</a:t>
            </a:r>
          </a:p>
          <a:p>
            <a:pPr marL="342900" indent="-342900">
              <a:spcBef>
                <a:spcPts val="0"/>
              </a:spcBef>
              <a:spcAft>
                <a:spcPts val="600"/>
              </a:spcAft>
              <a:buClr>
                <a:srgbClr val="EB8A2F"/>
              </a:buClr>
              <a:buFont typeface="+mj-lt"/>
              <a:buAutoNum type="arabicPeriod"/>
            </a:pPr>
            <a:r>
              <a:rPr lang="en-US" sz="1400" b="1" dirty="0">
                <a:solidFill>
                  <a:srgbClr val="EB8B30"/>
                </a:solidFill>
              </a:rPr>
              <a:t>Manage R&amp;O’s</a:t>
            </a:r>
            <a:endParaRPr lang="en-US" sz="1200" b="1" dirty="0">
              <a:solidFill>
                <a:srgbClr val="EB8B30"/>
              </a:solidFill>
            </a:endParaRPr>
          </a:p>
        </p:txBody>
      </p:sp>
      <p:pic>
        <p:nvPicPr>
          <p:cNvPr id="8" name="Graphic 7" descr="Lightbulb with solid fill">
            <a:extLst>
              <a:ext uri="{FF2B5EF4-FFF2-40B4-BE49-F238E27FC236}">
                <a16:creationId xmlns:a16="http://schemas.microsoft.com/office/drawing/2014/main" id="{C2C3F878-3C32-424C-B29B-3C8A1DB93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9" name="Graphic 8" descr="Factory outline">
            <a:extLst>
              <a:ext uri="{FF2B5EF4-FFF2-40B4-BE49-F238E27FC236}">
                <a16:creationId xmlns:a16="http://schemas.microsoft.com/office/drawing/2014/main" id="{65A761F6-7116-47A7-8283-42F6E467A3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368741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526367" y="515102"/>
            <a:ext cx="10194981" cy="828418"/>
          </a:xfrm>
        </p:spPr>
        <p:txBody>
          <a:bodyPr>
            <a:normAutofit/>
          </a:bodyPr>
          <a:lstStyle/>
          <a:p>
            <a:r>
              <a:rPr lang="en-US" dirty="0"/>
              <a:t>“The M&amp;A Power Play”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5035475"/>
          </a:xfrm>
        </p:spPr>
        <p:txBody>
          <a:bodyPr>
            <a:normAutofit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Mid-stage Due Diligence of a Buyside M&amp;A Opportunity</a:t>
            </a:r>
          </a:p>
          <a:p>
            <a:pPr lvl="2">
              <a:lnSpc>
                <a:spcPct val="100000"/>
              </a:lnSpc>
              <a:spcAft>
                <a:spcPts val="600"/>
              </a:spcAft>
            </a:pPr>
            <a:r>
              <a:rPr lang="en-US" sz="1800" dirty="0"/>
              <a:t>Target company was predicting explosive growth in current/out years</a:t>
            </a:r>
          </a:p>
          <a:p>
            <a:pPr lvl="1">
              <a:lnSpc>
                <a:spcPct val="100000"/>
              </a:lnSpc>
              <a:spcAft>
                <a:spcPts val="600"/>
              </a:spcAft>
            </a:pPr>
            <a:r>
              <a:rPr lang="en-US" sz="2000" u="sng" dirty="0"/>
              <a:t>Issue(s):</a:t>
            </a:r>
          </a:p>
          <a:p>
            <a:pPr lvl="2">
              <a:lnSpc>
                <a:spcPct val="100000"/>
              </a:lnSpc>
              <a:spcAft>
                <a:spcPts val="600"/>
              </a:spcAft>
            </a:pPr>
            <a:r>
              <a:rPr lang="en-US" sz="1800" dirty="0"/>
              <a:t>Management was already set on doing the deal.  ‘We like this one’.</a:t>
            </a:r>
          </a:p>
          <a:p>
            <a:pPr lvl="2">
              <a:lnSpc>
                <a:spcPct val="100000"/>
              </a:lnSpc>
              <a:spcAft>
                <a:spcPts val="600"/>
              </a:spcAft>
            </a:pPr>
            <a:r>
              <a:rPr lang="en-US" sz="1800" dirty="0"/>
              <a:t>Heavily classified nature of the contract base made it hard to validate</a:t>
            </a:r>
          </a:p>
          <a:p>
            <a:pPr lvl="2">
              <a:lnSpc>
                <a:spcPct val="100000"/>
              </a:lnSpc>
              <a:spcAft>
                <a:spcPts val="600"/>
              </a:spcAft>
            </a:pPr>
            <a:r>
              <a:rPr lang="en-US" sz="1800" dirty="0"/>
              <a:t>International sales expansion and related projections difficult to prove out</a:t>
            </a:r>
          </a:p>
          <a:p>
            <a:pPr lvl="1">
              <a:lnSpc>
                <a:spcPct val="100000"/>
              </a:lnSpc>
              <a:spcAft>
                <a:spcPts val="600"/>
              </a:spcAft>
            </a:pPr>
            <a:r>
              <a:rPr lang="en-US" sz="2000" u="sng" dirty="0"/>
              <a:t>Solution(s) &amp; Outcome:</a:t>
            </a:r>
          </a:p>
          <a:p>
            <a:pPr lvl="2">
              <a:lnSpc>
                <a:spcPct val="100000"/>
              </a:lnSpc>
              <a:spcAft>
                <a:spcPts val="600"/>
              </a:spcAft>
            </a:pPr>
            <a:r>
              <a:rPr lang="en-US" sz="1800" dirty="0"/>
              <a:t>Shredded the financial forecast (contract waterfall) and established a baseline of existing run rate services business</a:t>
            </a:r>
          </a:p>
          <a:p>
            <a:pPr lvl="2">
              <a:lnSpc>
                <a:spcPct val="100000"/>
              </a:lnSpc>
              <a:spcAft>
                <a:spcPts val="600"/>
              </a:spcAft>
            </a:pPr>
            <a:r>
              <a:rPr lang="en-US" sz="1800" dirty="0"/>
              <a:t>Interviewed the Sellside ELT to determine aggressive/conservative nature</a:t>
            </a:r>
          </a:p>
          <a:p>
            <a:pPr lvl="2">
              <a:lnSpc>
                <a:spcPct val="100000"/>
              </a:lnSpc>
              <a:spcAft>
                <a:spcPts val="600"/>
              </a:spcAft>
            </a:pPr>
            <a:r>
              <a:rPr lang="en-US" sz="1800" dirty="0"/>
              <a:t>Established a revised base case of revenue/profit expectations which became the basis for the deal structure.  (25% ‘haircut’).</a:t>
            </a:r>
          </a:p>
          <a:p>
            <a:pPr lvl="2">
              <a:lnSpc>
                <a:spcPct val="100000"/>
              </a:lnSpc>
              <a:spcAft>
                <a:spcPts val="600"/>
              </a:spcAft>
            </a:pPr>
            <a:r>
              <a:rPr lang="en-US" sz="1800" i="1" u="sng" dirty="0"/>
              <a:t>Acquisition was completed; base case was still too optimistic (28% off).</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55</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7" name="Content Placeholder 8">
            <a:extLst>
              <a:ext uri="{FF2B5EF4-FFF2-40B4-BE49-F238E27FC236}">
                <a16:creationId xmlns:a16="http://schemas.microsoft.com/office/drawing/2014/main" id="{772AA262-5192-491E-B638-3A6AA49100A2}"/>
              </a:ext>
            </a:extLst>
          </p:cNvPr>
          <p:cNvSpPr txBox="1">
            <a:spLocks/>
          </p:cNvSpPr>
          <p:nvPr/>
        </p:nvSpPr>
        <p:spPr>
          <a:xfrm>
            <a:off x="8968479" y="2665091"/>
            <a:ext cx="3150496" cy="337058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During the M&amp;A process, CFOs are at the forefront of establishing the Base Case financial forecasts.</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Be on the lookout for recompete exposure, small business conversion risk, significant increases in staffing, international sales growth, etc. when evaluating the sellside projections.  </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Mastery of forecasting theory and financial statement analysis is paramount to successful buyside diligence.</a:t>
            </a:r>
          </a:p>
        </p:txBody>
      </p:sp>
      <p:pic>
        <p:nvPicPr>
          <p:cNvPr id="8" name="Graphic 7" descr="Lightbulb with solid fill">
            <a:extLst>
              <a:ext uri="{FF2B5EF4-FFF2-40B4-BE49-F238E27FC236}">
                <a16:creationId xmlns:a16="http://schemas.microsoft.com/office/drawing/2014/main" id="{C2C3F878-3C32-424C-B29B-3C8A1DB93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2688103"/>
            <a:ext cx="409862" cy="409862"/>
          </a:xfrm>
          <a:prstGeom prst="rect">
            <a:avLst/>
          </a:prstGeom>
        </p:spPr>
      </p:pic>
      <p:pic>
        <p:nvPicPr>
          <p:cNvPr id="9" name="Graphic 8" descr="Factory outline">
            <a:extLst>
              <a:ext uri="{FF2B5EF4-FFF2-40B4-BE49-F238E27FC236}">
                <a16:creationId xmlns:a16="http://schemas.microsoft.com/office/drawing/2014/main" id="{C368F371-D8C8-4142-8618-1112E14D7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081751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614007" y="509716"/>
            <a:ext cx="10194981" cy="828418"/>
          </a:xfrm>
        </p:spPr>
        <p:txBody>
          <a:bodyPr>
            <a:normAutofit/>
          </a:bodyPr>
          <a:lstStyle/>
          <a:p>
            <a:r>
              <a:rPr lang="en-US" dirty="0"/>
              <a:t>“The Founder Who Does It ‘All’ ”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4785287"/>
          </a:xfrm>
        </p:spPr>
        <p:txBody>
          <a:bodyPr>
            <a:normAutofit fontScale="92500"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Founder-Owned GovCon A&amp;D Manufacturing Firm</a:t>
            </a:r>
          </a:p>
          <a:p>
            <a:pPr lvl="2">
              <a:lnSpc>
                <a:spcPct val="100000"/>
              </a:lnSpc>
              <a:spcAft>
                <a:spcPts val="600"/>
              </a:spcAft>
            </a:pPr>
            <a:r>
              <a:rPr lang="en-US" sz="1800" dirty="0"/>
              <a:t>~ $80M of Annual Revenue</a:t>
            </a:r>
          </a:p>
          <a:p>
            <a:pPr lvl="2">
              <a:lnSpc>
                <a:spcPct val="100000"/>
              </a:lnSpc>
              <a:spcAft>
                <a:spcPts val="600"/>
              </a:spcAft>
            </a:pPr>
            <a:r>
              <a:rPr lang="en-US" sz="1800" dirty="0"/>
              <a:t>Founder = CEO = COO = CFO = CTO = CGO</a:t>
            </a:r>
          </a:p>
          <a:p>
            <a:pPr lvl="1">
              <a:lnSpc>
                <a:spcPct val="100000"/>
              </a:lnSpc>
              <a:spcAft>
                <a:spcPts val="600"/>
              </a:spcAft>
            </a:pPr>
            <a:r>
              <a:rPr lang="en-US" sz="2000" u="sng" dirty="0"/>
              <a:t>Issue(s):</a:t>
            </a:r>
          </a:p>
          <a:p>
            <a:pPr lvl="2">
              <a:lnSpc>
                <a:spcPct val="100000"/>
              </a:lnSpc>
              <a:spcAft>
                <a:spcPts val="600"/>
              </a:spcAft>
            </a:pPr>
            <a:r>
              <a:rPr lang="en-US" sz="1800" dirty="0"/>
              <a:t>Founder:  “I thought my EBITDA would be $2M, it came out to be $8M”</a:t>
            </a:r>
          </a:p>
          <a:p>
            <a:pPr lvl="2">
              <a:lnSpc>
                <a:spcPct val="100000"/>
              </a:lnSpc>
              <a:spcAft>
                <a:spcPts val="600"/>
              </a:spcAft>
            </a:pPr>
            <a:r>
              <a:rPr lang="en-US" sz="1800" dirty="0"/>
              <a:t>Over-ran USG contract by $800k.  Customer threatened ‘T for D’</a:t>
            </a:r>
          </a:p>
          <a:p>
            <a:pPr lvl="2">
              <a:lnSpc>
                <a:spcPct val="100000"/>
              </a:lnSpc>
              <a:spcAft>
                <a:spcPts val="600"/>
              </a:spcAft>
            </a:pPr>
            <a:r>
              <a:rPr lang="en-US" sz="1800" dirty="0"/>
              <a:t>Wrote-off the $800k; customer brand damaged</a:t>
            </a:r>
          </a:p>
          <a:p>
            <a:pPr lvl="1">
              <a:lnSpc>
                <a:spcPct val="100000"/>
              </a:lnSpc>
              <a:spcAft>
                <a:spcPts val="600"/>
              </a:spcAft>
            </a:pPr>
            <a:r>
              <a:rPr lang="en-US" sz="2000" u="sng" dirty="0"/>
              <a:t>Solution(s) &amp; Outcome:</a:t>
            </a:r>
          </a:p>
          <a:p>
            <a:pPr lvl="2">
              <a:lnSpc>
                <a:spcPct val="100000"/>
              </a:lnSpc>
              <a:spcAft>
                <a:spcPts val="600"/>
              </a:spcAft>
            </a:pPr>
            <a:r>
              <a:rPr lang="en-US" sz="1800" dirty="0"/>
              <a:t>Hired a CFO/Director of Finance (Way to go Alliance!)</a:t>
            </a:r>
          </a:p>
          <a:p>
            <a:pPr lvl="2">
              <a:lnSpc>
                <a:spcPct val="100000"/>
              </a:lnSpc>
              <a:spcAft>
                <a:spcPts val="600"/>
              </a:spcAft>
            </a:pPr>
            <a:r>
              <a:rPr lang="en-US" sz="1800" dirty="0"/>
              <a:t>Built a program finance team</a:t>
            </a:r>
          </a:p>
          <a:p>
            <a:pPr lvl="2">
              <a:lnSpc>
                <a:spcPct val="100000"/>
              </a:lnSpc>
              <a:spcAft>
                <a:spcPts val="600"/>
              </a:spcAft>
            </a:pPr>
            <a:r>
              <a:rPr lang="en-US" sz="1800" dirty="0"/>
              <a:t>Put in place an AOP, Forecast, and MBR’s with more financial oversight</a:t>
            </a:r>
          </a:p>
          <a:p>
            <a:pPr lvl="2">
              <a:lnSpc>
                <a:spcPct val="100000"/>
              </a:lnSpc>
              <a:spcAft>
                <a:spcPts val="600"/>
              </a:spcAft>
            </a:pPr>
            <a:r>
              <a:rPr lang="en-US" sz="1800" dirty="0"/>
              <a:t>Business improving metrics/performance; aligned the ELT on financial performance methods</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56</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9" name="Content Placeholder 8">
            <a:extLst>
              <a:ext uri="{FF2B5EF4-FFF2-40B4-BE49-F238E27FC236}">
                <a16:creationId xmlns:a16="http://schemas.microsoft.com/office/drawing/2014/main" id="{F83F4F47-F086-4C57-8DA4-5455F401122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One of the best attributes of a great CFO is the ability to survey the entire business landscape:    </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‘You can’t enjoy the view of the entire beach by sticking your nose in the sand.  It is much better to pick your head up and see the entire coastline’</a:t>
            </a:r>
          </a:p>
          <a:p>
            <a:pPr marL="0" indent="0">
              <a:spcBef>
                <a:spcPts val="0"/>
              </a:spcBef>
              <a:spcAft>
                <a:spcPts val="600"/>
              </a:spcAft>
              <a:buClr>
                <a:srgbClr val="EB8A2F"/>
              </a:buClr>
              <a:buFont typeface="Calibri" panose="020F0502020204030204" pitchFamily="34" charset="0"/>
              <a:buNone/>
            </a:pPr>
            <a:endParaRPr lang="en-US" sz="1200" b="1" dirty="0">
              <a:solidFill>
                <a:srgbClr val="EB8B30"/>
              </a:solidFill>
            </a:endParaRPr>
          </a:p>
        </p:txBody>
      </p:sp>
      <p:pic>
        <p:nvPicPr>
          <p:cNvPr id="10" name="Graphic 9" descr="Lightbulb with solid fill">
            <a:extLst>
              <a:ext uri="{FF2B5EF4-FFF2-40B4-BE49-F238E27FC236}">
                <a16:creationId xmlns:a16="http://schemas.microsoft.com/office/drawing/2014/main" id="{85828A7E-538C-4E1A-B302-2606234F71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8" name="Graphic 7" descr="Factory outline">
            <a:extLst>
              <a:ext uri="{FF2B5EF4-FFF2-40B4-BE49-F238E27FC236}">
                <a16:creationId xmlns:a16="http://schemas.microsoft.com/office/drawing/2014/main" id="{B158D50E-C96F-49E0-B5E4-52A77FBFD0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109010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63125" y="509716"/>
            <a:ext cx="10194981" cy="828418"/>
          </a:xfrm>
        </p:spPr>
        <p:txBody>
          <a:bodyPr>
            <a:normAutofit/>
          </a:bodyPr>
          <a:lstStyle/>
          <a:p>
            <a:r>
              <a:rPr lang="en-US" dirty="0"/>
              <a:t>“I’m Taking My Ball and Going Home”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4785287"/>
          </a:xfrm>
        </p:spPr>
        <p:txBody>
          <a:bodyPr>
            <a:normAutofit fontScale="92500"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Multi-Billion Dollar Publicly Held Company</a:t>
            </a:r>
          </a:p>
          <a:p>
            <a:pPr lvl="2">
              <a:lnSpc>
                <a:spcPct val="100000"/>
              </a:lnSpc>
              <a:spcAft>
                <a:spcPts val="600"/>
              </a:spcAft>
            </a:pPr>
            <a:r>
              <a:rPr lang="en-US" sz="1800" dirty="0"/>
              <a:t>Conversation with a BU CFO who ran $1B+ Division</a:t>
            </a:r>
          </a:p>
          <a:p>
            <a:pPr lvl="2">
              <a:lnSpc>
                <a:spcPct val="100000"/>
              </a:lnSpc>
              <a:spcAft>
                <a:spcPts val="600"/>
              </a:spcAft>
            </a:pPr>
            <a:r>
              <a:rPr lang="en-US" sz="1800" dirty="0"/>
              <a:t>We were discussing how to set the right level of growth targets for a business</a:t>
            </a:r>
          </a:p>
          <a:p>
            <a:pPr lvl="1">
              <a:lnSpc>
                <a:spcPct val="100000"/>
              </a:lnSpc>
              <a:spcAft>
                <a:spcPts val="600"/>
              </a:spcAft>
            </a:pPr>
            <a:r>
              <a:rPr lang="en-US" sz="2000" u="sng" dirty="0"/>
              <a:t>BU CFO Perspective and My Boss’s Boss at the time:</a:t>
            </a:r>
          </a:p>
          <a:p>
            <a:pPr lvl="2">
              <a:lnSpc>
                <a:spcPct val="100000"/>
              </a:lnSpc>
              <a:spcAft>
                <a:spcPts val="600"/>
              </a:spcAft>
            </a:pPr>
            <a:r>
              <a:rPr lang="en-US" sz="1800" u="sng" dirty="0"/>
              <a:t>His Quote on Plan Setting:  </a:t>
            </a:r>
          </a:p>
          <a:p>
            <a:pPr lvl="2">
              <a:lnSpc>
                <a:spcPct val="100000"/>
              </a:lnSpc>
              <a:spcAft>
                <a:spcPts val="600"/>
              </a:spcAft>
            </a:pPr>
            <a:r>
              <a:rPr lang="en-US" sz="1800" dirty="0"/>
              <a:t>“I’m 5’7”.  If you tell me I’ll get $100 if I can dunk a basketball on a 10’ hoop I’m going to take my ball and go home.  But if you give me a tennis ball and a 9’ hoop I may not make it, but I’ll train REALLY hard to give it my best shot”.</a:t>
            </a:r>
          </a:p>
          <a:p>
            <a:pPr lvl="1">
              <a:lnSpc>
                <a:spcPct val="100000"/>
              </a:lnSpc>
              <a:spcAft>
                <a:spcPts val="600"/>
              </a:spcAft>
            </a:pPr>
            <a:r>
              <a:rPr lang="en-US" sz="2000" u="sng" dirty="0"/>
              <a:t>Outcome:</a:t>
            </a:r>
          </a:p>
          <a:p>
            <a:pPr lvl="2">
              <a:lnSpc>
                <a:spcPct val="100000"/>
              </a:lnSpc>
              <a:spcAft>
                <a:spcPts val="600"/>
              </a:spcAft>
            </a:pPr>
            <a:r>
              <a:rPr lang="en-US" sz="1800" dirty="0"/>
              <a:t>A fine idea and concept if properly put into practice</a:t>
            </a:r>
          </a:p>
          <a:p>
            <a:pPr lvl="2">
              <a:lnSpc>
                <a:spcPct val="100000"/>
              </a:lnSpc>
              <a:spcAft>
                <a:spcPts val="600"/>
              </a:spcAft>
            </a:pPr>
            <a:r>
              <a:rPr lang="en-US" sz="1800" dirty="0"/>
              <a:t>2 weeks later I received my annual target.  100% YOY growth on an 85% cost type business with only one major backlog contract</a:t>
            </a:r>
          </a:p>
          <a:p>
            <a:pPr lvl="2">
              <a:lnSpc>
                <a:spcPct val="100000"/>
              </a:lnSpc>
              <a:spcAft>
                <a:spcPts val="600"/>
              </a:spcAft>
            </a:pPr>
            <a:r>
              <a:rPr lang="en-US" sz="1800" dirty="0"/>
              <a:t>To say that the leadership team was distraught is an understatement</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57</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9" name="Content Placeholder 8">
            <a:extLst>
              <a:ext uri="{FF2B5EF4-FFF2-40B4-BE49-F238E27FC236}">
                <a16:creationId xmlns:a16="http://schemas.microsoft.com/office/drawing/2014/main" id="{F83F4F47-F086-4C57-8DA4-5455F401122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Setting the right annual growth target is challenging but very important.  Set too low and people may not work as hard as they could to achieve it.  Set the target too high and people will give up early in the year when they don’t think they can make it.  This is magnified by how the company aligns incentive compensation to growth.</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Be fair, balanced, and reasonable.  Stretching is OK, but don’t risk injury.</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endParaRPr lang="en-US" sz="1200" b="1" dirty="0">
              <a:solidFill>
                <a:srgbClr val="EB8B30"/>
              </a:solidFill>
            </a:endParaRPr>
          </a:p>
        </p:txBody>
      </p:sp>
      <p:pic>
        <p:nvPicPr>
          <p:cNvPr id="10" name="Graphic 9" descr="Lightbulb with solid fill">
            <a:extLst>
              <a:ext uri="{FF2B5EF4-FFF2-40B4-BE49-F238E27FC236}">
                <a16:creationId xmlns:a16="http://schemas.microsoft.com/office/drawing/2014/main" id="{85828A7E-538C-4E1A-B302-2606234F71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11" name="Graphic 10" descr="Factory outline">
            <a:extLst>
              <a:ext uri="{FF2B5EF4-FFF2-40B4-BE49-F238E27FC236}">
                <a16:creationId xmlns:a16="http://schemas.microsoft.com/office/drawing/2014/main" id="{E043E18F-7273-4B23-8D39-4816149CD1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429250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Part 2B:  YOUR Experientials &amp; Insights</a:t>
            </a:r>
          </a:p>
        </p:txBody>
      </p:sp>
      <p:sp>
        <p:nvSpPr>
          <p:cNvPr id="4" name="Title 7">
            <a:extLst>
              <a:ext uri="{FF2B5EF4-FFF2-40B4-BE49-F238E27FC236}">
                <a16:creationId xmlns:a16="http://schemas.microsoft.com/office/drawing/2014/main" id="{8641C793-1C11-1A45-BFA1-C900E1F39E78}"/>
              </a:ext>
            </a:extLst>
          </p:cNvPr>
          <p:cNvSpPr>
            <a:spLocks noGrp="1"/>
          </p:cNvSpPr>
          <p:nvPr>
            <p:ph type="ctrTitle"/>
          </p:nvPr>
        </p:nvSpPr>
        <p:spPr>
          <a:xfrm>
            <a:off x="1093068" y="2338085"/>
            <a:ext cx="9057929" cy="2158189"/>
          </a:xfrm>
        </p:spPr>
        <p:txBody>
          <a:bodyPr>
            <a:normAutofit fontScale="90000"/>
          </a:bodyPr>
          <a:lstStyle/>
          <a:p>
            <a:r>
              <a:rPr lang="en-US" dirty="0"/>
              <a:t>A brief collection of YOUR relevant situations and experiences YOU’VE come across</a:t>
            </a:r>
            <a:br>
              <a:rPr lang="en-US" dirty="0"/>
            </a:br>
            <a:br>
              <a:rPr lang="en-US" dirty="0"/>
            </a:br>
            <a:endParaRPr lang="en-US" dirty="0"/>
          </a:p>
        </p:txBody>
      </p:sp>
    </p:spTree>
    <p:extLst>
      <p:ext uri="{BB962C8B-B14F-4D97-AF65-F5344CB8AC3E}">
        <p14:creationId xmlns:p14="http://schemas.microsoft.com/office/powerpoint/2010/main" val="400891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Scenarios:  Now It’s Your Turn!</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548679" y="2020465"/>
            <a:ext cx="7735528" cy="4759148"/>
          </a:xfrm>
        </p:spPr>
        <p:txBody>
          <a:bodyPr>
            <a:normAutofit/>
          </a:bodyPr>
          <a:lstStyle/>
          <a:p>
            <a:pPr lvl="1">
              <a:lnSpc>
                <a:spcPct val="100000"/>
              </a:lnSpc>
              <a:spcAft>
                <a:spcPts val="600"/>
              </a:spcAft>
            </a:pPr>
            <a:r>
              <a:rPr lang="en-US" sz="2000" u="sng" dirty="0"/>
              <a:t>Background:</a:t>
            </a:r>
          </a:p>
          <a:p>
            <a:pPr lvl="2">
              <a:lnSpc>
                <a:spcPct val="100000"/>
              </a:lnSpc>
              <a:spcAft>
                <a:spcPts val="600"/>
              </a:spcAft>
            </a:pPr>
            <a:r>
              <a:rPr lang="en-US" sz="1800" dirty="0"/>
              <a:t>Provide some context and set up the scene</a:t>
            </a:r>
          </a:p>
          <a:p>
            <a:pPr lvl="2">
              <a:lnSpc>
                <a:spcPct val="100000"/>
              </a:lnSpc>
              <a:spcAft>
                <a:spcPts val="600"/>
              </a:spcAft>
            </a:pPr>
            <a:r>
              <a:rPr lang="en-US" sz="1800" dirty="0"/>
              <a:t>What was your role in the situation?  </a:t>
            </a:r>
          </a:p>
          <a:p>
            <a:pPr lvl="1">
              <a:lnSpc>
                <a:spcPct val="100000"/>
              </a:lnSpc>
              <a:spcAft>
                <a:spcPts val="600"/>
              </a:spcAft>
            </a:pPr>
            <a:r>
              <a:rPr lang="en-US" sz="2000" u="sng" dirty="0"/>
              <a:t>Issue(s):</a:t>
            </a:r>
          </a:p>
          <a:p>
            <a:pPr lvl="2">
              <a:lnSpc>
                <a:spcPct val="100000"/>
              </a:lnSpc>
              <a:spcAft>
                <a:spcPts val="600"/>
              </a:spcAft>
            </a:pPr>
            <a:r>
              <a:rPr lang="en-US" sz="1800" dirty="0"/>
              <a:t>Define the business concerns and/or problems you faced</a:t>
            </a:r>
          </a:p>
          <a:p>
            <a:pPr lvl="1">
              <a:lnSpc>
                <a:spcPct val="100000"/>
              </a:lnSpc>
              <a:spcAft>
                <a:spcPts val="600"/>
              </a:spcAft>
            </a:pPr>
            <a:r>
              <a:rPr lang="en-US" sz="2000" u="sng" dirty="0"/>
              <a:t>Solution(s) &amp; Outcome:</a:t>
            </a:r>
          </a:p>
          <a:p>
            <a:pPr lvl="2">
              <a:lnSpc>
                <a:spcPct val="100000"/>
              </a:lnSpc>
              <a:spcAft>
                <a:spcPts val="600"/>
              </a:spcAft>
            </a:pPr>
            <a:r>
              <a:rPr lang="en-US" sz="1800" dirty="0"/>
              <a:t>What did you do to solve the problem?</a:t>
            </a:r>
          </a:p>
          <a:p>
            <a:pPr lvl="2">
              <a:lnSpc>
                <a:spcPct val="100000"/>
              </a:lnSpc>
              <a:spcAft>
                <a:spcPts val="600"/>
              </a:spcAft>
            </a:pPr>
            <a:r>
              <a:rPr lang="en-US" sz="1800" dirty="0"/>
              <a:t>What specific actions, strategies, tactics did you put in place? </a:t>
            </a:r>
          </a:p>
          <a:p>
            <a:pPr lvl="2">
              <a:lnSpc>
                <a:spcPct val="100000"/>
              </a:lnSpc>
              <a:spcAft>
                <a:spcPts val="600"/>
              </a:spcAft>
            </a:pPr>
            <a:r>
              <a:rPr lang="en-US" sz="1800" dirty="0"/>
              <a:t>What were the results?  </a:t>
            </a:r>
          </a:p>
          <a:p>
            <a:pPr lvl="2">
              <a:lnSpc>
                <a:spcPct val="100000"/>
              </a:lnSpc>
              <a:spcAft>
                <a:spcPts val="600"/>
              </a:spcAft>
            </a:pPr>
            <a:r>
              <a:rPr lang="en-US" sz="1800" dirty="0"/>
              <a:t>Did the solution ‘hold’?</a:t>
            </a:r>
          </a:p>
          <a:p>
            <a:pPr lvl="2">
              <a:lnSpc>
                <a:spcPct val="100000"/>
              </a:lnSpc>
              <a:spcAft>
                <a:spcPts val="600"/>
              </a:spcAft>
            </a:pPr>
            <a:r>
              <a:rPr lang="en-US" sz="1800" dirty="0"/>
              <a:t>What was the outcome?  </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59</a:t>
            </a:fld>
            <a:endParaRPr lang="en-US" dirty="0"/>
          </a:p>
        </p:txBody>
      </p:sp>
      <p:pic>
        <p:nvPicPr>
          <p:cNvPr id="13" name="Picture 12">
            <a:extLst>
              <a:ext uri="{FF2B5EF4-FFF2-40B4-BE49-F238E27FC236}">
                <a16:creationId xmlns:a16="http://schemas.microsoft.com/office/drawing/2014/main" id="{6D784B9D-E326-4C40-BEAD-292D2CC70B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pic>
        <p:nvPicPr>
          <p:cNvPr id="7" name="Picture 6">
            <a:extLst>
              <a:ext uri="{FF2B5EF4-FFF2-40B4-BE49-F238E27FC236}">
                <a16:creationId xmlns:a16="http://schemas.microsoft.com/office/drawing/2014/main" id="{DBC3E542-4504-4B28-ABBD-4CD697FE0122}"/>
              </a:ext>
            </a:extLst>
          </p:cNvPr>
          <p:cNvPicPr>
            <a:picLocks noChangeAspect="1"/>
          </p:cNvPicPr>
          <p:nvPr/>
        </p:nvPicPr>
        <p:blipFill>
          <a:blip r:embed="rId4"/>
          <a:stretch>
            <a:fillRect/>
          </a:stretch>
        </p:blipFill>
        <p:spPr>
          <a:xfrm>
            <a:off x="8770497" y="3318226"/>
            <a:ext cx="3313875" cy="2094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86396BB2-7012-4DC8-85A1-C6F84C63E263}"/>
              </a:ext>
            </a:extLst>
          </p:cNvPr>
          <p:cNvSpPr txBox="1">
            <a:spLocks/>
          </p:cNvSpPr>
          <p:nvPr/>
        </p:nvSpPr>
        <p:spPr>
          <a:xfrm>
            <a:off x="731521" y="1405537"/>
            <a:ext cx="7058913" cy="470151"/>
          </a:xfrm>
          <a:prstGeom prst="rect">
            <a:avLst/>
          </a:prstGeom>
        </p:spPr>
        <p:txBody>
          <a:bodyPr vert="horz" lIns="0" tIns="45720" rIns="0" bIns="45720" rtlCol="0">
            <a:normAutofit fontScale="925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3">
              <a:spcAft>
                <a:spcPts val="600"/>
              </a:spcAft>
            </a:pPr>
            <a:r>
              <a:rPr lang="en-US" sz="2800" dirty="0"/>
              <a:t>Budgeting, Forecasting &amp; Financial Reporting</a:t>
            </a:r>
          </a:p>
        </p:txBody>
      </p:sp>
    </p:spTree>
    <p:extLst>
      <p:ext uri="{BB962C8B-B14F-4D97-AF65-F5344CB8AC3E}">
        <p14:creationId xmlns:p14="http://schemas.microsoft.com/office/powerpoint/2010/main" val="428548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69EA8E-2A23-C942-983A-1D470AA2719C}"/>
              </a:ext>
            </a:extLst>
          </p:cNvPr>
          <p:cNvSpPr/>
          <p:nvPr/>
        </p:nvSpPr>
        <p:spPr>
          <a:xfrm>
            <a:off x="0" y="-11255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0C906C6-8A7D-8943-8812-21FE75F3ECF1}"/>
              </a:ext>
            </a:extLst>
          </p:cNvPr>
          <p:cNvSpPr/>
          <p:nvPr/>
        </p:nvSpPr>
        <p:spPr>
          <a:xfrm>
            <a:off x="0" y="6177410"/>
            <a:ext cx="12192000" cy="680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DD454A-E053-1545-855E-CDFA193A31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385" y="663514"/>
            <a:ext cx="4039228" cy="4773633"/>
          </a:xfrm>
          <a:prstGeom prst="rect">
            <a:avLst/>
          </a:prstGeom>
        </p:spPr>
      </p:pic>
      <p:sp>
        <p:nvSpPr>
          <p:cNvPr id="9" name="Rectangle 8">
            <a:extLst>
              <a:ext uri="{FF2B5EF4-FFF2-40B4-BE49-F238E27FC236}">
                <a16:creationId xmlns:a16="http://schemas.microsoft.com/office/drawing/2014/main" id="{9998C626-F944-0D49-B3EB-716DEC13BB0A}"/>
              </a:ext>
            </a:extLst>
          </p:cNvPr>
          <p:cNvSpPr/>
          <p:nvPr/>
        </p:nvSpPr>
        <p:spPr>
          <a:xfrm>
            <a:off x="3188138" y="6348428"/>
            <a:ext cx="5815721" cy="338554"/>
          </a:xfrm>
          <a:prstGeom prst="rect">
            <a:avLst/>
          </a:prstGeom>
        </p:spPr>
        <p:txBody>
          <a:bodyPr wrap="square">
            <a:spAutoFit/>
          </a:bodyPr>
          <a:lstStyle/>
          <a:p>
            <a:pPr algn="ctr"/>
            <a:r>
              <a:rPr lang="en-US" sz="1600" b="1" dirty="0">
                <a:solidFill>
                  <a:schemeClr val="bg2"/>
                </a:solidFill>
                <a:latin typeface="Antonio" panose="02000503000000000000" pitchFamily="2" charset="77"/>
                <a:ea typeface="Roboto Black" panose="02000000000000000000" pitchFamily="2" charset="0"/>
              </a:rPr>
              <a:t>Session 2 - Budgeting, Forecasting &amp; Financial Reporting  </a:t>
            </a:r>
            <a:r>
              <a:rPr lang="en-US" sz="1600" dirty="0">
                <a:solidFill>
                  <a:schemeClr val="accent2"/>
                </a:solidFill>
                <a:latin typeface="Antonio Light" panose="02000303000000000000" pitchFamily="2" charset="77"/>
                <a:ea typeface="Roboto Black" panose="02000000000000000000" pitchFamily="2" charset="0"/>
              </a:rPr>
              <a:t>|</a:t>
            </a:r>
            <a:r>
              <a:rPr lang="en-US" sz="1600" b="1" dirty="0">
                <a:solidFill>
                  <a:schemeClr val="accent2"/>
                </a:solidFill>
                <a:latin typeface="Antonio" panose="02000503000000000000" pitchFamily="2" charset="77"/>
                <a:ea typeface="Roboto Black" panose="02000000000000000000" pitchFamily="2" charset="0"/>
              </a:rPr>
              <a:t>  </a:t>
            </a:r>
            <a:r>
              <a:rPr lang="en-US" sz="1600" b="1" dirty="0">
                <a:solidFill>
                  <a:schemeClr val="bg2"/>
                </a:solidFill>
                <a:latin typeface="Antonio" panose="02000503000000000000" pitchFamily="2" charset="77"/>
                <a:ea typeface="Roboto Black" panose="02000000000000000000" pitchFamily="2" charset="0"/>
              </a:rPr>
              <a:t>July 21, 2021</a:t>
            </a:r>
          </a:p>
        </p:txBody>
      </p:sp>
      <p:sp>
        <p:nvSpPr>
          <p:cNvPr id="6" name="TextBox 5">
            <a:extLst>
              <a:ext uri="{FF2B5EF4-FFF2-40B4-BE49-F238E27FC236}">
                <a16:creationId xmlns:a16="http://schemas.microsoft.com/office/drawing/2014/main" id="{4FC3C524-7344-45BF-9B56-37F1FA740826}"/>
              </a:ext>
            </a:extLst>
          </p:cNvPr>
          <p:cNvSpPr txBox="1"/>
          <p:nvPr/>
        </p:nvSpPr>
        <p:spPr>
          <a:xfrm>
            <a:off x="9418766" y="6651311"/>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4">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764232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Part 3:  Open Q&amp;A and Forum</a:t>
            </a:r>
          </a:p>
        </p:txBody>
      </p:sp>
      <p:sp>
        <p:nvSpPr>
          <p:cNvPr id="8" name="Title 7">
            <a:extLst>
              <a:ext uri="{FF2B5EF4-FFF2-40B4-BE49-F238E27FC236}">
                <a16:creationId xmlns:a16="http://schemas.microsoft.com/office/drawing/2014/main" id="{9E57E18F-0A73-414F-9B31-DA908AFD24BF}"/>
              </a:ext>
            </a:extLst>
          </p:cNvPr>
          <p:cNvSpPr>
            <a:spLocks noGrp="1"/>
          </p:cNvSpPr>
          <p:nvPr>
            <p:ph type="ctrTitle"/>
          </p:nvPr>
        </p:nvSpPr>
        <p:spPr>
          <a:xfrm>
            <a:off x="1093068" y="2338085"/>
            <a:ext cx="9057929" cy="2158189"/>
          </a:xfrm>
        </p:spPr>
        <p:txBody>
          <a:bodyPr>
            <a:normAutofit fontScale="90000"/>
          </a:bodyPr>
          <a:lstStyle/>
          <a:p>
            <a:r>
              <a:rPr lang="en-US" dirty="0"/>
              <a:t>What’s On Your Mind?</a:t>
            </a:r>
            <a:br>
              <a:rPr lang="en-US" dirty="0"/>
            </a:br>
            <a:br>
              <a:rPr lang="en-US" dirty="0"/>
            </a:br>
            <a:br>
              <a:rPr lang="en-US" dirty="0"/>
            </a:br>
            <a:endParaRPr lang="en-US" dirty="0"/>
          </a:p>
        </p:txBody>
      </p:sp>
    </p:spTree>
    <p:extLst>
      <p:ext uri="{BB962C8B-B14F-4D97-AF65-F5344CB8AC3E}">
        <p14:creationId xmlns:p14="http://schemas.microsoft.com/office/powerpoint/2010/main" val="3336869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61</a:t>
            </a:fld>
            <a:endParaRPr lang="en-US" dirty="0"/>
          </a:p>
        </p:txBody>
      </p:sp>
      <p:sp>
        <p:nvSpPr>
          <p:cNvPr id="14" name="Content Placeholder 8">
            <a:extLst>
              <a:ext uri="{FF2B5EF4-FFF2-40B4-BE49-F238E27FC236}">
                <a16:creationId xmlns:a16="http://schemas.microsoft.com/office/drawing/2014/main" id="{F10302A1-A974-4641-B1DE-22BCDF4DAFEE}"/>
              </a:ext>
            </a:extLst>
          </p:cNvPr>
          <p:cNvSpPr txBox="1">
            <a:spLocks/>
          </p:cNvSpPr>
          <p:nvPr/>
        </p:nvSpPr>
        <p:spPr>
          <a:xfrm>
            <a:off x="69774" y="1057484"/>
            <a:ext cx="11993696" cy="4988087"/>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1200"/>
              </a:spcAft>
            </a:pPr>
            <a:r>
              <a:rPr lang="en-US" sz="2400" u="sng" dirty="0">
                <a:solidFill>
                  <a:schemeClr val="tx1"/>
                </a:solidFill>
                <a:cs typeface="Arial" panose="020B0604020202020204" pitchFamily="34" charset="0"/>
              </a:rPr>
              <a:t>Sourced from my ‘Lunch and Learns’, New Hire Orientations, and ‘All Hands’:  </a:t>
            </a:r>
          </a:p>
          <a:p>
            <a:pPr lvl="2">
              <a:spcBef>
                <a:spcPts val="0"/>
              </a:spcBef>
              <a:spcAft>
                <a:spcPts val="1200"/>
              </a:spcAft>
            </a:pPr>
            <a:r>
              <a:rPr lang="en-US" sz="2000" dirty="0">
                <a:solidFill>
                  <a:schemeClr val="tx1"/>
                </a:solidFill>
                <a:cs typeface="Arial" panose="020B0604020202020204" pitchFamily="34" charset="0"/>
              </a:rPr>
              <a:t>‘Understand the financial implications of your day-to-day decisions’.</a:t>
            </a:r>
          </a:p>
          <a:p>
            <a:pPr lvl="2">
              <a:spcBef>
                <a:spcPts val="0"/>
              </a:spcBef>
              <a:spcAft>
                <a:spcPts val="1200"/>
              </a:spcAft>
            </a:pPr>
            <a:r>
              <a:rPr lang="en-US" sz="2000" dirty="0">
                <a:solidFill>
                  <a:schemeClr val="tx1"/>
                </a:solidFill>
                <a:cs typeface="Arial" panose="020B0604020202020204" pitchFamily="34" charset="0"/>
              </a:rPr>
              <a:t>‘Closely manage your programs, cost spends, profit levels, revenue trends, R&amp;O’s and cash’</a:t>
            </a:r>
          </a:p>
          <a:p>
            <a:pPr lvl="2">
              <a:spcBef>
                <a:spcPts val="0"/>
              </a:spcBef>
              <a:spcAft>
                <a:spcPts val="1200"/>
              </a:spcAft>
            </a:pPr>
            <a:r>
              <a:rPr lang="en-US" sz="2000" dirty="0">
                <a:solidFill>
                  <a:schemeClr val="tx1"/>
                </a:solidFill>
                <a:cs typeface="Arial" panose="020B0604020202020204" pitchFamily="34" charset="0"/>
              </a:rPr>
              <a:t>‘Communicate early and often any material changes to your business/program/function’</a:t>
            </a:r>
          </a:p>
          <a:p>
            <a:pPr lvl="2">
              <a:spcBef>
                <a:spcPts val="0"/>
              </a:spcBef>
              <a:spcAft>
                <a:spcPts val="1200"/>
              </a:spcAft>
            </a:pPr>
            <a:r>
              <a:rPr lang="en-US" sz="2000" dirty="0">
                <a:solidFill>
                  <a:schemeClr val="tx1"/>
                </a:solidFill>
                <a:cs typeface="Arial" panose="020B0604020202020204" pitchFamily="34" charset="0"/>
              </a:rPr>
              <a:t>‘Remember that everyone can influence the cost of doing business.  Spend every dollar as it if were your own and consider that if this were your business would you still spend the money?’</a:t>
            </a:r>
          </a:p>
          <a:p>
            <a:pPr lvl="2">
              <a:spcBef>
                <a:spcPts val="0"/>
              </a:spcBef>
              <a:spcAft>
                <a:spcPts val="1200"/>
              </a:spcAft>
            </a:pPr>
            <a:r>
              <a:rPr lang="en-US" sz="2000" dirty="0">
                <a:solidFill>
                  <a:schemeClr val="tx1"/>
                </a:solidFill>
                <a:cs typeface="Arial" panose="020B0604020202020204" pitchFamily="34" charset="0"/>
              </a:rPr>
              <a:t>Always ask your key stakeholders ‘What keeps you up at night and how can I help?’  </a:t>
            </a:r>
          </a:p>
          <a:p>
            <a:pPr lvl="2">
              <a:spcBef>
                <a:spcPts val="0"/>
              </a:spcBef>
              <a:spcAft>
                <a:spcPts val="1200"/>
              </a:spcAft>
            </a:pPr>
            <a:r>
              <a:rPr lang="en-US" sz="2000" dirty="0">
                <a:solidFill>
                  <a:schemeClr val="tx1"/>
                </a:solidFill>
                <a:cs typeface="Arial" panose="020B0604020202020204" pitchFamily="34" charset="0"/>
              </a:rPr>
              <a:t>Be inquisitive, humble, approachable, teamly, and responsive.</a:t>
            </a:r>
          </a:p>
          <a:p>
            <a:pPr lvl="2">
              <a:spcBef>
                <a:spcPts val="0"/>
              </a:spcBef>
              <a:spcAft>
                <a:spcPts val="1200"/>
              </a:spcAft>
            </a:pPr>
            <a:r>
              <a:rPr lang="en-US" sz="2000" dirty="0">
                <a:solidFill>
                  <a:schemeClr val="tx1"/>
                </a:solidFill>
                <a:cs typeface="Arial" panose="020B0604020202020204" pitchFamily="34" charset="0"/>
              </a:rPr>
              <a:t>Remember to uphold all the great words that start with ‘P’:  </a:t>
            </a:r>
            <a:r>
              <a:rPr lang="en-US" sz="2000" u="sng" dirty="0">
                <a:solidFill>
                  <a:schemeClr val="tx1"/>
                </a:solidFill>
                <a:cs typeface="Arial" panose="020B0604020202020204" pitchFamily="34" charset="0"/>
              </a:rPr>
              <a:t>People, Planet, Profit, Purpose </a:t>
            </a:r>
            <a:r>
              <a:rPr lang="en-US" sz="2000" dirty="0">
                <a:solidFill>
                  <a:schemeClr val="tx1"/>
                </a:solidFill>
                <a:cs typeface="Arial" panose="020B0604020202020204" pitchFamily="34" charset="0"/>
              </a:rPr>
              <a:t>as well tried and true favorites like ‘Polished, Polite, Professional, Perseverance, Progress, and Performance’</a:t>
            </a:r>
          </a:p>
          <a:p>
            <a:pPr lvl="2">
              <a:spcBef>
                <a:spcPts val="0"/>
              </a:spcBef>
              <a:spcAft>
                <a:spcPts val="1200"/>
              </a:spcAft>
            </a:pPr>
            <a:r>
              <a:rPr lang="en-US" sz="2000" dirty="0">
                <a:solidFill>
                  <a:schemeClr val="tx1"/>
                </a:solidFill>
                <a:cs typeface="Arial" panose="020B0604020202020204" pitchFamily="34" charset="0"/>
              </a:rPr>
              <a:t>Drive results.  We all make a difference.  </a:t>
            </a:r>
          </a:p>
          <a:p>
            <a:pPr lvl="2">
              <a:spcBef>
                <a:spcPts val="0"/>
              </a:spcBef>
              <a:spcAft>
                <a:spcPts val="1200"/>
              </a:spcAft>
            </a:pPr>
            <a:r>
              <a:rPr lang="en-US" sz="2000" u="sng" dirty="0">
                <a:solidFill>
                  <a:schemeClr val="tx1"/>
                </a:solidFill>
                <a:cs typeface="Arial" panose="020B0604020202020204" pitchFamily="34" charset="0"/>
              </a:rPr>
              <a:t>Always Meet Your Commitments</a:t>
            </a:r>
          </a:p>
        </p:txBody>
      </p:sp>
      <p:sp>
        <p:nvSpPr>
          <p:cNvPr id="17" name="Content Placeholder 8">
            <a:extLst>
              <a:ext uri="{FF2B5EF4-FFF2-40B4-BE49-F238E27FC236}">
                <a16:creationId xmlns:a16="http://schemas.microsoft.com/office/drawing/2014/main" id="{BE004CA5-85F7-424F-9534-837DC3488D4B}"/>
              </a:ext>
            </a:extLst>
          </p:cNvPr>
          <p:cNvSpPr txBox="1">
            <a:spLocks/>
          </p:cNvSpPr>
          <p:nvPr/>
        </p:nvSpPr>
        <p:spPr>
          <a:xfrm>
            <a:off x="676069" y="5903268"/>
            <a:ext cx="10663594" cy="400949"/>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2000" b="1" dirty="0">
                <a:solidFill>
                  <a:schemeClr val="tx2"/>
                </a:solidFill>
              </a:rPr>
              <a:t>And we finish where we started:  “Work Smart, Work Hard, Work Fast, Go (or Stay) Home”</a:t>
            </a:r>
          </a:p>
          <a:p>
            <a:pPr marL="0" indent="0">
              <a:buClr>
                <a:srgbClr val="EB8A2F"/>
              </a:buClr>
              <a:buFont typeface="Calibri" panose="020F0502020204030204" pitchFamily="34" charset="0"/>
              <a:buNone/>
            </a:pPr>
            <a:endParaRPr lang="en-US" sz="1800" b="1" dirty="0">
              <a:solidFill>
                <a:schemeClr val="tx2"/>
              </a:solidFill>
            </a:endParaRPr>
          </a:p>
        </p:txBody>
      </p:sp>
      <p:sp>
        <p:nvSpPr>
          <p:cNvPr id="20" name="Title 1">
            <a:extLst>
              <a:ext uri="{FF2B5EF4-FFF2-40B4-BE49-F238E27FC236}">
                <a16:creationId xmlns:a16="http://schemas.microsoft.com/office/drawing/2014/main" id="{8895EDBB-FEE3-4916-8EBC-D3508F85D706}"/>
              </a:ext>
            </a:extLst>
          </p:cNvPr>
          <p:cNvSpPr>
            <a:spLocks noGrp="1"/>
          </p:cNvSpPr>
          <p:nvPr>
            <p:ph type="title"/>
          </p:nvPr>
        </p:nvSpPr>
        <p:spPr>
          <a:xfrm>
            <a:off x="445083" y="139574"/>
            <a:ext cx="10194981" cy="828418"/>
          </a:xfrm>
        </p:spPr>
        <p:txBody>
          <a:bodyPr/>
          <a:lstStyle/>
          <a:p>
            <a:r>
              <a:rPr lang="en-US" dirty="0"/>
              <a:t>Closing Remarks</a:t>
            </a:r>
          </a:p>
        </p:txBody>
      </p:sp>
    </p:spTree>
    <p:extLst>
      <p:ext uri="{BB962C8B-B14F-4D97-AF65-F5344CB8AC3E}">
        <p14:creationId xmlns:p14="http://schemas.microsoft.com/office/powerpoint/2010/main" val="4076035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1" y="1520921"/>
            <a:ext cx="5328699"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Thanks very Much and now over to Brian!</a:t>
            </a:r>
          </a:p>
        </p:txBody>
      </p:sp>
    </p:spTree>
    <p:extLst>
      <p:ext uri="{BB962C8B-B14F-4D97-AF65-F5344CB8AC3E}">
        <p14:creationId xmlns:p14="http://schemas.microsoft.com/office/powerpoint/2010/main" val="434268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63</a:t>
            </a:fld>
            <a:endParaRPr lang="en-US" dirty="0"/>
          </a:p>
        </p:txBody>
      </p:sp>
      <p:pic>
        <p:nvPicPr>
          <p:cNvPr id="15" name="Picture 14">
            <a:extLst>
              <a:ext uri="{FF2B5EF4-FFF2-40B4-BE49-F238E27FC236}">
                <a16:creationId xmlns:a16="http://schemas.microsoft.com/office/drawing/2014/main" id="{0A73BF86-9D46-2944-9672-8983A1682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857" y="1338133"/>
            <a:ext cx="1772675" cy="2094979"/>
          </a:xfrm>
          <a:prstGeom prst="rect">
            <a:avLst/>
          </a:prstGeom>
        </p:spPr>
      </p:pic>
      <p:sp>
        <p:nvSpPr>
          <p:cNvPr id="4" name="Left Arrow 3">
            <a:extLst>
              <a:ext uri="{FF2B5EF4-FFF2-40B4-BE49-F238E27FC236}">
                <a16:creationId xmlns:a16="http://schemas.microsoft.com/office/drawing/2014/main" id="{E403A967-371A-3B41-AC75-8ED8EF78CCFE}"/>
              </a:ext>
            </a:extLst>
          </p:cNvPr>
          <p:cNvSpPr/>
          <p:nvPr/>
        </p:nvSpPr>
        <p:spPr>
          <a:xfrm>
            <a:off x="9568184" y="2436939"/>
            <a:ext cx="1320800" cy="602824"/>
          </a:xfrm>
          <a:prstGeom prst="leftArrow">
            <a:avLst>
              <a:gd name="adj1" fmla="val 50000"/>
              <a:gd name="adj2" fmla="val 7387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aphicFrame>
        <p:nvGraphicFramePr>
          <p:cNvPr id="14" name="Content Placeholder 3">
            <a:extLst>
              <a:ext uri="{FF2B5EF4-FFF2-40B4-BE49-F238E27FC236}">
                <a16:creationId xmlns:a16="http://schemas.microsoft.com/office/drawing/2014/main" id="{2222650E-6019-4773-AF77-C5767C8D9C7E}"/>
              </a:ext>
            </a:extLst>
          </p:cNvPr>
          <p:cNvGraphicFramePr>
            <a:graphicFrameLocks/>
          </p:cNvGraphicFramePr>
          <p:nvPr>
            <p:extLst>
              <p:ext uri="{D42A27DB-BD31-4B8C-83A1-F6EECF244321}">
                <p14:modId xmlns:p14="http://schemas.microsoft.com/office/powerpoint/2010/main" val="2423360692"/>
              </p:ext>
            </p:extLst>
          </p:nvPr>
        </p:nvGraphicFramePr>
        <p:xfrm>
          <a:off x="2682566" y="1435549"/>
          <a:ext cx="6803495" cy="1493076"/>
        </p:xfrm>
        <a:graphic>
          <a:graphicData uri="http://schemas.openxmlformats.org/drawingml/2006/table">
            <a:tbl>
              <a:tblPr firstRow="1" firstCol="1" bandRow="1">
                <a:tableStyleId>{C4B1156A-380E-4F78-BDF5-A606A8083BF9}</a:tableStyleId>
              </a:tblPr>
              <a:tblGrid>
                <a:gridCol w="3163169">
                  <a:extLst>
                    <a:ext uri="{9D8B030D-6E8A-4147-A177-3AD203B41FA5}">
                      <a16:colId xmlns:a16="http://schemas.microsoft.com/office/drawing/2014/main" val="20000"/>
                    </a:ext>
                  </a:extLst>
                </a:gridCol>
                <a:gridCol w="3640326">
                  <a:extLst>
                    <a:ext uri="{9D8B030D-6E8A-4147-A177-3AD203B41FA5}">
                      <a16:colId xmlns:a16="http://schemas.microsoft.com/office/drawing/2014/main" val="20001"/>
                    </a:ext>
                  </a:extLst>
                </a:gridCol>
              </a:tblGrid>
              <a:tr h="539577">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Event</a:t>
                      </a:r>
                    </a:p>
                  </a:txBody>
                  <a:tcPr marR="45720" anchor="ctr">
                    <a:solidFill>
                      <a:schemeClr val="accent1"/>
                    </a:solidFill>
                  </a:tcPr>
                </a:tc>
                <a:tc>
                  <a:txBody>
                    <a:bodyPr/>
                    <a:lstStyle/>
                    <a:p>
                      <a:pPr marL="0" marR="0" algn="ctr">
                        <a:lnSpc>
                          <a:spcPct val="150000"/>
                        </a:lnSpc>
                        <a:spcBef>
                          <a:spcPts val="0"/>
                        </a:spcBef>
                        <a:spcAft>
                          <a:spcPts val="0"/>
                        </a:spcAft>
                      </a:pPr>
                      <a:r>
                        <a:rPr lang="en-US" sz="2400" b="1" i="0" dirty="0">
                          <a:solidFill>
                            <a:schemeClr val="bg1"/>
                          </a:solidFill>
                          <a:effectLst/>
                          <a:latin typeface="Antonio" panose="02000503000000000000" pitchFamily="2" charset="77"/>
                          <a:ea typeface="Roboto" panose="02000000000000000000" pitchFamily="2" charset="0"/>
                          <a:cs typeface="Times New Roman"/>
                        </a:rPr>
                        <a:t>Schedule</a:t>
                      </a:r>
                    </a:p>
                  </a:txBody>
                  <a:tcPr marR="45720" anchor="ctr">
                    <a:solidFill>
                      <a:schemeClr val="accent1"/>
                    </a:solidFill>
                  </a:tcPr>
                </a:tc>
                <a:extLst>
                  <a:ext uri="{0D108BD9-81ED-4DB2-BD59-A6C34878D82A}">
                    <a16:rowId xmlns:a16="http://schemas.microsoft.com/office/drawing/2014/main" val="10000"/>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Arrival &amp; Networking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5:30PM – 6:00PM</a:t>
                      </a:r>
                    </a:p>
                  </a:txBody>
                  <a:tcPr marR="0" marT="0" marB="0" anchor="ctr"/>
                </a:tc>
                <a:extLst>
                  <a:ext uri="{0D108BD9-81ED-4DB2-BD59-A6C34878D82A}">
                    <a16:rowId xmlns:a16="http://schemas.microsoft.com/office/drawing/2014/main" val="10002"/>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Main Presentation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6:00PM – 8:30PM</a:t>
                      </a:r>
                    </a:p>
                  </a:txBody>
                  <a:tcPr marR="0" marT="0" marB="0" anchor="ctr"/>
                </a:tc>
                <a:extLst>
                  <a:ext uri="{0D108BD9-81ED-4DB2-BD59-A6C34878D82A}">
                    <a16:rowId xmlns:a16="http://schemas.microsoft.com/office/drawing/2014/main" val="10003"/>
                  </a:ext>
                </a:extLst>
              </a:tr>
              <a:tr h="284206">
                <a:tc>
                  <a:txBody>
                    <a:bodyPr/>
                    <a:lstStyle/>
                    <a:p>
                      <a:pPr marL="0" marR="0" algn="ctr">
                        <a:spcBef>
                          <a:spcPts val="0"/>
                        </a:spcBef>
                        <a:spcAft>
                          <a:spcPts val="0"/>
                        </a:spcAft>
                      </a:pPr>
                      <a:r>
                        <a:rPr lang="en-US" sz="2000" b="0" i="0" dirty="0">
                          <a:effectLst/>
                          <a:latin typeface="Roboto" panose="02000000000000000000" pitchFamily="2" charset="0"/>
                          <a:ea typeface="Roboto" panose="02000000000000000000" pitchFamily="2" charset="0"/>
                          <a:cs typeface="Times New Roman"/>
                        </a:rPr>
                        <a:t>Wrap-Up &amp; Continuation</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rPr>
                        <a:t>8:30PM + </a:t>
                      </a:r>
                    </a:p>
                  </a:txBody>
                  <a:tcPr marR="0" marT="0" marB="0" anchor="ctr"/>
                </a:tc>
                <a:extLst>
                  <a:ext uri="{0D108BD9-81ED-4DB2-BD59-A6C34878D82A}">
                    <a16:rowId xmlns:a16="http://schemas.microsoft.com/office/drawing/2014/main" val="10005"/>
                  </a:ext>
                </a:extLst>
              </a:tr>
            </a:tbl>
          </a:graphicData>
        </a:graphic>
      </p:graphicFrame>
      <p:sp>
        <p:nvSpPr>
          <p:cNvPr id="17" name="Title 1">
            <a:extLst>
              <a:ext uri="{FF2B5EF4-FFF2-40B4-BE49-F238E27FC236}">
                <a16:creationId xmlns:a16="http://schemas.microsoft.com/office/drawing/2014/main" id="{AA7DE433-2C3A-415B-A99D-70344C69B083}"/>
              </a:ext>
            </a:extLst>
          </p:cNvPr>
          <p:cNvSpPr txBox="1">
            <a:spLocks/>
          </p:cNvSpPr>
          <p:nvPr/>
        </p:nvSpPr>
        <p:spPr>
          <a:xfrm>
            <a:off x="3020055" y="2982075"/>
            <a:ext cx="6151879" cy="828418"/>
          </a:xfrm>
          <a:prstGeom prst="rect">
            <a:avLst/>
          </a:prstGeom>
        </p:spPr>
        <p:txBody>
          <a:bodyPr vert="horz" lIns="91440" tIns="45720" rIns="91440" bIns="45720" rtlCol="0" anchor="b">
            <a:normAutofit fontScale="82500" lnSpcReduction="10000"/>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u="sng" dirty="0"/>
              <a:t>Next Session – August 18, 2021</a:t>
            </a:r>
          </a:p>
        </p:txBody>
      </p:sp>
      <p:pic>
        <p:nvPicPr>
          <p:cNvPr id="18" name="Picture 17">
            <a:extLst>
              <a:ext uri="{FF2B5EF4-FFF2-40B4-BE49-F238E27FC236}">
                <a16:creationId xmlns:a16="http://schemas.microsoft.com/office/drawing/2014/main" id="{D7A95615-BDEC-497B-943E-78C0CD6A6F13}"/>
              </a:ext>
            </a:extLst>
          </p:cNvPr>
          <p:cNvPicPr>
            <a:picLocks noChangeAspect="1"/>
          </p:cNvPicPr>
          <p:nvPr/>
        </p:nvPicPr>
        <p:blipFill>
          <a:blip r:embed="rId4"/>
          <a:stretch>
            <a:fillRect/>
          </a:stretch>
        </p:blipFill>
        <p:spPr>
          <a:xfrm>
            <a:off x="2803437" y="3896176"/>
            <a:ext cx="6585127" cy="2452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1F063B75-9D0B-4570-8428-B1051FE82AC1}"/>
              </a:ext>
            </a:extLst>
          </p:cNvPr>
          <p:cNvSpPr/>
          <p:nvPr/>
        </p:nvSpPr>
        <p:spPr>
          <a:xfrm>
            <a:off x="2744911" y="4687001"/>
            <a:ext cx="3004987" cy="435229"/>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itle 10">
            <a:extLst>
              <a:ext uri="{FF2B5EF4-FFF2-40B4-BE49-F238E27FC236}">
                <a16:creationId xmlns:a16="http://schemas.microsoft.com/office/drawing/2014/main" id="{CA77C354-3F4E-4420-BB33-106E4DE1FF48}"/>
              </a:ext>
            </a:extLst>
          </p:cNvPr>
          <p:cNvSpPr>
            <a:spLocks noGrp="1"/>
          </p:cNvSpPr>
          <p:nvPr>
            <p:ph type="title"/>
          </p:nvPr>
        </p:nvSpPr>
        <p:spPr/>
        <p:txBody>
          <a:bodyPr/>
          <a:lstStyle/>
          <a:p>
            <a:r>
              <a:rPr lang="en-US" dirty="0"/>
              <a:t>Wrapping Up</a:t>
            </a:r>
          </a:p>
        </p:txBody>
      </p:sp>
    </p:spTree>
    <p:extLst>
      <p:ext uri="{BB962C8B-B14F-4D97-AF65-F5344CB8AC3E}">
        <p14:creationId xmlns:p14="http://schemas.microsoft.com/office/powerpoint/2010/main" val="4283169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40158692"/>
              </p:ext>
            </p:extLst>
          </p:nvPr>
        </p:nvGraphicFramePr>
        <p:xfrm>
          <a:off x="731521" y="1338136"/>
          <a:ext cx="11048019" cy="3118866"/>
        </p:xfrm>
        <a:graphic>
          <a:graphicData uri="http://schemas.openxmlformats.org/drawingml/2006/table">
            <a:tbl>
              <a:tblPr firstRow="1" firstCol="1" bandRow="1">
                <a:tableStyleId>{C4B1156A-380E-4F78-BDF5-A606A8083BF9}</a:tableStyleId>
              </a:tblPr>
              <a:tblGrid>
                <a:gridCol w="1622416">
                  <a:extLst>
                    <a:ext uri="{9D8B030D-6E8A-4147-A177-3AD203B41FA5}">
                      <a16:colId xmlns:a16="http://schemas.microsoft.com/office/drawing/2014/main" val="20000"/>
                    </a:ext>
                  </a:extLst>
                </a:gridCol>
                <a:gridCol w="9425603">
                  <a:extLst>
                    <a:ext uri="{9D8B030D-6E8A-4147-A177-3AD203B41FA5}">
                      <a16:colId xmlns:a16="http://schemas.microsoft.com/office/drawing/2014/main" val="20001"/>
                    </a:ext>
                  </a:extLst>
                </a:gridCol>
              </a:tblGrid>
              <a:tr h="304781">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End Note Reference</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End Notes &amp; References</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extLst>
                  <a:ext uri="{0D108BD9-81ED-4DB2-BD59-A6C34878D82A}">
                    <a16:rowId xmlns:a16="http://schemas.microsoft.com/office/drawing/2014/main" val="1000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3"/>
                        </a:rPr>
                        <a:t>What Is a Business? | Boundless Business (lumenlearning.com)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2</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4"/>
                        </a:rPr>
                        <a:t>10 Gordon Gekko Quotes That Will Change The Way You Think About Investing - Wall Street Survivor</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3</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5"/>
                        </a:rPr>
                        <a:t>The Dumbest Idea In The World: Maximizing Shareholder Value (forbes.com)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4</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6"/>
                        </a:rPr>
                        <a:t>What Is the Purpose of Business? | HuffPost</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4"/>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5</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7"/>
                        </a:rPr>
                        <a:t>3 Reasons Why a Strong Purpose Is a Good Business Idea (entrepreneur.com)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6"/>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6</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8"/>
                        </a:rPr>
                        <a:t>BUDGETING | meaning in the Cambridge English Dictionary</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7"/>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7</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9"/>
                        </a:rPr>
                        <a:t>FORECASTING | meaning in the Cambridge English Dictionary</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8"/>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8</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0"/>
                        </a:rPr>
                        <a:t>FINANCIAL REPORTING | meaning in the Cambridge English Dictionary</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9"/>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9</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11"/>
                        </a:rPr>
                        <a:t>The Importance Of Financial Reporting &amp; Analysis: Your Guide (datapine.com)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10</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2"/>
                        </a:rPr>
                        <a:t>Why Budgeting Is Important (Plus 7 Benefits of Budgeting) | Indeed.com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11</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3"/>
                        </a:rPr>
                        <a:t>Benefits or Advantages of Budgeting to organization (accountlearning.com)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12</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4"/>
                        </a:rPr>
                        <a:t>8 Advantages of Forecasting Your Business Revenue - Fully Accountable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13</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5"/>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21766027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14</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6"/>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3394142486"/>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15</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7"/>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3485426845"/>
                  </a:ext>
                </a:extLst>
              </a:tr>
            </a:tbl>
          </a:graphicData>
        </a:graphic>
      </p:graphicFrame>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64</a:t>
            </a:fld>
            <a:endParaRPr lang="en-US" dirty="0"/>
          </a:p>
        </p:txBody>
      </p:sp>
      <p:sp>
        <p:nvSpPr>
          <p:cNvPr id="11" name="Title 10">
            <a:extLst>
              <a:ext uri="{FF2B5EF4-FFF2-40B4-BE49-F238E27FC236}">
                <a16:creationId xmlns:a16="http://schemas.microsoft.com/office/drawing/2014/main" id="{9BF25E4A-93DC-4012-86E5-D2610912C0C2}"/>
              </a:ext>
            </a:extLst>
          </p:cNvPr>
          <p:cNvSpPr>
            <a:spLocks noGrp="1"/>
          </p:cNvSpPr>
          <p:nvPr>
            <p:ph type="title"/>
          </p:nvPr>
        </p:nvSpPr>
        <p:spPr>
          <a:xfrm>
            <a:off x="731521" y="509716"/>
            <a:ext cx="10194981" cy="828418"/>
          </a:xfrm>
        </p:spPr>
        <p:txBody>
          <a:bodyPr/>
          <a:lstStyle/>
          <a:p>
            <a:r>
              <a:rPr lang="en-US" dirty="0"/>
              <a:t>Wrapping Up</a:t>
            </a:r>
          </a:p>
        </p:txBody>
      </p:sp>
      <p:graphicFrame>
        <p:nvGraphicFramePr>
          <p:cNvPr id="12" name="Content Placeholder 3">
            <a:extLst>
              <a:ext uri="{FF2B5EF4-FFF2-40B4-BE49-F238E27FC236}">
                <a16:creationId xmlns:a16="http://schemas.microsoft.com/office/drawing/2014/main" id="{B799EAF7-C003-4371-99FD-F38AC14FD073}"/>
              </a:ext>
            </a:extLst>
          </p:cNvPr>
          <p:cNvGraphicFramePr>
            <a:graphicFrameLocks/>
          </p:cNvGraphicFramePr>
          <p:nvPr>
            <p:extLst>
              <p:ext uri="{D42A27DB-BD31-4B8C-83A1-F6EECF244321}">
                <p14:modId xmlns:p14="http://schemas.microsoft.com/office/powerpoint/2010/main" val="3545043766"/>
              </p:ext>
            </p:extLst>
          </p:nvPr>
        </p:nvGraphicFramePr>
        <p:xfrm>
          <a:off x="731521" y="4523847"/>
          <a:ext cx="11048019" cy="1107186"/>
        </p:xfrm>
        <a:graphic>
          <a:graphicData uri="http://schemas.openxmlformats.org/drawingml/2006/table">
            <a:tbl>
              <a:tblPr firstRow="1" firstCol="1" bandRow="1">
                <a:tableStyleId>{C4B1156A-380E-4F78-BDF5-A606A8083BF9}</a:tableStyleId>
              </a:tblPr>
              <a:tblGrid>
                <a:gridCol w="1629761">
                  <a:extLst>
                    <a:ext uri="{9D8B030D-6E8A-4147-A177-3AD203B41FA5}">
                      <a16:colId xmlns:a16="http://schemas.microsoft.com/office/drawing/2014/main" val="20000"/>
                    </a:ext>
                  </a:extLst>
                </a:gridCol>
                <a:gridCol w="9418258">
                  <a:extLst>
                    <a:ext uri="{9D8B030D-6E8A-4147-A177-3AD203B41FA5}">
                      <a16:colId xmlns:a16="http://schemas.microsoft.com/office/drawing/2014/main" val="20001"/>
                    </a:ext>
                  </a:extLst>
                </a:gridCol>
              </a:tblGrid>
              <a:tr h="304781">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Category</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Suggested Reading &amp; Additional Learning Opportunities</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extLst>
                  <a:ext uri="{0D108BD9-81ED-4DB2-BD59-A6C34878D82A}">
                    <a16:rowId xmlns:a16="http://schemas.microsoft.com/office/drawing/2014/main" val="1000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Industry Reporting</a:t>
                      </a:r>
                    </a:p>
                  </a:txBody>
                  <a:tcPr marR="0" marT="0" marB="0" anchor="ctr"/>
                </a:tc>
                <a:tc>
                  <a:txBody>
                    <a:bodyPr/>
                    <a:lstStyle/>
                    <a:p>
                      <a:pPr marL="0" marR="0" algn="ctr">
                        <a:spcBef>
                          <a:spcPts val="0"/>
                        </a:spcBef>
                        <a:spcAft>
                          <a:spcPts val="0"/>
                        </a:spcAft>
                      </a:pPr>
                      <a:r>
                        <a:rPr lang="en-US" sz="1200" dirty="0">
                          <a:hlinkClick r:id="rId18"/>
                        </a:rPr>
                        <a:t>2020 GAUGE Report: Government Contracting Trends and Data (cohnreznick.com)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Definitions/Learning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hlinkClick r:id="rId19"/>
                        </a:rPr>
                        <a:t>Investopedia: Sharper insight, better investing.</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Public Company Info</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hlinkClick r:id="rId20"/>
                        </a:rPr>
                        <a:t>Yahoo Finance - Stock Market Live, Quotes, Business &amp; Finance News</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Learning Guides</a:t>
                      </a:r>
                    </a:p>
                  </a:txBody>
                  <a:tcPr marR="0" marT="0" marB="0" anchor="ctr"/>
                </a:tc>
                <a:tc>
                  <a:txBody>
                    <a:bodyPr/>
                    <a:lstStyle/>
                    <a:p>
                      <a:pPr marL="0" marR="0" algn="ctr">
                        <a:spcBef>
                          <a:spcPts val="0"/>
                        </a:spcBef>
                        <a:spcAft>
                          <a:spcPts val="0"/>
                        </a:spcAft>
                      </a:pPr>
                      <a:r>
                        <a:rPr lang="en-US" sz="1200" dirty="0">
                          <a:hlinkClick r:id="rId21"/>
                        </a:rPr>
                        <a:t>DAU Home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4566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3194802"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Thanks, and see you soon!</a:t>
            </a:r>
          </a:p>
        </p:txBody>
      </p:sp>
      <p:pic>
        <p:nvPicPr>
          <p:cNvPr id="4" name="Picture 3">
            <a:extLst>
              <a:ext uri="{FF2B5EF4-FFF2-40B4-BE49-F238E27FC236}">
                <a16:creationId xmlns:a16="http://schemas.microsoft.com/office/drawing/2014/main" id="{32FD3275-31D5-4497-984B-99DC30EEB9F1}"/>
              </a:ext>
            </a:extLst>
          </p:cNvPr>
          <p:cNvPicPr>
            <a:picLocks noChangeAspect="1"/>
          </p:cNvPicPr>
          <p:nvPr/>
        </p:nvPicPr>
        <p:blipFill>
          <a:blip r:embed="rId3"/>
          <a:stretch>
            <a:fillRect/>
          </a:stretch>
        </p:blipFill>
        <p:spPr>
          <a:xfrm>
            <a:off x="1254374" y="2816454"/>
            <a:ext cx="3130770" cy="195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5858495-DA39-40C4-A80F-B8862A9E1E3B}"/>
              </a:ext>
            </a:extLst>
          </p:cNvPr>
          <p:cNvPicPr>
            <a:picLocks noChangeAspect="1"/>
          </p:cNvPicPr>
          <p:nvPr/>
        </p:nvPicPr>
        <p:blipFill>
          <a:blip r:embed="rId4"/>
          <a:stretch>
            <a:fillRect/>
          </a:stretch>
        </p:blipFill>
        <p:spPr>
          <a:xfrm>
            <a:off x="5254761" y="2831644"/>
            <a:ext cx="1926349" cy="192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AEF243C-A3D7-4E01-B216-78464F6D7A9D}"/>
              </a:ext>
            </a:extLst>
          </p:cNvPr>
          <p:cNvPicPr>
            <a:picLocks noChangeAspect="1"/>
          </p:cNvPicPr>
          <p:nvPr/>
        </p:nvPicPr>
        <p:blipFill>
          <a:blip r:embed="rId5"/>
          <a:stretch>
            <a:fillRect/>
          </a:stretch>
        </p:blipFill>
        <p:spPr>
          <a:xfrm>
            <a:off x="8050727" y="2846836"/>
            <a:ext cx="2886899" cy="192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85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Presenter Bio</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731521" y="1589135"/>
            <a:ext cx="7735528" cy="4521649"/>
          </a:xfrm>
        </p:spPr>
        <p:txBody>
          <a:bodyPr>
            <a:normAutofit fontScale="85000" lnSpcReduction="20000"/>
          </a:bodyPr>
          <a:lstStyle/>
          <a:p>
            <a:pPr lvl="3">
              <a:spcAft>
                <a:spcPts val="600"/>
              </a:spcAft>
            </a:pPr>
            <a:r>
              <a:rPr lang="en-US" sz="3200" dirty="0"/>
              <a:t>Jeremy Koczan</a:t>
            </a:r>
            <a:endParaRPr lang="en-US" sz="3200" b="1" dirty="0"/>
          </a:p>
          <a:p>
            <a:pPr lvl="1">
              <a:lnSpc>
                <a:spcPct val="100000"/>
              </a:lnSpc>
              <a:spcAft>
                <a:spcPts val="600"/>
              </a:spcAft>
            </a:pPr>
            <a:r>
              <a:rPr lang="en-US" sz="1800" dirty="0"/>
              <a:t>~ 25 Years in Analytical and Financial Management Roles</a:t>
            </a:r>
          </a:p>
          <a:p>
            <a:pPr lvl="1">
              <a:lnSpc>
                <a:spcPct val="100000"/>
              </a:lnSpc>
              <a:spcAft>
                <a:spcPts val="600"/>
              </a:spcAft>
            </a:pPr>
            <a:r>
              <a:rPr lang="en-US" sz="1800" u="sng" dirty="0"/>
              <a:t>Financial Services, Aerospace &amp; Defense (GovCon) Markets</a:t>
            </a:r>
          </a:p>
          <a:p>
            <a:pPr lvl="2">
              <a:lnSpc>
                <a:spcPct val="100000"/>
              </a:lnSpc>
              <a:spcAft>
                <a:spcPts val="600"/>
              </a:spcAft>
            </a:pPr>
            <a:r>
              <a:rPr lang="en-US" sz="1600" dirty="0"/>
              <a:t>AM/HS, DoD, FEDCIV, INTL DIR, COM, IC</a:t>
            </a:r>
          </a:p>
          <a:p>
            <a:pPr lvl="1">
              <a:lnSpc>
                <a:spcPct val="100000"/>
              </a:lnSpc>
              <a:spcAft>
                <a:spcPts val="600"/>
              </a:spcAft>
            </a:pPr>
            <a:r>
              <a:rPr lang="en-US" sz="1800" u="sng" dirty="0"/>
              <a:t>Current Role:  CFO, Smartronix/Trident (2 Years)</a:t>
            </a:r>
          </a:p>
          <a:p>
            <a:pPr lvl="2">
              <a:lnSpc>
                <a:spcPct val="100000"/>
              </a:lnSpc>
              <a:spcAft>
                <a:spcPts val="600"/>
              </a:spcAft>
            </a:pPr>
            <a:r>
              <a:rPr lang="en-US" sz="1600" dirty="0"/>
              <a:t>Cloud MSP, C5ISR, Advanced Engineering and IT</a:t>
            </a:r>
          </a:p>
          <a:p>
            <a:pPr lvl="1">
              <a:lnSpc>
                <a:spcPct val="100000"/>
              </a:lnSpc>
              <a:spcAft>
                <a:spcPts val="600"/>
              </a:spcAft>
            </a:pPr>
            <a:r>
              <a:rPr lang="en-US" sz="1800" u="sng" dirty="0"/>
              <a:t>Prior Roles:</a:t>
            </a:r>
          </a:p>
          <a:p>
            <a:pPr lvl="2">
              <a:lnSpc>
                <a:spcPct val="100000"/>
              </a:lnSpc>
              <a:spcAft>
                <a:spcPts val="600"/>
              </a:spcAft>
            </a:pPr>
            <a:r>
              <a:rPr lang="en-US" sz="1600" dirty="0"/>
              <a:t>CFO – Altamira Technologies Corporation (3 Years)</a:t>
            </a:r>
          </a:p>
          <a:p>
            <a:pPr lvl="2">
              <a:lnSpc>
                <a:spcPct val="100000"/>
              </a:lnSpc>
              <a:spcAft>
                <a:spcPts val="600"/>
              </a:spcAft>
            </a:pPr>
            <a:r>
              <a:rPr lang="en-US" sz="1600" dirty="0"/>
              <a:t>BU CFO; Analyst – Raytheon Company (10 Roles in 11 Years)</a:t>
            </a:r>
          </a:p>
          <a:p>
            <a:pPr lvl="2">
              <a:lnSpc>
                <a:spcPct val="100000"/>
              </a:lnSpc>
              <a:spcAft>
                <a:spcPts val="600"/>
              </a:spcAft>
            </a:pPr>
            <a:r>
              <a:rPr lang="en-US" sz="1600" dirty="0"/>
              <a:t>Analyst Roles for State Street Corp, Precision Castparts Corp (PCC)</a:t>
            </a:r>
          </a:p>
          <a:p>
            <a:pPr lvl="2">
              <a:lnSpc>
                <a:spcPct val="100000"/>
              </a:lnSpc>
              <a:spcAft>
                <a:spcPts val="600"/>
              </a:spcAft>
            </a:pPr>
            <a:r>
              <a:rPr lang="en-US" sz="1600" dirty="0"/>
              <a:t>Customer Facing Roles (AMEX, DEC/Compaq/HP, PCC)</a:t>
            </a:r>
          </a:p>
          <a:p>
            <a:pPr lvl="1">
              <a:lnSpc>
                <a:spcPct val="100000"/>
              </a:lnSpc>
              <a:spcAft>
                <a:spcPts val="600"/>
              </a:spcAft>
            </a:pPr>
            <a:r>
              <a:rPr lang="en-US" sz="1800" u="sng" dirty="0"/>
              <a:t>Personal:  </a:t>
            </a:r>
          </a:p>
          <a:p>
            <a:pPr lvl="2">
              <a:lnSpc>
                <a:spcPct val="100000"/>
              </a:lnSpc>
              <a:spcAft>
                <a:spcPts val="600"/>
              </a:spcAft>
            </a:pPr>
            <a:r>
              <a:rPr lang="en-US" sz="1600" dirty="0"/>
              <a:t>Married, no children, dog dad</a:t>
            </a:r>
          </a:p>
          <a:p>
            <a:pPr lvl="2">
              <a:lnSpc>
                <a:spcPct val="100000"/>
              </a:lnSpc>
              <a:spcAft>
                <a:spcPts val="600"/>
              </a:spcAft>
            </a:pPr>
            <a:r>
              <a:rPr lang="en-US" sz="1600" dirty="0"/>
              <a:t>Love outdoors, traveling, music; good cook; decent instrumentalist; terrible/former golfer</a:t>
            </a:r>
          </a:p>
          <a:p>
            <a:pPr lvl="2">
              <a:lnSpc>
                <a:spcPct val="100000"/>
              </a:lnSpc>
              <a:spcAft>
                <a:spcPts val="600"/>
              </a:spcAft>
            </a:pPr>
            <a:r>
              <a:rPr lang="en-US" sz="1600" dirty="0"/>
              <a:t>Life Goal:  Professional Hiker; CHO – ‘Chief Hiking Officer’</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7</a:t>
            </a:fld>
            <a:endParaRPr lang="en-US" dirty="0"/>
          </a:p>
        </p:txBody>
      </p:sp>
      <p:pic>
        <p:nvPicPr>
          <p:cNvPr id="1026" name="Picture 2" descr="Huntsville, AL - Detailed climate information and monthly weather forecast  | Weather Atlas">
            <a:extLst>
              <a:ext uri="{FF2B5EF4-FFF2-40B4-BE49-F238E27FC236}">
                <a16:creationId xmlns:a16="http://schemas.microsoft.com/office/drawing/2014/main" id="{57AD69AE-6CB5-A241-A9C7-D5A1555B8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546" y="3917695"/>
            <a:ext cx="2692820" cy="181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AB22C53-ECFD-2A4E-AB37-F5C4ED123ECE}"/>
              </a:ext>
            </a:extLst>
          </p:cNvPr>
          <p:cNvPicPr>
            <a:picLocks noChangeAspect="1"/>
          </p:cNvPicPr>
          <p:nvPr/>
        </p:nvPicPr>
        <p:blipFill rotWithShape="1">
          <a:blip r:embed="rId4"/>
          <a:srcRect l="23684"/>
          <a:stretch/>
        </p:blipFill>
        <p:spPr>
          <a:xfrm>
            <a:off x="9605558" y="623674"/>
            <a:ext cx="1854921" cy="2430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8">
            <a:extLst>
              <a:ext uri="{FF2B5EF4-FFF2-40B4-BE49-F238E27FC236}">
                <a16:creationId xmlns:a16="http://schemas.microsoft.com/office/drawing/2014/main" id="{47460678-2095-C541-99CD-B96952B8D7C5}"/>
              </a:ext>
            </a:extLst>
          </p:cNvPr>
          <p:cNvSpPr txBox="1">
            <a:spLocks/>
          </p:cNvSpPr>
          <p:nvPr/>
        </p:nvSpPr>
        <p:spPr>
          <a:xfrm>
            <a:off x="731521" y="5947335"/>
            <a:ext cx="7735528" cy="400949"/>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chemeClr val="tx2"/>
                </a:solidFill>
              </a:rPr>
              <a:t>Personal Mantra:  “Work Smart, Work Hard, Work Fast, Go (or Stay) Home”</a:t>
            </a:r>
          </a:p>
          <a:p>
            <a:pPr marL="0" indent="0">
              <a:buClr>
                <a:srgbClr val="EB8A2F"/>
              </a:buClr>
              <a:buFont typeface="Calibri" panose="020F0502020204030204" pitchFamily="34" charset="0"/>
              <a:buNone/>
            </a:pPr>
            <a:endParaRPr lang="en-US" b="1" dirty="0">
              <a:solidFill>
                <a:schemeClr val="tx2"/>
              </a:solidFill>
            </a:endParaRPr>
          </a:p>
        </p:txBody>
      </p:sp>
      <p:sp>
        <p:nvSpPr>
          <p:cNvPr id="5" name="TextBox 4">
            <a:extLst>
              <a:ext uri="{FF2B5EF4-FFF2-40B4-BE49-F238E27FC236}">
                <a16:creationId xmlns:a16="http://schemas.microsoft.com/office/drawing/2014/main" id="{27F5DD20-0576-4AD4-83BF-9E5C0BFD95F3}"/>
              </a:ext>
            </a:extLst>
          </p:cNvPr>
          <p:cNvSpPr txBox="1"/>
          <p:nvPr/>
        </p:nvSpPr>
        <p:spPr>
          <a:xfrm>
            <a:off x="9686499" y="3128749"/>
            <a:ext cx="1737976" cy="369332"/>
          </a:xfrm>
          <a:prstGeom prst="rect">
            <a:avLst/>
          </a:prstGeom>
          <a:noFill/>
        </p:spPr>
        <p:txBody>
          <a:bodyPr wrap="none" rtlCol="0">
            <a:spAutoFit/>
          </a:bodyPr>
          <a:lstStyle/>
          <a:p>
            <a:r>
              <a:rPr lang="en-US" dirty="0">
                <a:solidFill>
                  <a:schemeClr val="tx2"/>
                </a:solidFill>
                <a:latin typeface="Roboto" panose="02000000000000000000" pitchFamily="2" charset="0"/>
                <a:ea typeface="Roboto" panose="02000000000000000000" pitchFamily="2" charset="0"/>
              </a:rPr>
              <a:t>Angela &amp; Wade</a:t>
            </a:r>
          </a:p>
        </p:txBody>
      </p:sp>
      <p:sp>
        <p:nvSpPr>
          <p:cNvPr id="10" name="TextBox 9">
            <a:extLst>
              <a:ext uri="{FF2B5EF4-FFF2-40B4-BE49-F238E27FC236}">
                <a16:creationId xmlns:a16="http://schemas.microsoft.com/office/drawing/2014/main" id="{D63BB778-FD9C-4692-A838-45E374D10429}"/>
              </a:ext>
            </a:extLst>
          </p:cNvPr>
          <p:cNvSpPr txBox="1"/>
          <p:nvPr/>
        </p:nvSpPr>
        <p:spPr>
          <a:xfrm>
            <a:off x="9361891" y="5812970"/>
            <a:ext cx="2387192" cy="369332"/>
          </a:xfrm>
          <a:prstGeom prst="rect">
            <a:avLst/>
          </a:prstGeom>
          <a:noFill/>
        </p:spPr>
        <p:txBody>
          <a:bodyPr wrap="none" rtlCol="0">
            <a:spAutoFit/>
          </a:bodyPr>
          <a:lstStyle/>
          <a:p>
            <a:r>
              <a:rPr lang="en-US" dirty="0">
                <a:solidFill>
                  <a:schemeClr val="tx2"/>
                </a:solidFill>
                <a:latin typeface="Roboto" panose="02000000000000000000" pitchFamily="2" charset="0"/>
                <a:ea typeface="Roboto" panose="02000000000000000000" pitchFamily="2" charset="0"/>
              </a:rPr>
              <a:t>11 Moves in 22 Years</a:t>
            </a:r>
          </a:p>
        </p:txBody>
      </p:sp>
    </p:spTree>
    <p:extLst>
      <p:ext uri="{BB962C8B-B14F-4D97-AF65-F5344CB8AC3E}">
        <p14:creationId xmlns:p14="http://schemas.microsoft.com/office/powerpoint/2010/main" val="299527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Opening Remarks</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545749" y="1360341"/>
            <a:ext cx="7921300" cy="4918668"/>
          </a:xfrm>
        </p:spPr>
        <p:txBody>
          <a:bodyPr>
            <a:normAutofit/>
          </a:bodyPr>
          <a:lstStyle/>
          <a:p>
            <a:pPr lvl="1">
              <a:lnSpc>
                <a:spcPct val="100000"/>
              </a:lnSpc>
              <a:spcAft>
                <a:spcPts val="600"/>
              </a:spcAft>
            </a:pPr>
            <a:r>
              <a:rPr lang="en-US" sz="2000" dirty="0"/>
              <a:t>Our goal is to ‘CLIMB’:  </a:t>
            </a:r>
            <a:r>
              <a:rPr lang="en-US" sz="2000" b="1" dirty="0"/>
              <a:t>C</a:t>
            </a:r>
            <a:r>
              <a:rPr lang="en-US" sz="2000" dirty="0"/>
              <a:t>oach, </a:t>
            </a:r>
            <a:r>
              <a:rPr lang="en-US" sz="2000" b="1" dirty="0"/>
              <a:t>L</a:t>
            </a:r>
            <a:r>
              <a:rPr lang="en-US" sz="2000" dirty="0"/>
              <a:t>earn, </a:t>
            </a:r>
            <a:r>
              <a:rPr lang="en-US" sz="2000" b="1" dirty="0"/>
              <a:t>I</a:t>
            </a:r>
            <a:r>
              <a:rPr lang="en-US" sz="2000" dirty="0"/>
              <a:t>nform, </a:t>
            </a:r>
            <a:r>
              <a:rPr lang="en-US" sz="2000" b="1" dirty="0"/>
              <a:t>M</a:t>
            </a:r>
            <a:r>
              <a:rPr lang="en-US" sz="2000" dirty="0"/>
              <a:t>entor, </a:t>
            </a:r>
            <a:r>
              <a:rPr lang="en-US" sz="2000" b="1" dirty="0"/>
              <a:t>B</a:t>
            </a:r>
            <a:r>
              <a:rPr lang="en-US" sz="2000" dirty="0"/>
              <a:t>enefit</a:t>
            </a:r>
          </a:p>
          <a:p>
            <a:pPr lvl="1">
              <a:lnSpc>
                <a:spcPct val="100000"/>
              </a:lnSpc>
              <a:spcAft>
                <a:spcPts val="600"/>
              </a:spcAft>
            </a:pPr>
            <a:r>
              <a:rPr lang="en-US" sz="2000" dirty="0"/>
              <a:t>Interaction/contribution is </a:t>
            </a:r>
            <a:r>
              <a:rPr lang="en-US" sz="2000" b="1" u="sng" dirty="0"/>
              <a:t>highly encouraged </a:t>
            </a:r>
            <a:r>
              <a:rPr lang="en-US" sz="2000" dirty="0"/>
              <a:t>as we’re all </a:t>
            </a:r>
            <a:r>
              <a:rPr lang="en-US" sz="2000" i="1" dirty="0"/>
              <a:t>victims and benefactors </a:t>
            </a:r>
            <a:r>
              <a:rPr lang="en-US" sz="2000" dirty="0"/>
              <a:t>of our experiences</a:t>
            </a:r>
          </a:p>
          <a:p>
            <a:pPr lvl="1">
              <a:lnSpc>
                <a:spcPct val="100000"/>
              </a:lnSpc>
              <a:spcAft>
                <a:spcPts val="600"/>
              </a:spcAft>
            </a:pPr>
            <a:r>
              <a:rPr lang="en-US" sz="2000" dirty="0"/>
              <a:t>‘Experientials and Insights’ will be shared.  Have yours ready too!</a:t>
            </a:r>
          </a:p>
          <a:p>
            <a:pPr lvl="1">
              <a:lnSpc>
                <a:spcPct val="100000"/>
              </a:lnSpc>
              <a:spcAft>
                <a:spcPts val="600"/>
              </a:spcAft>
            </a:pPr>
            <a:r>
              <a:rPr lang="en-US" sz="2000" dirty="0"/>
              <a:t>Strategies and tactics provided are </a:t>
            </a:r>
            <a:r>
              <a:rPr lang="en-US" sz="2000" b="1" dirty="0"/>
              <a:t>some</a:t>
            </a:r>
            <a:r>
              <a:rPr lang="en-US" sz="2000" dirty="0"/>
              <a:t> of the many ways to enhance the path to success but not the </a:t>
            </a:r>
            <a:r>
              <a:rPr lang="en-US" sz="2000" b="1" dirty="0"/>
              <a:t>only</a:t>
            </a:r>
            <a:r>
              <a:rPr lang="en-US" sz="2000" dirty="0"/>
              <a:t> ways</a:t>
            </a:r>
          </a:p>
          <a:p>
            <a:pPr lvl="1">
              <a:lnSpc>
                <a:spcPct val="100000"/>
              </a:lnSpc>
              <a:spcAft>
                <a:spcPts val="600"/>
              </a:spcAft>
            </a:pPr>
            <a:r>
              <a:rPr lang="en-US" sz="2000" u="sng" dirty="0"/>
              <a:t>Iconography: A different approach to ‘points of order’ </a:t>
            </a:r>
          </a:p>
          <a:p>
            <a:pPr lvl="1">
              <a:lnSpc>
                <a:spcPct val="100000"/>
              </a:lnSpc>
              <a:spcAft>
                <a:spcPts val="600"/>
              </a:spcAft>
            </a:pPr>
            <a:endParaRPr lang="en-US" sz="2000" dirty="0"/>
          </a:p>
          <a:p>
            <a:pPr marL="201168" lvl="1" indent="0">
              <a:lnSpc>
                <a:spcPct val="100000"/>
              </a:lnSpc>
              <a:spcAft>
                <a:spcPts val="600"/>
              </a:spcAft>
              <a:buNone/>
            </a:pPr>
            <a:endParaRPr lang="en-US" sz="2000" dirty="0"/>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8</a:t>
            </a:fld>
            <a:endParaRPr lang="en-US" dirty="0"/>
          </a:p>
        </p:txBody>
      </p:sp>
      <p:pic>
        <p:nvPicPr>
          <p:cNvPr id="5" name="Picture 4">
            <a:extLst>
              <a:ext uri="{FF2B5EF4-FFF2-40B4-BE49-F238E27FC236}">
                <a16:creationId xmlns:a16="http://schemas.microsoft.com/office/drawing/2014/main" id="{A3BECD76-389F-48E1-83C4-0F75127CACC6}"/>
              </a:ext>
            </a:extLst>
          </p:cNvPr>
          <p:cNvPicPr>
            <a:picLocks noChangeAspect="1"/>
          </p:cNvPicPr>
          <p:nvPr/>
        </p:nvPicPr>
        <p:blipFill>
          <a:blip r:embed="rId3"/>
          <a:stretch>
            <a:fillRect/>
          </a:stretch>
        </p:blipFill>
        <p:spPr>
          <a:xfrm>
            <a:off x="8794595" y="2615039"/>
            <a:ext cx="3255844" cy="1627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8">
            <a:extLst>
              <a:ext uri="{FF2B5EF4-FFF2-40B4-BE49-F238E27FC236}">
                <a16:creationId xmlns:a16="http://schemas.microsoft.com/office/drawing/2014/main" id="{0C0037E1-4134-4DAE-A681-0348F9481A2B}"/>
              </a:ext>
            </a:extLst>
          </p:cNvPr>
          <p:cNvSpPr txBox="1">
            <a:spLocks/>
          </p:cNvSpPr>
          <p:nvPr/>
        </p:nvSpPr>
        <p:spPr>
          <a:xfrm>
            <a:off x="1612778" y="4350902"/>
            <a:ext cx="696016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‘Definition Checkpoints’ for level-setting and nomenclature insights</a:t>
            </a:r>
            <a:endParaRPr lang="en-US" dirty="0">
              <a:solidFill>
                <a:srgbClr val="EB8B30"/>
              </a:solidFill>
            </a:endParaRPr>
          </a:p>
        </p:txBody>
      </p:sp>
      <p:pic>
        <p:nvPicPr>
          <p:cNvPr id="10" name="Graphic 9" descr="Lightbulb with solid fill">
            <a:extLst>
              <a:ext uri="{FF2B5EF4-FFF2-40B4-BE49-F238E27FC236}">
                <a16:creationId xmlns:a16="http://schemas.microsoft.com/office/drawing/2014/main" id="{11FC76E3-107C-43ED-AB70-2DE592FD6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6754" y="6111310"/>
            <a:ext cx="546234" cy="546234"/>
          </a:xfrm>
          <a:prstGeom prst="rect">
            <a:avLst/>
          </a:prstGeom>
        </p:spPr>
      </p:pic>
      <p:pic>
        <p:nvPicPr>
          <p:cNvPr id="8" name="Graphic 7" descr="Factory outline">
            <a:extLst>
              <a:ext uri="{FF2B5EF4-FFF2-40B4-BE49-F238E27FC236}">
                <a16:creationId xmlns:a16="http://schemas.microsoft.com/office/drawing/2014/main" id="{7596CDA1-FBA2-472B-B7EC-3B9A8610B3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849" y="5080383"/>
            <a:ext cx="796208" cy="796208"/>
          </a:xfrm>
          <a:prstGeom prst="rect">
            <a:avLst/>
          </a:prstGeom>
        </p:spPr>
      </p:pic>
      <p:sp>
        <p:nvSpPr>
          <p:cNvPr id="12" name="Content Placeholder 8">
            <a:extLst>
              <a:ext uri="{FF2B5EF4-FFF2-40B4-BE49-F238E27FC236}">
                <a16:creationId xmlns:a16="http://schemas.microsoft.com/office/drawing/2014/main" id="{5817E6CA-163A-4052-B2B3-0682A8089E22}"/>
              </a:ext>
            </a:extLst>
          </p:cNvPr>
          <p:cNvSpPr txBox="1">
            <a:spLocks/>
          </p:cNvSpPr>
          <p:nvPr/>
        </p:nvSpPr>
        <p:spPr>
          <a:xfrm>
            <a:off x="1640057" y="6259837"/>
            <a:ext cx="657004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‘CFO Quick Tips’ that you may find interesting/helpful</a:t>
            </a:r>
          </a:p>
          <a:p>
            <a:pPr marL="0" indent="0">
              <a:buClr>
                <a:srgbClr val="EB8A2F"/>
              </a:buClr>
              <a:buFont typeface="Calibri" panose="020F0502020204030204" pitchFamily="34" charset="0"/>
              <a:buNone/>
            </a:pPr>
            <a:endParaRPr lang="en-US" dirty="0">
              <a:solidFill>
                <a:srgbClr val="EB8B30"/>
              </a:solidFill>
            </a:endParaRPr>
          </a:p>
        </p:txBody>
      </p:sp>
      <p:pic>
        <p:nvPicPr>
          <p:cNvPr id="13" name="Graphic 12" descr="Brainstorm outline">
            <a:extLst>
              <a:ext uri="{FF2B5EF4-FFF2-40B4-BE49-F238E27FC236}">
                <a16:creationId xmlns:a16="http://schemas.microsoft.com/office/drawing/2014/main" id="{2448C3F8-FF29-4E4E-899C-6A9BE026A3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900" y="4109721"/>
            <a:ext cx="735943" cy="735943"/>
          </a:xfrm>
          <a:prstGeom prst="rect">
            <a:avLst/>
          </a:prstGeom>
        </p:spPr>
      </p:pic>
      <p:sp>
        <p:nvSpPr>
          <p:cNvPr id="14" name="Content Placeholder 8">
            <a:extLst>
              <a:ext uri="{FF2B5EF4-FFF2-40B4-BE49-F238E27FC236}">
                <a16:creationId xmlns:a16="http://schemas.microsoft.com/office/drawing/2014/main" id="{748A7B9B-EEBF-4201-9711-19ADFD835317}"/>
              </a:ext>
            </a:extLst>
          </p:cNvPr>
          <p:cNvSpPr txBox="1">
            <a:spLocks/>
          </p:cNvSpPr>
          <p:nvPr/>
        </p:nvSpPr>
        <p:spPr>
          <a:xfrm>
            <a:off x="1640057" y="5381829"/>
            <a:ext cx="651077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‘Factory Milestones’ Strategies That Have Worked For Me</a:t>
            </a:r>
          </a:p>
          <a:p>
            <a:pPr marL="0" indent="0">
              <a:buClr>
                <a:srgbClr val="EB8A2F"/>
              </a:buClr>
              <a:buFont typeface="Calibri" panose="020F0502020204030204" pitchFamily="34" charset="0"/>
              <a:buNone/>
            </a:pPr>
            <a:endParaRPr lang="en-US" dirty="0">
              <a:solidFill>
                <a:srgbClr val="EB8B30"/>
              </a:solidFill>
            </a:endParaRPr>
          </a:p>
        </p:txBody>
      </p:sp>
    </p:spTree>
    <p:extLst>
      <p:ext uri="{BB962C8B-B14F-4D97-AF65-F5344CB8AC3E}">
        <p14:creationId xmlns:p14="http://schemas.microsoft.com/office/powerpoint/2010/main" val="179377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Opening Remarks</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517358" y="1589136"/>
            <a:ext cx="8020285" cy="4023360"/>
          </a:xfrm>
        </p:spPr>
        <p:txBody>
          <a:bodyPr>
            <a:normAutofit/>
          </a:bodyPr>
          <a:lstStyle/>
          <a:p>
            <a:pPr lvl="3">
              <a:spcAft>
                <a:spcPts val="600"/>
              </a:spcAft>
            </a:pPr>
            <a:r>
              <a:rPr lang="en-US" sz="3200" dirty="0"/>
              <a:t>Observations &amp; Themes from Session 1:  </a:t>
            </a:r>
            <a:endParaRPr lang="en-US" sz="3200" b="1" dirty="0"/>
          </a:p>
          <a:p>
            <a:pPr lvl="1">
              <a:lnSpc>
                <a:spcPct val="100000"/>
              </a:lnSpc>
              <a:spcAft>
                <a:spcPts val="600"/>
              </a:spcAft>
            </a:pPr>
            <a:r>
              <a:rPr lang="en-US" sz="2000" dirty="0"/>
              <a:t>Such an impressive group of financial professionals</a:t>
            </a:r>
          </a:p>
          <a:p>
            <a:pPr lvl="1">
              <a:lnSpc>
                <a:spcPct val="100000"/>
              </a:lnSpc>
              <a:spcAft>
                <a:spcPts val="600"/>
              </a:spcAft>
            </a:pPr>
            <a:r>
              <a:rPr lang="en-US" sz="2000" dirty="0"/>
              <a:t>There is no ‘traditional’ path to becoming a CFO</a:t>
            </a:r>
          </a:p>
          <a:p>
            <a:pPr lvl="1">
              <a:lnSpc>
                <a:spcPct val="100000"/>
              </a:lnSpc>
              <a:spcAft>
                <a:spcPts val="600"/>
              </a:spcAft>
            </a:pPr>
            <a:r>
              <a:rPr lang="en-US" sz="2000" dirty="0"/>
              <a:t>Members were relieved that they didn’t need ALL the answers</a:t>
            </a:r>
          </a:p>
          <a:p>
            <a:pPr lvl="1">
              <a:lnSpc>
                <a:spcPct val="100000"/>
              </a:lnSpc>
              <a:spcAft>
                <a:spcPts val="600"/>
              </a:spcAft>
            </a:pPr>
            <a:r>
              <a:rPr lang="en-US" sz="2000" dirty="0"/>
              <a:t>The strength of these sessions will be defined by people’s willingness to share experiences with a sense of humility and purpose</a:t>
            </a:r>
          </a:p>
          <a:p>
            <a:pPr lvl="1">
              <a:lnSpc>
                <a:spcPct val="100000"/>
              </a:lnSpc>
              <a:spcAft>
                <a:spcPts val="600"/>
              </a:spcAft>
            </a:pPr>
            <a:r>
              <a:rPr lang="en-US" sz="2000" b="1" dirty="0"/>
              <a:t>Discussion trended more towards people than profits:  </a:t>
            </a:r>
          </a:p>
          <a:p>
            <a:pPr lvl="2">
              <a:lnSpc>
                <a:spcPct val="100000"/>
              </a:lnSpc>
              <a:spcAft>
                <a:spcPts val="600"/>
              </a:spcAft>
            </a:pPr>
            <a:r>
              <a:rPr lang="en-US" sz="1800" b="1" dirty="0"/>
              <a:t>‘Taking care of your teams, employees, and their families is Priority #1’</a:t>
            </a:r>
          </a:p>
          <a:p>
            <a:pPr lvl="2">
              <a:lnSpc>
                <a:spcPct val="100000"/>
              </a:lnSpc>
              <a:spcAft>
                <a:spcPts val="600"/>
              </a:spcAft>
            </a:pPr>
            <a:endParaRPr lang="en-US" sz="1800" dirty="0"/>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9</a:t>
            </a:fld>
            <a:endParaRPr lang="en-US" dirty="0"/>
          </a:p>
        </p:txBody>
      </p:sp>
      <p:sp>
        <p:nvSpPr>
          <p:cNvPr id="14" name="Content Placeholder 8">
            <a:extLst>
              <a:ext uri="{FF2B5EF4-FFF2-40B4-BE49-F238E27FC236}">
                <a16:creationId xmlns:a16="http://schemas.microsoft.com/office/drawing/2014/main" id="{47460678-2095-C541-99CD-B96952B8D7C5}"/>
              </a:ext>
            </a:extLst>
          </p:cNvPr>
          <p:cNvSpPr txBox="1">
            <a:spLocks/>
          </p:cNvSpPr>
          <p:nvPr/>
        </p:nvSpPr>
        <p:spPr>
          <a:xfrm>
            <a:off x="731521" y="5517568"/>
            <a:ext cx="7735528" cy="400949"/>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2400" b="1" dirty="0">
                <a:solidFill>
                  <a:schemeClr val="tx2"/>
                </a:solidFill>
              </a:rPr>
              <a:t>This last point is a big departure from CFO trends of the past</a:t>
            </a:r>
          </a:p>
        </p:txBody>
      </p:sp>
      <p:pic>
        <p:nvPicPr>
          <p:cNvPr id="6" name="Picture 5" descr="A picture containing text, indoor, person, ceiling&#10;&#10;Description automatically generated">
            <a:extLst>
              <a:ext uri="{FF2B5EF4-FFF2-40B4-BE49-F238E27FC236}">
                <a16:creationId xmlns:a16="http://schemas.microsoft.com/office/drawing/2014/main" id="{D8732420-4313-43EE-9E9A-49CFE2693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533" y="2943094"/>
            <a:ext cx="2154116" cy="287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Graphical user interface&#10;&#10;Description automatically generated">
            <a:extLst>
              <a:ext uri="{FF2B5EF4-FFF2-40B4-BE49-F238E27FC236}">
                <a16:creationId xmlns:a16="http://schemas.microsoft.com/office/drawing/2014/main" id="{8013AE2A-BA4C-4ABA-9C67-1E61A530B0FD}"/>
              </a:ext>
            </a:extLst>
          </p:cNvPr>
          <p:cNvPicPr>
            <a:picLocks noChangeAspect="1"/>
          </p:cNvPicPr>
          <p:nvPr/>
        </p:nvPicPr>
        <p:blipFill rotWithShape="1">
          <a:blip r:embed="rId4">
            <a:extLst>
              <a:ext uri="{28A0092B-C50C-407E-A947-70E740481C1C}">
                <a14:useLocalDpi xmlns:a14="http://schemas.microsoft.com/office/drawing/2010/main" val="0"/>
              </a:ext>
            </a:extLst>
          </a:blip>
          <a:srcRect l="22380" t="24055" r="9393" b="39885"/>
          <a:stretch/>
        </p:blipFill>
        <p:spPr>
          <a:xfrm>
            <a:off x="9096910" y="580789"/>
            <a:ext cx="2693363" cy="1898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7438994"/>
      </p:ext>
    </p:extLst>
  </p:cSld>
  <p:clrMapOvr>
    <a:masterClrMapping/>
  </p:clrMapOvr>
</p:sld>
</file>

<file path=ppt/theme/theme1.xml><?xml version="1.0" encoding="utf-8"?>
<a:theme xmlns:a="http://schemas.openxmlformats.org/drawingml/2006/main" name="Retrospect">
  <a:themeElements>
    <a:clrScheme name="CFO Rising 1">
      <a:dk1>
        <a:srgbClr val="000000"/>
      </a:dk1>
      <a:lt1>
        <a:srgbClr val="FFFFFF"/>
      </a:lt1>
      <a:dk2>
        <a:srgbClr val="094255"/>
      </a:dk2>
      <a:lt2>
        <a:srgbClr val="D7E6EB"/>
      </a:lt2>
      <a:accent1>
        <a:srgbClr val="EB8A2F"/>
      </a:accent1>
      <a:accent2>
        <a:srgbClr val="7CB4C0"/>
      </a:accent2>
      <a:accent3>
        <a:srgbClr val="E5B550"/>
      </a:accent3>
      <a:accent4>
        <a:srgbClr val="D7E6EB"/>
      </a:accent4>
      <a:accent5>
        <a:srgbClr val="FEFFFF"/>
      </a:accent5>
      <a:accent6>
        <a:srgbClr val="369DC2"/>
      </a:accent6>
      <a:hlink>
        <a:srgbClr val="7CB4C0"/>
      </a:hlink>
      <a:folHlink>
        <a:srgbClr val="09425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rgbClr val="EB8B3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10070</TotalTime>
  <Words>7367</Words>
  <Application>Microsoft Office PowerPoint</Application>
  <PresentationFormat>Widescreen</PresentationFormat>
  <Paragraphs>885</Paragraphs>
  <Slides>65</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Roboto Black</vt:lpstr>
      <vt:lpstr>Roboto</vt:lpstr>
      <vt:lpstr>Calibri</vt:lpstr>
      <vt:lpstr>Arial</vt:lpstr>
      <vt:lpstr>Antonio Light</vt:lpstr>
      <vt:lpstr>Roboto Medium</vt:lpstr>
      <vt:lpstr>roboto-thin</vt:lpstr>
      <vt:lpstr>Antonio</vt:lpstr>
      <vt:lpstr>Retrospect</vt:lpstr>
      <vt:lpstr>Welcome to Session 2  July 21, 2021</vt:lpstr>
      <vt:lpstr>PowerPoint Presentation</vt:lpstr>
      <vt:lpstr>Welcome Back!</vt:lpstr>
      <vt:lpstr>Opening Remarks</vt:lpstr>
      <vt:lpstr>Session 2 – July 21, 2021</vt:lpstr>
      <vt:lpstr>PowerPoint Presentation</vt:lpstr>
      <vt:lpstr>Presenter Bio</vt:lpstr>
      <vt:lpstr>Opening Remarks</vt:lpstr>
      <vt:lpstr>Opening Remarks</vt:lpstr>
      <vt:lpstr>How business thought has shifted</vt:lpstr>
      <vt:lpstr>How business thought has shifted</vt:lpstr>
      <vt:lpstr>How business thought has shifted</vt:lpstr>
      <vt:lpstr>Combining Past/Present/Future</vt:lpstr>
      <vt:lpstr>Focus of Today’s Session</vt:lpstr>
      <vt:lpstr>Budgeting, Forecasting, &amp; Financial Reporting  ‘Essential elements of a dynamic organization' ‘Essential skills of a CFO’ </vt:lpstr>
      <vt:lpstr>Definition Checkpoint!</vt:lpstr>
      <vt:lpstr>Definition Checkpoint!</vt:lpstr>
      <vt:lpstr>Definition Checkpoint!</vt:lpstr>
      <vt:lpstr>Typical Use Cases</vt:lpstr>
      <vt:lpstr>Who Owns the Process?</vt:lpstr>
      <vt:lpstr>What are the key benefits?   </vt:lpstr>
      <vt:lpstr>Who Benefits?</vt:lpstr>
      <vt:lpstr>PowerPoint Presentation</vt:lpstr>
      <vt:lpstr>‘Develop the Plan’ ‘Align the Organization’ </vt:lpstr>
      <vt:lpstr>Planning Process Overview</vt:lpstr>
      <vt:lpstr>Strategic Planning:  The Start of the Process</vt:lpstr>
      <vt:lpstr>Strategic Plan Framework</vt:lpstr>
      <vt:lpstr>Setting the Strategic Plan:  </vt:lpstr>
      <vt:lpstr>Definition Checkpoint!</vt:lpstr>
      <vt:lpstr>Setting the Annual Operating Plan (AOP):  </vt:lpstr>
      <vt:lpstr>Definition Checkpoint! (1 of 2)</vt:lpstr>
      <vt:lpstr>Definition Checkpoint! (2 of 2)</vt:lpstr>
      <vt:lpstr>Example:  New Business Pursuit (AOP Phase)</vt:lpstr>
      <vt:lpstr>Example: New Business Pursuit (AOP Phase) ‘The Unpacked’ Opportunity</vt:lpstr>
      <vt:lpstr>‘CFO Quick Tip’:   Some Suggestions for Probability Setting</vt:lpstr>
      <vt:lpstr>‘Execute the Plan’ ‘Measure the Progress’ ‘Drive the Results’ ‘Correct the Course’  </vt:lpstr>
      <vt:lpstr>The Monthly Forecast Update</vt:lpstr>
      <vt:lpstr>Example: New Business Pursuit (Forecast Update Phase)</vt:lpstr>
      <vt:lpstr>Example: New Business Pursuit  (Post Award/Execution Phase)</vt:lpstr>
      <vt:lpstr>Best Practice:  Risks &amp; Opportunities (R&amp;Os)</vt:lpstr>
      <vt:lpstr>‘Analyze the Results’ ‘Share the Success’  </vt:lpstr>
      <vt:lpstr>The Financial Statements:  An Introduction</vt:lpstr>
      <vt:lpstr>Income Statement</vt:lpstr>
      <vt:lpstr>Balance Sheet</vt:lpstr>
      <vt:lpstr>Cash Flow Statement</vt:lpstr>
      <vt:lpstr>Financial Reporting Strategies for GovCon</vt:lpstr>
      <vt:lpstr>Financial Reporting Strategies for GovCon</vt:lpstr>
      <vt:lpstr>Sample:  Financial Reporting Summary (1 of 2)</vt:lpstr>
      <vt:lpstr>Sample:  Financial Reporting Summary (2 of 2)</vt:lpstr>
      <vt:lpstr>Daily/Weekly Cash Report</vt:lpstr>
      <vt:lpstr>‘Recap &amp; Looking Ahead'</vt:lpstr>
      <vt:lpstr>PowerPoint Presentation</vt:lpstr>
      <vt:lpstr>A brief collection of relevant situations and experiences I’ve come across  </vt:lpstr>
      <vt:lpstr>“85% Cost Plus; Losing Money”  </vt:lpstr>
      <vt:lpstr>“The M&amp;A Power Play”  </vt:lpstr>
      <vt:lpstr>“The Founder Who Does It ‘All’ ”  </vt:lpstr>
      <vt:lpstr>“I’m Taking My Ball and Going Home”  </vt:lpstr>
      <vt:lpstr>A brief collection of YOUR relevant situations and experiences YOU’VE come across  </vt:lpstr>
      <vt:lpstr>Scenarios:  Now It’s Your Turn!</vt:lpstr>
      <vt:lpstr>What’s On Your Mind?   </vt:lpstr>
      <vt:lpstr>Closing Remarks</vt:lpstr>
      <vt:lpstr>PowerPoint Presentation</vt:lpstr>
      <vt:lpstr>Wrapping Up</vt:lpstr>
      <vt:lpstr>Wrapping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Brittney Gordon</dc:creator>
  <cp:keywords>Public</cp:keywords>
  <cp:lastModifiedBy>Jeremy Koczan</cp:lastModifiedBy>
  <cp:revision>243</cp:revision>
  <cp:lastPrinted>2019-10-30T16:34:28Z</cp:lastPrinted>
  <dcterms:created xsi:type="dcterms:W3CDTF">2019-10-28T15:26:37Z</dcterms:created>
  <dcterms:modified xsi:type="dcterms:W3CDTF">2021-07-09T19:42:51Z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dec6a403-555f-4ea1-baba-5abfaedf4032</vt:lpwstr>
  </property>
  <property fmtid="{D5CDD505-2E9C-101B-9397-08002B2CF9AE}" pid="3" name="Classification">
    <vt:lpwstr>TitusClass-Public</vt:lpwstr>
  </property>
</Properties>
</file>