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44" r:id="rId1"/>
  </p:sldMasterIdLst>
  <p:notesMasterIdLst>
    <p:notesMasterId r:id="rId30"/>
  </p:notesMasterIdLst>
  <p:sldIdLst>
    <p:sldId id="300" r:id="rId2"/>
    <p:sldId id="1688" r:id="rId3"/>
    <p:sldId id="304" r:id="rId4"/>
    <p:sldId id="1697" r:id="rId5"/>
    <p:sldId id="2733" r:id="rId6"/>
    <p:sldId id="316" r:id="rId7"/>
    <p:sldId id="320" r:id="rId8"/>
    <p:sldId id="315" r:id="rId9"/>
    <p:sldId id="2734" r:id="rId10"/>
    <p:sldId id="2736" r:id="rId11"/>
    <p:sldId id="2737" r:id="rId12"/>
    <p:sldId id="2738" r:id="rId13"/>
    <p:sldId id="2739" r:id="rId14"/>
    <p:sldId id="2740" r:id="rId15"/>
    <p:sldId id="2741" r:id="rId16"/>
    <p:sldId id="2742" r:id="rId17"/>
    <p:sldId id="2743" r:id="rId18"/>
    <p:sldId id="2744" r:id="rId19"/>
    <p:sldId id="321" r:id="rId20"/>
    <p:sldId id="2725" r:id="rId21"/>
    <p:sldId id="1694" r:id="rId22"/>
    <p:sldId id="322" r:id="rId23"/>
    <p:sldId id="313" r:id="rId24"/>
    <p:sldId id="307" r:id="rId25"/>
    <p:sldId id="306" r:id="rId26"/>
    <p:sldId id="309" r:id="rId27"/>
    <p:sldId id="294" r:id="rId28"/>
    <p:sldId id="314" r:id="rId29"/>
  </p:sldIdLst>
  <p:sldSz cx="12192000" cy="6858000"/>
  <p:notesSz cx="6950075" cy="9236075"/>
  <p:embeddedFontLst>
    <p:embeddedFont>
      <p:font typeface="Antonio" panose="020B0604020202020204" charset="0"/>
      <p:regular r:id="rId31"/>
      <p:bold r:id="rId32"/>
    </p:embeddedFont>
    <p:embeddedFont>
      <p:font typeface="Antonio Light" panose="020B0604020202020204" charset="0"/>
      <p:regular r:id="rId33"/>
    </p:embeddedFon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Roboto" panose="02000000000000000000" pitchFamily="2" charset="0"/>
      <p:regular r:id="rId38"/>
      <p:bold r:id="rId39"/>
      <p:italic r:id="rId40"/>
      <p:boldItalic r:id="rId41"/>
    </p:embeddedFont>
    <p:embeddedFont>
      <p:font typeface="Roboto Black" panose="02000000000000000000" pitchFamily="2" charset="0"/>
      <p:bold r:id="rId42"/>
      <p:italic r:id="rId43"/>
      <p:boldItalic r:id="rId44"/>
    </p:embeddedFont>
    <p:embeddedFont>
      <p:font typeface="Roboto Medium" panose="02000000000000000000" pitchFamily="2" charset="0"/>
      <p:regular r:id="rId45"/>
      <p:italic r:id="rId4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ittney Gordon" initials="BG" lastIdx="20" clrIdx="0"/>
  <p:cmAuthor id="2" name="O Nicole Holden" initials="ONH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E7EB"/>
    <a:srgbClr val="F7931D"/>
    <a:srgbClr val="074356"/>
    <a:srgbClr val="7CB4C1"/>
    <a:srgbClr val="EB8B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86358" autoAdjust="0"/>
  </p:normalViewPr>
  <p:slideViewPr>
    <p:cSldViewPr snapToGrid="0">
      <p:cViewPr varScale="1">
        <p:scale>
          <a:sx n="57" d="100"/>
          <a:sy n="57" d="100"/>
        </p:scale>
        <p:origin x="101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font" Target="fonts/font1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font" Target="fonts/font14.fntdata"/><Relationship Id="rId52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font" Target="fonts/font16.fntdata"/><Relationship Id="rId20" Type="http://schemas.openxmlformats.org/officeDocument/2006/relationships/slide" Target="slides/slide19.xml"/><Relationship Id="rId41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ian Meadows" userId="918b5189-1431-45e1-94d2-c9d57bbb1974" providerId="ADAL" clId="{FACEEF3E-0210-4031-A8BE-234C65C9F80F}"/>
    <pc:docChg chg="modSld">
      <pc:chgData name="Brian Meadows" userId="918b5189-1431-45e1-94d2-c9d57bbb1974" providerId="ADAL" clId="{FACEEF3E-0210-4031-A8BE-234C65C9F80F}" dt="2022-03-25T19:41:23.432" v="4" actId="1076"/>
      <pc:docMkLst>
        <pc:docMk/>
      </pc:docMkLst>
      <pc:sldChg chg="modSp mod">
        <pc:chgData name="Brian Meadows" userId="918b5189-1431-45e1-94d2-c9d57bbb1974" providerId="ADAL" clId="{FACEEF3E-0210-4031-A8BE-234C65C9F80F}" dt="2022-03-25T19:41:23.432" v="4" actId="1076"/>
        <pc:sldMkLst>
          <pc:docMk/>
          <pc:sldMk cId="3219802386" sldId="2733"/>
        </pc:sldMkLst>
        <pc:picChg chg="mod">
          <ac:chgData name="Brian Meadows" userId="918b5189-1431-45e1-94d2-c9d57bbb1974" providerId="ADAL" clId="{FACEEF3E-0210-4031-A8BE-234C65C9F80F}" dt="2022-03-25T19:41:23.432" v="4" actId="1076"/>
          <ac:picMkLst>
            <pc:docMk/>
            <pc:sldMk cId="3219802386" sldId="2733"/>
            <ac:picMk id="8" creationId="{9B8B4B09-8EEF-E94C-B751-444B365DE3BF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cap="none" spc="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Sheet1!$B$1:$D$1</c:f>
              <c:strCache>
                <c:ptCount val="3"/>
                <c:pt idx="0">
                  <c:v>Series 1</c:v>
                </c:pt>
                <c:pt idx="1">
                  <c:v>Series 2</c:v>
                </c:pt>
                <c:pt idx="2">
                  <c:v>Series 3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4.3</c:v>
                </c:pt>
                <c:pt idx="1">
                  <c:v>2.4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EA-304E-A185-9B15AEC86BE1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Category 2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cat>
            <c:strRef>
              <c:f>Sheet1!$B$1:$D$1</c:f>
              <c:strCache>
                <c:ptCount val="3"/>
                <c:pt idx="0">
                  <c:v>Series 1</c:v>
                </c:pt>
                <c:pt idx="1">
                  <c:v>Series 2</c:v>
                </c:pt>
                <c:pt idx="2">
                  <c:v>Series 3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2.5</c:v>
                </c:pt>
                <c:pt idx="1">
                  <c:v>4.4000000000000004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4EA-304E-A185-9B15AEC86BE1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Category 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Sheet1!$B$1:$D$1</c:f>
              <c:strCache>
                <c:ptCount val="3"/>
                <c:pt idx="0">
                  <c:v>Series 1</c:v>
                </c:pt>
                <c:pt idx="1">
                  <c:v>Series 2</c:v>
                </c:pt>
                <c:pt idx="2">
                  <c:v>Series 3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  <c:pt idx="0">
                  <c:v>3.5</c:v>
                </c:pt>
                <c:pt idx="1">
                  <c:v>1.8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4EA-304E-A185-9B15AEC86BE1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Category 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Sheet1!$B$1:$D$1</c:f>
              <c:strCache>
                <c:ptCount val="3"/>
                <c:pt idx="0">
                  <c:v>Series 1</c:v>
                </c:pt>
                <c:pt idx="1">
                  <c:v>Series 2</c:v>
                </c:pt>
                <c:pt idx="2">
                  <c:v>Series 3</c:v>
                </c:pt>
              </c:strCache>
            </c:strRef>
          </c:cat>
          <c:val>
            <c:numRef>
              <c:f>Sheet1!$B$5:$D$5</c:f>
              <c:numCache>
                <c:formatCode>General</c:formatCode>
                <c:ptCount val="3"/>
                <c:pt idx="0">
                  <c:v>4.5</c:v>
                </c:pt>
                <c:pt idx="1">
                  <c:v>2.8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4EA-304E-A185-9B15AEC86B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3427231"/>
        <c:axId val="2123267056"/>
      </c:barChart>
      <c:catAx>
        <c:axId val="3427231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23267056"/>
        <c:crosses val="autoZero"/>
        <c:auto val="1"/>
        <c:lblAlgn val="ctr"/>
        <c:lblOffset val="100"/>
        <c:noMultiLvlLbl val="0"/>
      </c:catAx>
      <c:valAx>
        <c:axId val="2123267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272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8609E532-3F8F-45F8-A5B2-E66BE3CCA33F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11932C19-31E0-4F7C-8543-AC495E8FA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390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932C19-31E0-4F7C-8543-AC495E8FA56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9243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932C19-31E0-4F7C-8543-AC495E8FA56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0263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932C19-31E0-4F7C-8543-AC495E8FA56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977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Brian Presents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932C19-31E0-4F7C-8543-AC495E8FA56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8325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-expand or shorten width of orange box for even spacing on all sides of Section Title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932C19-31E0-4F7C-8543-AC495E8FA56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3046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Mandatory slide to suggest the Goals for the Session.  White space at right is flexible as needed.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932C19-31E0-4F7C-8543-AC495E8FA56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1379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932C19-31E0-4F7C-8543-AC495E8FA56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7739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932C19-31E0-4F7C-8543-AC495E8FA56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8606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Mandatory Slide to introduce the next topic/session.  To be briefed by the MC.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932C19-31E0-4F7C-8543-AC495E8FA56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9114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-expand or shorten width of orange box for even spacing on all sides of Section Title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932C19-31E0-4F7C-8543-AC495E8FA56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1050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932C19-31E0-4F7C-8543-AC495E8FA56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731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CCD77FAA-CC40-A348-B5D9-86F3CC4409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3068" y="2338085"/>
            <a:ext cx="9057929" cy="2158189"/>
          </a:xfrm>
        </p:spPr>
        <p:txBody>
          <a:bodyPr anchor="t">
            <a:normAutofit/>
          </a:bodyPr>
          <a:lstStyle>
            <a:lvl1pPr algn="l">
              <a:lnSpc>
                <a:spcPts val="5200"/>
              </a:lnSpc>
              <a:defRPr sz="4800" spc="-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0301" y="155563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b="1" i="0" cap="all" spc="0" baseline="0">
                <a:solidFill>
                  <a:schemeClr val="bg1"/>
                </a:solidFill>
                <a:latin typeface="Antonio" panose="02000503000000000000" pitchFamily="2" charset="77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902067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A45A0-4AD1-4694-A07F-B3BA13B98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86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A45A0-4AD1-4694-A07F-B3BA13B98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371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7E0968B-3B4D-F840-A583-643A0EF4DE03}"/>
              </a:ext>
            </a:extLst>
          </p:cNvPr>
          <p:cNvSpPr/>
          <p:nvPr userDrawn="1"/>
        </p:nvSpPr>
        <p:spPr>
          <a:xfrm>
            <a:off x="0" y="6177410"/>
            <a:ext cx="12192000" cy="680590"/>
          </a:xfrm>
          <a:prstGeom prst="rect">
            <a:avLst/>
          </a:prstGeom>
          <a:solidFill>
            <a:srgbClr val="0743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897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>
            <a:extLst>
              <a:ext uri="{FF2B5EF4-FFF2-40B4-BE49-F238E27FC236}">
                <a16:creationId xmlns:a16="http://schemas.microsoft.com/office/drawing/2014/main" id="{8AC08DB4-F441-3D4C-B5F8-D4CA62638472}"/>
              </a:ext>
            </a:extLst>
          </p:cNvPr>
          <p:cNvSpPr/>
          <p:nvPr userDrawn="1"/>
        </p:nvSpPr>
        <p:spPr>
          <a:xfrm flipH="1">
            <a:off x="4120587" y="6174123"/>
            <a:ext cx="8071410" cy="683877"/>
          </a:xfrm>
          <a:prstGeom prst="rtTriangle">
            <a:avLst/>
          </a:prstGeom>
          <a:solidFill>
            <a:srgbClr val="0743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24FB34-7C03-A249-86E3-654B54063A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18031" y="6516061"/>
            <a:ext cx="634158" cy="14699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1" y="1670446"/>
            <a:ext cx="10426474" cy="4023360"/>
          </a:xfrm>
        </p:spPr>
        <p:txBody>
          <a:bodyPr/>
          <a:lstStyle>
            <a:lvl4pPr marL="91440" indent="0">
              <a:spcBef>
                <a:spcPts val="1200"/>
              </a:spcBef>
              <a:spcAft>
                <a:spcPts val="200"/>
              </a:spcAft>
              <a:buNone/>
              <a:defRPr sz="2000" b="1" i="0">
                <a:solidFill>
                  <a:srgbClr val="074356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91440" indent="0">
              <a:spcBef>
                <a:spcPts val="300"/>
              </a:spcBef>
              <a:buNone/>
              <a:defRPr b="1" i="0">
                <a:solidFill>
                  <a:srgbClr val="F7931D"/>
                </a:solidFill>
                <a:latin typeface="Antonio" panose="02000503000000000000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808069" y="6414488"/>
            <a:ext cx="1312025" cy="365125"/>
          </a:xfrm>
        </p:spPr>
        <p:txBody>
          <a:bodyPr/>
          <a:lstStyle>
            <a:lvl1pPr algn="l">
              <a:defRPr sz="1100" b="0" i="0">
                <a:latin typeface="Antonio Light" panose="02000303000000000000" pitchFamily="2" charset="77"/>
                <a:ea typeface="Roboto" panose="02000000000000000000" pitchFamily="2" charset="0"/>
              </a:defRPr>
            </a:lvl1pPr>
          </a:lstStyle>
          <a:p>
            <a:fld id="{B66A45A0-4AD1-4694-A07F-B3BA13B983E2}" type="slidenum">
              <a:rPr lang="en-US" smtClean="0"/>
              <a:pPr/>
              <a:t>‹#›</a:t>
            </a:fld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037988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01734BF-C224-A545-822F-E81B44972259}"/>
              </a:ext>
            </a:extLst>
          </p:cNvPr>
          <p:cNvSpPr/>
          <p:nvPr userDrawn="1"/>
        </p:nvSpPr>
        <p:spPr>
          <a:xfrm>
            <a:off x="8641080" y="0"/>
            <a:ext cx="3550920" cy="687137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8AC08DB4-F441-3D4C-B5F8-D4CA62638472}"/>
              </a:ext>
            </a:extLst>
          </p:cNvPr>
          <p:cNvSpPr/>
          <p:nvPr userDrawn="1"/>
        </p:nvSpPr>
        <p:spPr>
          <a:xfrm flipH="1">
            <a:off x="4120587" y="6174123"/>
            <a:ext cx="8071410" cy="683877"/>
          </a:xfrm>
          <a:prstGeom prst="rtTriangle">
            <a:avLst/>
          </a:prstGeom>
          <a:solidFill>
            <a:srgbClr val="0743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24FB34-7C03-A249-86E3-654B54063A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18031" y="6516061"/>
            <a:ext cx="634158" cy="14699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1" y="1670446"/>
            <a:ext cx="5650991" cy="402336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4pPr marL="91440" indent="0">
              <a:spcBef>
                <a:spcPts val="1200"/>
              </a:spcBef>
              <a:spcAft>
                <a:spcPts val="200"/>
              </a:spcAft>
              <a:buNone/>
              <a:defRPr sz="2000" b="1" i="0">
                <a:solidFill>
                  <a:srgbClr val="074356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91440" indent="0">
              <a:spcBef>
                <a:spcPts val="300"/>
              </a:spcBef>
              <a:buNone/>
              <a:defRPr b="1" i="0">
                <a:solidFill>
                  <a:srgbClr val="F7931D"/>
                </a:solidFill>
                <a:latin typeface="Antonio" panose="02000503000000000000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808069" y="6414488"/>
            <a:ext cx="1312025" cy="365125"/>
          </a:xfrm>
        </p:spPr>
        <p:txBody>
          <a:bodyPr/>
          <a:lstStyle>
            <a:lvl1pPr algn="l">
              <a:defRPr sz="1100" b="0" i="0">
                <a:latin typeface="Antonio Light" panose="02000303000000000000" pitchFamily="2" charset="77"/>
                <a:ea typeface="Roboto" panose="02000000000000000000" pitchFamily="2" charset="0"/>
              </a:defRPr>
            </a:lvl1pPr>
          </a:lstStyle>
          <a:p>
            <a:fld id="{B66A45A0-4AD1-4694-A07F-B3BA13B983E2}" type="slidenum">
              <a:rPr lang="en-US" smtClean="0"/>
              <a:pPr/>
              <a:t>‹#›</a:t>
            </a:fld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849566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01734BF-C224-A545-822F-E81B44972259}"/>
              </a:ext>
            </a:extLst>
          </p:cNvPr>
          <p:cNvSpPr/>
          <p:nvPr userDrawn="1"/>
        </p:nvSpPr>
        <p:spPr>
          <a:xfrm>
            <a:off x="0" y="2944906"/>
            <a:ext cx="12192000" cy="3926463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8AC08DB4-F441-3D4C-B5F8-D4CA62638472}"/>
              </a:ext>
            </a:extLst>
          </p:cNvPr>
          <p:cNvSpPr/>
          <p:nvPr userDrawn="1"/>
        </p:nvSpPr>
        <p:spPr>
          <a:xfrm flipH="1">
            <a:off x="4120587" y="6174123"/>
            <a:ext cx="8071410" cy="683877"/>
          </a:xfrm>
          <a:prstGeom prst="rtTriangle">
            <a:avLst/>
          </a:prstGeom>
          <a:solidFill>
            <a:srgbClr val="0743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24FB34-7C03-A249-86E3-654B54063A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18031" y="6516061"/>
            <a:ext cx="634158" cy="14699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1" y="1670446"/>
            <a:ext cx="5650991" cy="402336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4pPr marL="91440" indent="0">
              <a:spcBef>
                <a:spcPts val="1200"/>
              </a:spcBef>
              <a:spcAft>
                <a:spcPts val="200"/>
              </a:spcAft>
              <a:buNone/>
              <a:defRPr sz="2000" b="1" i="0">
                <a:solidFill>
                  <a:srgbClr val="074356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91440" indent="0">
              <a:spcBef>
                <a:spcPts val="300"/>
              </a:spcBef>
              <a:buNone/>
              <a:defRPr b="1" i="0">
                <a:solidFill>
                  <a:srgbClr val="F7931D"/>
                </a:solidFill>
                <a:latin typeface="Antonio" panose="02000503000000000000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808069" y="6414488"/>
            <a:ext cx="1312025" cy="365125"/>
          </a:xfrm>
        </p:spPr>
        <p:txBody>
          <a:bodyPr/>
          <a:lstStyle>
            <a:lvl1pPr algn="l">
              <a:defRPr sz="1100" b="0" i="0">
                <a:latin typeface="Antonio Light" panose="02000303000000000000" pitchFamily="2" charset="77"/>
                <a:ea typeface="Roboto" panose="02000000000000000000" pitchFamily="2" charset="0"/>
              </a:defRPr>
            </a:lvl1pPr>
          </a:lstStyle>
          <a:p>
            <a:fld id="{B66A45A0-4AD1-4694-A07F-B3BA13B983E2}" type="slidenum">
              <a:rPr lang="en-US" smtClean="0"/>
              <a:pPr/>
              <a:t>‹#›</a:t>
            </a:fld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224858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415DDBB-72B2-2943-B02A-ED7C249C5E1A}"/>
              </a:ext>
            </a:extLst>
          </p:cNvPr>
          <p:cNvSpPr/>
          <p:nvPr userDrawn="1"/>
        </p:nvSpPr>
        <p:spPr>
          <a:xfrm>
            <a:off x="0" y="2137410"/>
            <a:ext cx="12192000" cy="472059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8AC08DB4-F441-3D4C-B5F8-D4CA62638472}"/>
              </a:ext>
            </a:extLst>
          </p:cNvPr>
          <p:cNvSpPr/>
          <p:nvPr userDrawn="1"/>
        </p:nvSpPr>
        <p:spPr>
          <a:xfrm flipH="1">
            <a:off x="4120587" y="6174123"/>
            <a:ext cx="8071410" cy="683877"/>
          </a:xfrm>
          <a:prstGeom prst="rtTriangle">
            <a:avLst/>
          </a:prstGeom>
          <a:solidFill>
            <a:srgbClr val="0743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24FB34-7C03-A249-86E3-654B54063A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18031" y="6516061"/>
            <a:ext cx="634158" cy="14699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1" y="1670446"/>
            <a:ext cx="5650991" cy="402336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4pPr marL="91440" indent="0">
              <a:spcBef>
                <a:spcPts val="1200"/>
              </a:spcBef>
              <a:spcAft>
                <a:spcPts val="200"/>
              </a:spcAft>
              <a:buNone/>
              <a:defRPr sz="2000" b="1" i="0">
                <a:solidFill>
                  <a:srgbClr val="074356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91440" indent="0">
              <a:spcBef>
                <a:spcPts val="300"/>
              </a:spcBef>
              <a:buNone/>
              <a:defRPr b="1" i="0">
                <a:solidFill>
                  <a:srgbClr val="F7931D"/>
                </a:solidFill>
                <a:latin typeface="Antonio" panose="02000503000000000000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808069" y="6414488"/>
            <a:ext cx="1312025" cy="365125"/>
          </a:xfrm>
        </p:spPr>
        <p:txBody>
          <a:bodyPr/>
          <a:lstStyle>
            <a:lvl1pPr algn="l">
              <a:defRPr sz="1100" b="0" i="0">
                <a:latin typeface="Antonio Light" panose="02000303000000000000" pitchFamily="2" charset="77"/>
                <a:ea typeface="Roboto" panose="02000000000000000000" pitchFamily="2" charset="0"/>
              </a:defRPr>
            </a:lvl1pPr>
          </a:lstStyle>
          <a:p>
            <a:fld id="{B66A45A0-4AD1-4694-A07F-B3BA13B983E2}" type="slidenum">
              <a:rPr lang="en-US" smtClean="0"/>
              <a:pPr/>
              <a:t>‹#›</a:t>
            </a:fld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184850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A45A0-4AD1-4694-A07F-B3BA13B98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454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97B0E8C-8423-4F46-B5D4-548F4E85319C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EB8B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915657" y="-204314"/>
            <a:ext cx="10058400" cy="1450757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Antonio" panose="02000503000000000000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16" y="1693038"/>
            <a:ext cx="4443984" cy="4023360"/>
          </a:xfrm>
        </p:spPr>
        <p:txBody>
          <a:bodyPr/>
          <a:lstStyle>
            <a:lvl1pPr>
              <a:defRPr sz="1600"/>
            </a:lvl1pPr>
            <a:lvl2pPr>
              <a:spcBef>
                <a:spcPts val="600"/>
              </a:spcBef>
              <a:defRPr sz="1600"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A45A0-4AD1-4694-A07F-B3BA13B983E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07ECC452-A831-7146-8B58-D2953FA73B74}"/>
              </a:ext>
            </a:extLst>
          </p:cNvPr>
          <p:cNvSpPr/>
          <p:nvPr userDrawn="1"/>
        </p:nvSpPr>
        <p:spPr>
          <a:xfrm flipH="1">
            <a:off x="4120587" y="6174123"/>
            <a:ext cx="8071410" cy="683877"/>
          </a:xfrm>
          <a:prstGeom prst="rtTriangle">
            <a:avLst/>
          </a:prstGeom>
          <a:solidFill>
            <a:srgbClr val="0743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5E59FDE-4636-DE4E-BB78-856B294B50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18031" y="6516061"/>
            <a:ext cx="634158" cy="14699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79619" y="1638174"/>
            <a:ext cx="4533629" cy="4023360"/>
          </a:xfrm>
        </p:spPr>
        <p:txBody>
          <a:bodyPr/>
          <a:lstStyle>
            <a:lvl1pPr marL="91440" indent="-91440">
              <a:lnSpc>
                <a:spcPct val="100000"/>
              </a:lnSpc>
              <a:defRPr sz="26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  <a:lvl2pPr marL="91440" indent="0">
              <a:buNone/>
              <a:defRPr>
                <a:solidFill>
                  <a:schemeClr val="bg1"/>
                </a:solidFill>
              </a:defRPr>
            </a:lvl2pPr>
            <a:lvl3pPr marL="395478" indent="-194310"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88A0C76-6690-6B46-8297-CEAC03A89F97}"/>
              </a:ext>
            </a:extLst>
          </p:cNvPr>
          <p:cNvSpPr txBox="1">
            <a:spLocks/>
          </p:cNvSpPr>
          <p:nvPr userDrawn="1"/>
        </p:nvSpPr>
        <p:spPr>
          <a:xfrm>
            <a:off x="11808069" y="6414488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100" b="0" i="0" kern="1200">
                <a:solidFill>
                  <a:srgbClr val="FFFFFF"/>
                </a:solidFill>
                <a:latin typeface="Antonio Light" panose="02000303000000000000" pitchFamily="2" charset="77"/>
                <a:ea typeface="Roboto" panose="02000000000000000000" pitchFamily="2" charset="0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6A45A0-4AD1-4694-A07F-B3BA13B983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614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97B0E8C-8423-4F46-B5D4-548F4E85319C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7CB4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915657" y="-204314"/>
            <a:ext cx="10058400" cy="1450757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Antonio" panose="02000503000000000000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16" y="1693038"/>
            <a:ext cx="4443984" cy="4023360"/>
          </a:xfrm>
        </p:spPr>
        <p:txBody>
          <a:bodyPr/>
          <a:lstStyle>
            <a:lvl1pPr>
              <a:defRPr sz="1600"/>
            </a:lvl1pPr>
            <a:lvl2pPr>
              <a:spcBef>
                <a:spcPts val="600"/>
              </a:spcBef>
              <a:defRPr sz="1600"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A45A0-4AD1-4694-A07F-B3BA13B983E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07ECC452-A831-7146-8B58-D2953FA73B74}"/>
              </a:ext>
            </a:extLst>
          </p:cNvPr>
          <p:cNvSpPr/>
          <p:nvPr userDrawn="1"/>
        </p:nvSpPr>
        <p:spPr>
          <a:xfrm flipH="1">
            <a:off x="4120587" y="6174123"/>
            <a:ext cx="8071410" cy="683877"/>
          </a:xfrm>
          <a:prstGeom prst="rtTriangle">
            <a:avLst/>
          </a:prstGeom>
          <a:solidFill>
            <a:srgbClr val="0743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5E59FDE-4636-DE4E-BB78-856B294B50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18031" y="6516061"/>
            <a:ext cx="634158" cy="14699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79619" y="1638174"/>
            <a:ext cx="4533629" cy="4023360"/>
          </a:xfrm>
        </p:spPr>
        <p:txBody>
          <a:bodyPr/>
          <a:lstStyle>
            <a:lvl1pPr marL="91440" indent="-91440">
              <a:lnSpc>
                <a:spcPct val="100000"/>
              </a:lnSpc>
              <a:defRPr sz="2600" b="0" i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  <a:lvl2pPr marL="91440" indent="0">
              <a:buNone/>
              <a:defRPr>
                <a:solidFill>
                  <a:schemeClr val="bg1"/>
                </a:solidFill>
              </a:defRPr>
            </a:lvl2pPr>
            <a:lvl3pPr marL="395478" indent="-194310"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88A0C76-6690-6B46-8297-CEAC03A89F97}"/>
              </a:ext>
            </a:extLst>
          </p:cNvPr>
          <p:cNvSpPr txBox="1">
            <a:spLocks/>
          </p:cNvSpPr>
          <p:nvPr userDrawn="1"/>
        </p:nvSpPr>
        <p:spPr>
          <a:xfrm>
            <a:off x="11808069" y="6414488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100" b="0" i="0" kern="1200">
                <a:solidFill>
                  <a:srgbClr val="FFFFFF"/>
                </a:solidFill>
                <a:latin typeface="Antonio Light" panose="02000303000000000000" pitchFamily="2" charset="77"/>
                <a:ea typeface="Roboto" panose="02000000000000000000" pitchFamily="2" charset="0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6A45A0-4AD1-4694-A07F-B3BA13B983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884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97B0E8C-8423-4F46-B5D4-548F4E85319C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915657" y="-204314"/>
            <a:ext cx="10058400" cy="1450757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Antonio" panose="02000503000000000000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16" y="1693038"/>
            <a:ext cx="4443984" cy="4023360"/>
          </a:xfrm>
        </p:spPr>
        <p:txBody>
          <a:bodyPr/>
          <a:lstStyle>
            <a:lvl1pPr>
              <a:defRPr sz="1600"/>
            </a:lvl1pPr>
            <a:lvl2pPr>
              <a:spcBef>
                <a:spcPts val="600"/>
              </a:spcBef>
              <a:defRPr sz="1600"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A45A0-4AD1-4694-A07F-B3BA13B983E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07ECC452-A831-7146-8B58-D2953FA73B74}"/>
              </a:ext>
            </a:extLst>
          </p:cNvPr>
          <p:cNvSpPr/>
          <p:nvPr userDrawn="1"/>
        </p:nvSpPr>
        <p:spPr>
          <a:xfrm flipH="1">
            <a:off x="4120587" y="6174123"/>
            <a:ext cx="8071410" cy="683877"/>
          </a:xfrm>
          <a:prstGeom prst="rtTriangle">
            <a:avLst/>
          </a:prstGeom>
          <a:solidFill>
            <a:srgbClr val="0743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5E59FDE-4636-DE4E-BB78-856B294B50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18031" y="6516061"/>
            <a:ext cx="634158" cy="14699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79619" y="1638174"/>
            <a:ext cx="4533629" cy="4023360"/>
          </a:xfrm>
        </p:spPr>
        <p:txBody>
          <a:bodyPr/>
          <a:lstStyle>
            <a:lvl1pPr marL="91440" indent="-91440">
              <a:lnSpc>
                <a:spcPct val="100000"/>
              </a:lnSpc>
              <a:defRPr sz="2600" b="0" i="0">
                <a:solidFill>
                  <a:schemeClr val="tx2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  <a:lvl2pPr marL="91440" indent="0">
              <a:buNone/>
              <a:defRPr>
                <a:solidFill>
                  <a:schemeClr val="tx2"/>
                </a:solidFill>
              </a:defRPr>
            </a:lvl2pPr>
            <a:lvl3pPr marL="395478" indent="-194310">
              <a:buClr>
                <a:schemeClr val="bg1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88A0C76-6690-6B46-8297-CEAC03A89F97}"/>
              </a:ext>
            </a:extLst>
          </p:cNvPr>
          <p:cNvSpPr txBox="1">
            <a:spLocks/>
          </p:cNvSpPr>
          <p:nvPr userDrawn="1"/>
        </p:nvSpPr>
        <p:spPr>
          <a:xfrm>
            <a:off x="11808069" y="6414488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100" b="0" i="0" kern="1200">
                <a:solidFill>
                  <a:srgbClr val="FFFFFF"/>
                </a:solidFill>
                <a:latin typeface="Antonio Light" panose="02000303000000000000" pitchFamily="2" charset="77"/>
                <a:ea typeface="Roboto" panose="02000000000000000000" pitchFamily="2" charset="0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6A45A0-4AD1-4694-A07F-B3BA13B983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643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1" y="509716"/>
            <a:ext cx="10194981" cy="8284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7268" y="1670446"/>
            <a:ext cx="10426474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marL="852678" marR="0" lvl="3" indent="-28575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EB8B3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Fourth level</a:t>
            </a:r>
          </a:p>
          <a:p>
            <a:pPr marL="1035558" marR="0" lvl="4" indent="-28575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EB8B3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80134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66A45A0-4AD1-4694-A07F-B3BA13B98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235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46" r:id="rId2"/>
    <p:sldLayoutId id="2147483759" r:id="rId3"/>
    <p:sldLayoutId id="2147483761" r:id="rId4"/>
    <p:sldLayoutId id="2147483762" r:id="rId5"/>
    <p:sldLayoutId id="2147483748" r:id="rId6"/>
    <p:sldLayoutId id="2147483757" r:id="rId7"/>
    <p:sldLayoutId id="2147483758" r:id="rId8"/>
    <p:sldLayoutId id="2147483760" r:id="rId9"/>
    <p:sldLayoutId id="2147483749" r:id="rId10"/>
    <p:sldLayoutId id="2147483750" r:id="rId11"/>
    <p:sldLayoutId id="2147483751" r:id="rId12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b="1" i="0" kern="1200" spc="-50" baseline="0">
          <a:solidFill>
            <a:schemeClr val="accent2"/>
          </a:solidFill>
          <a:latin typeface="Roboto Black" panose="02000000000000000000" pitchFamily="2" charset="0"/>
          <a:ea typeface="Roboto Black" panose="02000000000000000000" pitchFamily="2" charset="0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600" kern="1200">
          <a:solidFill>
            <a:schemeClr val="tx1">
              <a:lumMod val="75000"/>
              <a:lumOff val="25000"/>
            </a:schemeClr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1pPr>
      <a:lvl2pPr marL="486918" indent="-28575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EB8B30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2pPr>
      <a:lvl3pPr marL="669798" indent="-28575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EB8B30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3pPr>
      <a:lvl4pPr marL="91440" marR="0" indent="0" algn="l" defTabSz="914400" rtl="0" eaLnBrk="1" fontAlgn="auto" latinLnBrk="0" hangingPunct="1">
        <a:lnSpc>
          <a:spcPct val="90000"/>
        </a:lnSpc>
        <a:spcBef>
          <a:spcPts val="1200"/>
        </a:spcBef>
        <a:spcAft>
          <a:spcPts val="0"/>
        </a:spcAft>
        <a:buClr>
          <a:srgbClr val="EB8B30"/>
        </a:buClr>
        <a:buSzPct val="100000"/>
        <a:buFont typeface="Arial" panose="020B0604020202020204" pitchFamily="34" charset="0"/>
        <a:buNone/>
        <a:tabLst/>
        <a:defRPr sz="2000" b="1" i="0" kern="1200">
          <a:solidFill>
            <a:srgbClr val="074356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4pPr>
      <a:lvl5pPr marL="91440" marR="0" indent="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400"/>
        </a:spcAft>
        <a:buClr>
          <a:srgbClr val="EB8B30"/>
        </a:buClr>
        <a:buSzPct val="100000"/>
        <a:buFont typeface="Arial" panose="020B0604020202020204" pitchFamily="34" charset="0"/>
        <a:buNone/>
        <a:tabLst/>
        <a:defRPr sz="1400" b="1" i="0" kern="1200">
          <a:solidFill>
            <a:srgbClr val="F7931D"/>
          </a:solidFill>
          <a:latin typeface="Antonio" panose="02000503000000000000" pitchFamily="2" charset="77"/>
          <a:ea typeface="Roboto" panose="02000000000000000000" pitchFamily="2" charset="0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869EA8E-2A23-C942-983A-1D470AA2719C}"/>
              </a:ext>
            </a:extLst>
          </p:cNvPr>
          <p:cNvSpPr/>
          <p:nvPr/>
        </p:nvSpPr>
        <p:spPr>
          <a:xfrm>
            <a:off x="0" y="-103644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0C906C6-8A7D-8943-8812-21FE75F3ECF1}"/>
              </a:ext>
            </a:extLst>
          </p:cNvPr>
          <p:cNvSpPr/>
          <p:nvPr/>
        </p:nvSpPr>
        <p:spPr>
          <a:xfrm>
            <a:off x="0" y="6177410"/>
            <a:ext cx="12192000" cy="68059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3DD454A-E053-1545-855E-CDFA193A31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76385" y="663514"/>
            <a:ext cx="4039228" cy="477363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998C626-F944-0D49-B3EB-716DEC13BB0A}"/>
              </a:ext>
            </a:extLst>
          </p:cNvPr>
          <p:cNvSpPr/>
          <p:nvPr/>
        </p:nvSpPr>
        <p:spPr>
          <a:xfrm>
            <a:off x="3526534" y="6383625"/>
            <a:ext cx="51389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bg2"/>
                </a:solidFill>
                <a:latin typeface="Antonio" panose="02000503000000000000" pitchFamily="2" charset="77"/>
                <a:ea typeface="Roboto Black" panose="02000000000000000000" pitchFamily="2" charset="0"/>
              </a:rPr>
              <a:t>The Ever-Expanding Role of the CFO  </a:t>
            </a:r>
            <a:r>
              <a:rPr lang="en-US" sz="1600" dirty="0">
                <a:solidFill>
                  <a:schemeClr val="accent2"/>
                </a:solidFill>
                <a:latin typeface="Antonio Light" panose="02000303000000000000" pitchFamily="2" charset="77"/>
                <a:ea typeface="Roboto Black" panose="02000000000000000000" pitchFamily="2" charset="0"/>
              </a:rPr>
              <a:t>|</a:t>
            </a:r>
            <a:r>
              <a:rPr lang="en-US" sz="1600" b="1" dirty="0">
                <a:solidFill>
                  <a:schemeClr val="accent2"/>
                </a:solidFill>
                <a:latin typeface="Antonio" panose="02000503000000000000" pitchFamily="2" charset="77"/>
                <a:ea typeface="Roboto Black" panose="02000000000000000000" pitchFamily="2" charset="0"/>
              </a:rPr>
              <a:t>  </a:t>
            </a:r>
            <a:r>
              <a:rPr lang="en-US" sz="1600" b="1" dirty="0">
                <a:solidFill>
                  <a:schemeClr val="bg2"/>
                </a:solidFill>
                <a:latin typeface="Antonio" panose="02000503000000000000" pitchFamily="2" charset="77"/>
                <a:ea typeface="Roboto Black" panose="02000000000000000000" pitchFamily="2" charset="0"/>
              </a:rPr>
              <a:t>MARCH 16, 2022</a:t>
            </a:r>
          </a:p>
        </p:txBody>
      </p:sp>
    </p:spTree>
    <p:extLst>
      <p:ext uri="{BB962C8B-B14F-4D97-AF65-F5344CB8AC3E}">
        <p14:creationId xmlns:p14="http://schemas.microsoft.com/office/powerpoint/2010/main" val="34323034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D95E5-D7F9-4EE1-BBA1-9BC8D1393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853" y="304236"/>
            <a:ext cx="10728958" cy="828418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CFO are Responsible for Three Primary Areas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13581F-115B-4711-9DEF-44602F00D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A45A0-4AD1-4694-A07F-B3BA13B983E2}" type="slidenum">
              <a:rPr lang="en-US" smtClean="0"/>
              <a:pPr/>
              <a:t>10</a:t>
            </a:fld>
            <a:endParaRPr lang="en-US" sz="1100" dirty="0"/>
          </a:p>
        </p:txBody>
      </p:sp>
      <p:sp>
        <p:nvSpPr>
          <p:cNvPr id="7" name="Google Shape;83;p10">
            <a:extLst>
              <a:ext uri="{FF2B5EF4-FFF2-40B4-BE49-F238E27FC236}">
                <a16:creationId xmlns:a16="http://schemas.microsoft.com/office/drawing/2014/main" id="{0A433938-EC44-2A48-8F5A-DEBB4F63A8F9}"/>
              </a:ext>
            </a:extLst>
          </p:cNvPr>
          <p:cNvSpPr txBox="1"/>
          <p:nvPr/>
        </p:nvSpPr>
        <p:spPr>
          <a:xfrm>
            <a:off x="615854" y="1506833"/>
            <a:ext cx="7952794" cy="4820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203200" fontAlgn="base"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400"/>
              <a:buFont typeface="Helvetica Neue"/>
              <a:buChar char="•"/>
              <a:defRPr/>
            </a:pPr>
            <a:r>
              <a:rPr lang="en-US" sz="24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Installing controls and protecting the assets of the company (physical, intellectual and human)</a:t>
            </a:r>
          </a:p>
          <a:p>
            <a:pPr marL="342900" indent="-203200" fontAlgn="base"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400"/>
              <a:buFont typeface="Helvetica Neue"/>
              <a:buChar char="•"/>
              <a:defRPr/>
            </a:pPr>
            <a:endParaRPr lang="en-US" sz="120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 marL="342900" indent="-203200" fontAlgn="base"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400"/>
              <a:buFont typeface="Helvetica Neue"/>
              <a:buChar char="•"/>
              <a:defRPr/>
            </a:pPr>
            <a:r>
              <a:rPr lang="en-US" sz="24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Providing analysis of and insight into financial performance and operational objectives of the company</a:t>
            </a:r>
          </a:p>
          <a:p>
            <a:pPr marL="342900" indent="-203200" fontAlgn="base"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400"/>
              <a:buFont typeface="Helvetica Neue"/>
              <a:buChar char="•"/>
              <a:defRPr/>
            </a:pPr>
            <a:endParaRPr lang="en-US" sz="120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 marL="342900" indent="-203200" fontAlgn="base"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400"/>
              <a:buFont typeface="Helvetica Neue"/>
              <a:buChar char="•"/>
              <a:defRPr/>
            </a:pPr>
            <a:r>
              <a:rPr lang="en-US" sz="24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Share operational control with the executive team to ensure the achievement of the strategic plan of the company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6B883D3-0884-0940-968F-B01909F65876}"/>
              </a:ext>
            </a:extLst>
          </p:cNvPr>
          <p:cNvSpPr/>
          <p:nvPr/>
        </p:nvSpPr>
        <p:spPr>
          <a:xfrm>
            <a:off x="615853" y="5562113"/>
            <a:ext cx="86177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Compliance &amp; Recommendations 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  Co-Operating the Business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8977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D95E5-D7F9-4EE1-BBA1-9BC8D1393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1" y="304236"/>
            <a:ext cx="10728958" cy="828418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Not All CFOs are Created Equal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13581F-115B-4711-9DEF-44602F00D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A45A0-4AD1-4694-A07F-B3BA13B983E2}" type="slidenum">
              <a:rPr lang="en-US" smtClean="0"/>
              <a:pPr/>
              <a:t>11</a:t>
            </a:fld>
            <a:endParaRPr lang="en-US" sz="1100" dirty="0"/>
          </a:p>
        </p:txBody>
      </p:sp>
      <p:sp>
        <p:nvSpPr>
          <p:cNvPr id="6" name="Google Shape;83;p10">
            <a:extLst>
              <a:ext uri="{FF2B5EF4-FFF2-40B4-BE49-F238E27FC236}">
                <a16:creationId xmlns:a16="http://schemas.microsoft.com/office/drawing/2014/main" id="{711DA451-961C-6046-9ED6-0311723794DE}"/>
              </a:ext>
            </a:extLst>
          </p:cNvPr>
          <p:cNvSpPr txBox="1"/>
          <p:nvPr/>
        </p:nvSpPr>
        <p:spPr>
          <a:xfrm>
            <a:off x="731521" y="1414367"/>
            <a:ext cx="7878223" cy="4820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203200" fontAlgn="base"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400"/>
              <a:buFont typeface="Helvetica Neue"/>
              <a:buChar char="•"/>
              <a:defRPr/>
            </a:pPr>
            <a:r>
              <a:rPr lang="en-US" sz="24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“Glorified Controllers”</a:t>
            </a:r>
          </a:p>
          <a:p>
            <a:pPr marL="342900" indent="-203200" fontAlgn="base"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400"/>
              <a:buFont typeface="Helvetica Neue"/>
              <a:buChar char="•"/>
              <a:defRPr/>
            </a:pPr>
            <a:endParaRPr lang="en-US" sz="120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 marL="342900" indent="-203200" fontAlgn="base"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400"/>
              <a:buFont typeface="Helvetica Neue"/>
              <a:buChar char="•"/>
              <a:defRPr/>
            </a:pPr>
            <a:r>
              <a:rPr lang="en-US" sz="24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Traditional CFOs (</a:t>
            </a:r>
            <a:r>
              <a:rPr lang="en-US" sz="2400" i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…ownership over finance/accounting, but limited operational or technical insights into the business</a:t>
            </a:r>
            <a:r>
              <a:rPr lang="en-US" sz="24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)</a:t>
            </a:r>
          </a:p>
          <a:p>
            <a:pPr marL="342900" indent="-203200" fontAlgn="base"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400"/>
              <a:buFont typeface="Helvetica Neue"/>
              <a:buChar char="•"/>
              <a:defRPr/>
            </a:pPr>
            <a:endParaRPr lang="en-US" sz="120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 marL="342900" indent="-203200" fontAlgn="base"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400"/>
              <a:buFont typeface="Helvetica Neue"/>
              <a:buChar char="•"/>
              <a:defRPr/>
            </a:pPr>
            <a:r>
              <a:rPr lang="en-US" sz="24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The CFO (</a:t>
            </a:r>
            <a:r>
              <a:rPr lang="en-US" sz="2400" i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…increased operational insight and ownership of additional areas such as IT or HR</a:t>
            </a:r>
            <a:r>
              <a:rPr lang="en-US" sz="24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)</a:t>
            </a:r>
          </a:p>
          <a:p>
            <a:pPr marL="342900" indent="-203200" fontAlgn="base"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400"/>
              <a:buFont typeface="Helvetica Neue"/>
              <a:buChar char="•"/>
              <a:defRPr/>
            </a:pPr>
            <a:endParaRPr lang="en-US" sz="120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 marL="342900" indent="-203200" fontAlgn="base"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400"/>
              <a:buFont typeface="Helvetica Neue"/>
              <a:buChar char="•"/>
              <a:defRPr/>
            </a:pPr>
            <a:r>
              <a:rPr lang="en-US" sz="24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Operational CFOs (</a:t>
            </a:r>
            <a:r>
              <a:rPr lang="en-US" sz="2400" i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…perform all CFO duties, along with acting as the de facto COO;  true partner to the CEO;  the goal</a:t>
            </a:r>
            <a:r>
              <a:rPr lang="en-US" sz="24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)</a:t>
            </a:r>
          </a:p>
          <a:p>
            <a:pPr marL="342900" indent="-203200" fontAlgn="base"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400"/>
              <a:buFont typeface="Helvetica Neue"/>
              <a:buChar char="•"/>
              <a:defRPr/>
            </a:pPr>
            <a:endParaRPr lang="en-US" sz="120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 marL="139700" fontAlgn="base"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400"/>
              <a:defRPr/>
            </a:pPr>
            <a:r>
              <a:rPr lang="en-US" sz="2400" i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…some differences within owner-led, PE-backed and Public companies</a:t>
            </a:r>
          </a:p>
        </p:txBody>
      </p:sp>
    </p:spTree>
    <p:extLst>
      <p:ext uri="{BB962C8B-B14F-4D97-AF65-F5344CB8AC3E}">
        <p14:creationId xmlns:p14="http://schemas.microsoft.com/office/powerpoint/2010/main" val="9981685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D95E5-D7F9-4EE1-BBA1-9BC8D1393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1" y="304236"/>
            <a:ext cx="10728958" cy="828418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Becoming a CFO….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13581F-115B-4711-9DEF-44602F00D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A45A0-4AD1-4694-A07F-B3BA13B983E2}" type="slidenum">
              <a:rPr lang="en-US" smtClean="0"/>
              <a:pPr/>
              <a:t>12</a:t>
            </a:fld>
            <a:endParaRPr lang="en-US" sz="1100" dirty="0"/>
          </a:p>
        </p:txBody>
      </p:sp>
      <p:sp>
        <p:nvSpPr>
          <p:cNvPr id="5" name="Google Shape;83;p10">
            <a:extLst>
              <a:ext uri="{FF2B5EF4-FFF2-40B4-BE49-F238E27FC236}">
                <a16:creationId xmlns:a16="http://schemas.microsoft.com/office/drawing/2014/main" id="{FCED665A-9251-6945-A58E-133CB4A2B4C2}"/>
              </a:ext>
            </a:extLst>
          </p:cNvPr>
          <p:cNvSpPr txBox="1"/>
          <p:nvPr/>
        </p:nvSpPr>
        <p:spPr>
          <a:xfrm>
            <a:off x="731521" y="1455464"/>
            <a:ext cx="7919319" cy="4820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203200" fontAlgn="base"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400"/>
              <a:buFont typeface="Helvetica Neue"/>
              <a:buChar char="•"/>
              <a:defRPr/>
            </a:pPr>
            <a:r>
              <a:rPr lang="en-US" sz="24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Vast majority of CFOs grow up within accounting/CPA or finance/M&amp;A tracks</a:t>
            </a:r>
          </a:p>
          <a:p>
            <a:pPr marL="952485" lvl="1" indent="-203200" fontAlgn="base"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400"/>
              <a:buFont typeface="Helvetica Neue"/>
              <a:buChar char="•"/>
              <a:defRPr/>
            </a:pPr>
            <a:r>
              <a:rPr lang="en-US" sz="20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Need to punch a certain number of tickets, but not necessarily all of them.  Depends on size of company and budgets.</a:t>
            </a:r>
          </a:p>
          <a:p>
            <a:pPr marL="342900" indent="-203200" fontAlgn="base"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400"/>
              <a:buFont typeface="Helvetica Neue"/>
              <a:buChar char="•"/>
              <a:defRPr/>
            </a:pPr>
            <a:endParaRPr lang="en-US" sz="120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 marL="342900" indent="-203200" fontAlgn="base"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400"/>
              <a:buFont typeface="Helvetica Neue"/>
              <a:buChar char="•"/>
              <a:defRPr/>
            </a:pPr>
            <a:r>
              <a:rPr lang="en-US" sz="24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Mastery, Urgency and Specificity;  Precision of Language</a:t>
            </a:r>
          </a:p>
          <a:p>
            <a:pPr marL="342900" indent="-203200" fontAlgn="base"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400"/>
              <a:buFont typeface="Helvetica Neue"/>
              <a:buChar char="•"/>
              <a:defRPr/>
            </a:pPr>
            <a:endParaRPr lang="en-US" sz="120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 marL="342900" indent="-203200" fontAlgn="base"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400"/>
              <a:buFont typeface="Helvetica Neue"/>
              <a:buChar char="•"/>
              <a:defRPr/>
            </a:pPr>
            <a:r>
              <a:rPr lang="en-US" sz="24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Executive Presence;  Primary executive who translates strategy/vision into tactics, a consistent sales personality to the external world.</a:t>
            </a:r>
          </a:p>
          <a:p>
            <a:pPr marL="342900" indent="-203200" fontAlgn="base"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400"/>
              <a:buFont typeface="Helvetica Neue"/>
              <a:buChar char="•"/>
              <a:defRPr/>
            </a:pPr>
            <a:endParaRPr lang="en-US" sz="120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 marL="342900" indent="-203200" fontAlgn="base"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400"/>
              <a:buFont typeface="Helvetica Neue"/>
              <a:buChar char="•"/>
              <a:defRPr/>
            </a:pPr>
            <a:r>
              <a:rPr lang="en-US" sz="24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Some OCD helps a lot</a:t>
            </a:r>
          </a:p>
        </p:txBody>
      </p:sp>
    </p:spTree>
    <p:extLst>
      <p:ext uri="{BB962C8B-B14F-4D97-AF65-F5344CB8AC3E}">
        <p14:creationId xmlns:p14="http://schemas.microsoft.com/office/powerpoint/2010/main" val="36583855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D95E5-D7F9-4EE1-BBA1-9BC8D1393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1" y="304236"/>
            <a:ext cx="10728958" cy="828418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Choosing the Company that Fits You Best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13581F-115B-4711-9DEF-44602F00D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A45A0-4AD1-4694-A07F-B3BA13B983E2}" type="slidenum">
              <a:rPr lang="en-US" smtClean="0"/>
              <a:pPr/>
              <a:t>13</a:t>
            </a:fld>
            <a:endParaRPr lang="en-US" sz="110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B363C1C-7CBD-5C4F-B5C1-B16B6CF3CA7A}"/>
              </a:ext>
            </a:extLst>
          </p:cNvPr>
          <p:cNvCxnSpPr>
            <a:cxnSpLocks/>
          </p:cNvCxnSpPr>
          <p:nvPr/>
        </p:nvCxnSpPr>
        <p:spPr>
          <a:xfrm flipV="1">
            <a:off x="1794490" y="1795308"/>
            <a:ext cx="0" cy="3429000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3282479-C458-F544-855D-10D54E67E806}"/>
              </a:ext>
            </a:extLst>
          </p:cNvPr>
          <p:cNvCxnSpPr/>
          <p:nvPr/>
        </p:nvCxnSpPr>
        <p:spPr>
          <a:xfrm>
            <a:off x="1794490" y="5224308"/>
            <a:ext cx="4919472" cy="0"/>
          </a:xfrm>
          <a:prstGeom prst="line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408E31E-ADF5-E54C-A50E-EC85CC1AEBA0}"/>
              </a:ext>
            </a:extLst>
          </p:cNvPr>
          <p:cNvSpPr txBox="1"/>
          <p:nvPr/>
        </p:nvSpPr>
        <p:spPr>
          <a:xfrm rot="16200000" flipH="1">
            <a:off x="384539" y="3212182"/>
            <a:ext cx="23939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70C0"/>
                </a:solidFill>
              </a:rPr>
              <a:t>Ownership Structure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F701262-1BBF-744C-A43F-CEC22AF6E5C1}"/>
              </a:ext>
            </a:extLst>
          </p:cNvPr>
          <p:cNvSpPr txBox="1"/>
          <p:nvPr/>
        </p:nvSpPr>
        <p:spPr>
          <a:xfrm>
            <a:off x="4115053" y="5231488"/>
            <a:ext cx="15745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70C0"/>
                </a:solidFill>
              </a:rPr>
              <a:t>Business Size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D324D4-C3C6-FF41-96AA-33AA50D6A1FB}"/>
              </a:ext>
            </a:extLst>
          </p:cNvPr>
          <p:cNvSpPr txBox="1"/>
          <p:nvPr/>
        </p:nvSpPr>
        <p:spPr>
          <a:xfrm>
            <a:off x="1746222" y="4151407"/>
            <a:ext cx="19728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>
                <a:solidFill>
                  <a:schemeClr val="accent6">
                    <a:lumMod val="75000"/>
                  </a:schemeClr>
                </a:solidFill>
              </a:rPr>
              <a:t>Founder / Family Led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0338A66-F658-C84E-8DD0-C8E4E039FB51}"/>
              </a:ext>
            </a:extLst>
          </p:cNvPr>
          <p:cNvSpPr txBox="1"/>
          <p:nvPr/>
        </p:nvSpPr>
        <p:spPr>
          <a:xfrm>
            <a:off x="1746222" y="3246191"/>
            <a:ext cx="16957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>
                <a:solidFill>
                  <a:schemeClr val="accent6">
                    <a:lumMod val="75000"/>
                  </a:schemeClr>
                </a:solidFill>
              </a:rPr>
              <a:t>Funded (VC or PE)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1FE97DF-9C03-2F4E-8935-E6C3E00479EE}"/>
              </a:ext>
            </a:extLst>
          </p:cNvPr>
          <p:cNvSpPr txBox="1"/>
          <p:nvPr/>
        </p:nvSpPr>
        <p:spPr>
          <a:xfrm>
            <a:off x="1746222" y="2348519"/>
            <a:ext cx="14823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>
                <a:solidFill>
                  <a:schemeClr val="accent6">
                    <a:lumMod val="75000"/>
                  </a:schemeClr>
                </a:solidFill>
              </a:rPr>
              <a:t>Publicly Traded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92378D5-CB2E-914A-BCF7-CBB4DB25A223}"/>
              </a:ext>
            </a:extLst>
          </p:cNvPr>
          <p:cNvSpPr txBox="1"/>
          <p:nvPr/>
        </p:nvSpPr>
        <p:spPr>
          <a:xfrm rot="16200000">
            <a:off x="3429335" y="4789310"/>
            <a:ext cx="6495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Small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6D8754F-AD3B-044C-818F-1C6264B0A473}"/>
              </a:ext>
            </a:extLst>
          </p:cNvPr>
          <p:cNvSpPr txBox="1"/>
          <p:nvPr/>
        </p:nvSpPr>
        <p:spPr>
          <a:xfrm rot="16200000">
            <a:off x="4460137" y="4661871"/>
            <a:ext cx="9044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Medium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1F2813B-1E83-BC41-8448-3D5BE82DF6EF}"/>
              </a:ext>
            </a:extLst>
          </p:cNvPr>
          <p:cNvSpPr txBox="1"/>
          <p:nvPr/>
        </p:nvSpPr>
        <p:spPr>
          <a:xfrm rot="16200000">
            <a:off x="5704009" y="4793222"/>
            <a:ext cx="6417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Large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0BC6C3C-332E-0A4A-9181-46E56A14259C}"/>
              </a:ext>
            </a:extLst>
          </p:cNvPr>
          <p:cNvCxnSpPr/>
          <p:nvPr/>
        </p:nvCxnSpPr>
        <p:spPr>
          <a:xfrm flipV="1">
            <a:off x="3826243" y="1966680"/>
            <a:ext cx="2578540" cy="2523370"/>
          </a:xfrm>
          <a:prstGeom prst="line">
            <a:avLst/>
          </a:prstGeom>
          <a:ln w="12700">
            <a:solidFill>
              <a:schemeClr val="accent4">
                <a:lumMod val="50000"/>
              </a:schemeClr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EA2C4540-92EA-6340-9A1F-85C5A9D2677B}"/>
              </a:ext>
            </a:extLst>
          </p:cNvPr>
          <p:cNvSpPr txBox="1"/>
          <p:nvPr/>
        </p:nvSpPr>
        <p:spPr>
          <a:xfrm rot="18932371">
            <a:off x="3472161" y="3122441"/>
            <a:ext cx="28569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>
                <a:solidFill>
                  <a:srgbClr val="0070C0"/>
                </a:solidFill>
              </a:rPr>
              <a:t>Industry, Role, Partners, Money</a:t>
            </a:r>
          </a:p>
        </p:txBody>
      </p:sp>
      <p:sp>
        <p:nvSpPr>
          <p:cNvPr id="18" name="Google Shape;83;p10">
            <a:extLst>
              <a:ext uri="{FF2B5EF4-FFF2-40B4-BE49-F238E27FC236}">
                <a16:creationId xmlns:a16="http://schemas.microsoft.com/office/drawing/2014/main" id="{C9A56B63-B0A9-9347-9B44-5EC4BE180734}"/>
              </a:ext>
            </a:extLst>
          </p:cNvPr>
          <p:cNvSpPr txBox="1"/>
          <p:nvPr/>
        </p:nvSpPr>
        <p:spPr>
          <a:xfrm>
            <a:off x="8681988" y="1568478"/>
            <a:ext cx="3427713" cy="4820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203200" fontAlgn="base"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400"/>
              <a:buFont typeface="Helvetica Neue"/>
              <a:buChar char="•"/>
              <a:defRPr/>
            </a:pPr>
            <a:r>
              <a:rPr lang="en-US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Vertical axis</a:t>
            </a:r>
          </a:p>
          <a:p>
            <a:pPr marL="342900" indent="-203200" fontAlgn="base"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400"/>
              <a:buFont typeface="Helvetica Neue"/>
              <a:buChar char="•"/>
              <a:defRPr/>
            </a:pPr>
            <a:endParaRPr lang="en-US" sz="120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 marL="342900" indent="-203200" fontAlgn="base"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400"/>
              <a:buFont typeface="Helvetica Neue"/>
              <a:buChar char="•"/>
              <a:defRPr/>
            </a:pPr>
            <a:r>
              <a:rPr lang="en-US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Then, horizontal axis</a:t>
            </a:r>
          </a:p>
          <a:p>
            <a:pPr marL="342900" indent="-203200" fontAlgn="base"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400"/>
              <a:buFont typeface="Helvetica Neue"/>
              <a:buChar char="•"/>
              <a:defRPr/>
            </a:pPr>
            <a:endParaRPr lang="en-US" sz="120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 marL="342900" indent="-203200" fontAlgn="base"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400"/>
              <a:buFont typeface="Helvetica Neue"/>
              <a:buChar char="•"/>
              <a:defRPr/>
            </a:pPr>
            <a:r>
              <a:rPr lang="en-US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Then, the combination of the diagonal axes</a:t>
            </a:r>
          </a:p>
          <a:p>
            <a:pPr marL="342900" indent="-203200" fontAlgn="base"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400"/>
              <a:buFont typeface="Helvetica Neue"/>
              <a:buChar char="•"/>
              <a:defRPr/>
            </a:pPr>
            <a:endParaRPr lang="en-US" sz="120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 marL="342900" indent="-203200" fontAlgn="base"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400"/>
              <a:buFont typeface="Helvetica Neue"/>
              <a:buChar char="•"/>
              <a:defRPr/>
            </a:pPr>
            <a:r>
              <a:rPr lang="en-US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Order of operation matters to achieving the right answer</a:t>
            </a:r>
          </a:p>
        </p:txBody>
      </p:sp>
    </p:spTree>
    <p:extLst>
      <p:ext uri="{BB962C8B-B14F-4D97-AF65-F5344CB8AC3E}">
        <p14:creationId xmlns:p14="http://schemas.microsoft.com/office/powerpoint/2010/main" val="18438211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D95E5-D7F9-4EE1-BBA1-9BC8D1393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1" y="314510"/>
            <a:ext cx="10728958" cy="828418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Latest Challenges Facing CFOs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13581F-115B-4711-9DEF-44602F00D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A45A0-4AD1-4694-A07F-B3BA13B983E2}" type="slidenum">
              <a:rPr lang="en-US" smtClean="0"/>
              <a:pPr/>
              <a:t>14</a:t>
            </a:fld>
            <a:endParaRPr lang="en-US" sz="1100" dirty="0"/>
          </a:p>
        </p:txBody>
      </p:sp>
      <p:sp>
        <p:nvSpPr>
          <p:cNvPr id="6" name="Google Shape;83;p10">
            <a:extLst>
              <a:ext uri="{FF2B5EF4-FFF2-40B4-BE49-F238E27FC236}">
                <a16:creationId xmlns:a16="http://schemas.microsoft.com/office/drawing/2014/main" id="{8D00D68F-D07D-4144-9E39-A3A231C9C849}"/>
              </a:ext>
            </a:extLst>
          </p:cNvPr>
          <p:cNvSpPr txBox="1"/>
          <p:nvPr/>
        </p:nvSpPr>
        <p:spPr>
          <a:xfrm>
            <a:off x="731522" y="1654139"/>
            <a:ext cx="7615310" cy="4467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203200" fontAlgn="base"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400"/>
              <a:buFont typeface="Helvetica Neue"/>
              <a:buChar char="•"/>
              <a:defRPr/>
            </a:pPr>
            <a:r>
              <a:rPr lang="en-US" sz="24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Extremely tight labor market and turnover</a:t>
            </a:r>
          </a:p>
          <a:p>
            <a:pPr marL="342900" indent="-203200" fontAlgn="base"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400"/>
              <a:buFont typeface="Helvetica Neue"/>
              <a:buChar char="•"/>
              <a:defRPr/>
            </a:pPr>
            <a:endParaRPr lang="en-US" sz="120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 marL="342900" indent="-203200" fontAlgn="base"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400"/>
              <a:buFont typeface="Helvetica Neue"/>
              <a:buChar char="•"/>
              <a:defRPr/>
            </a:pPr>
            <a:r>
              <a:rPr lang="en-US" sz="24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Diversity, Equity and Inclusion (DE&amp;I)</a:t>
            </a:r>
          </a:p>
          <a:p>
            <a:pPr marL="342900" indent="-203200" fontAlgn="base"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400"/>
              <a:buFont typeface="Helvetica Neue"/>
              <a:buChar char="•"/>
              <a:defRPr/>
            </a:pPr>
            <a:endParaRPr lang="en-US" sz="120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 marL="342900" indent="-203200" fontAlgn="base"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400"/>
              <a:buFont typeface="Helvetica Neue"/>
              <a:buChar char="•"/>
              <a:defRPr/>
            </a:pPr>
            <a:r>
              <a:rPr lang="en-US" sz="24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Less COOs</a:t>
            </a:r>
          </a:p>
          <a:p>
            <a:pPr marL="342900" indent="-203200" fontAlgn="base"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400"/>
              <a:buFont typeface="Helvetica Neue"/>
              <a:buChar char="•"/>
              <a:defRPr/>
            </a:pPr>
            <a:endParaRPr lang="en-US" sz="120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 marL="342900" indent="-203200" fontAlgn="base"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400"/>
              <a:buFont typeface="Helvetica Neue"/>
              <a:buChar char="•"/>
              <a:defRPr/>
            </a:pPr>
            <a:r>
              <a:rPr lang="en-US" sz="24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Greater responsibility in a cost constrained environment.</a:t>
            </a:r>
          </a:p>
          <a:p>
            <a:pPr marL="342900" indent="-203200" fontAlgn="base"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400"/>
              <a:buFont typeface="Helvetica Neue"/>
              <a:buChar char="•"/>
              <a:defRPr/>
            </a:pPr>
            <a:endParaRPr lang="en-US" sz="120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 marL="342900" indent="-203200" fontAlgn="base"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400"/>
              <a:buFont typeface="Helvetica Neue"/>
              <a:buChar char="•"/>
              <a:defRPr/>
            </a:pPr>
            <a:r>
              <a:rPr lang="en-US" sz="24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Global economics and politics</a:t>
            </a:r>
          </a:p>
        </p:txBody>
      </p:sp>
    </p:spTree>
    <p:extLst>
      <p:ext uri="{BB962C8B-B14F-4D97-AF65-F5344CB8AC3E}">
        <p14:creationId xmlns:p14="http://schemas.microsoft.com/office/powerpoint/2010/main" val="22291648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E56E4899-7F0E-5B43-B493-92EA1F7712F4}"/>
              </a:ext>
            </a:extLst>
          </p:cNvPr>
          <p:cNvSpPr/>
          <p:nvPr/>
        </p:nvSpPr>
        <p:spPr>
          <a:xfrm>
            <a:off x="1159186" y="4727345"/>
            <a:ext cx="7152403" cy="121615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FD95E5-D7F9-4EE1-BBA1-9BC8D1393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1" y="314510"/>
            <a:ext cx="10728958" cy="828418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Example:   </a:t>
            </a:r>
            <a:r>
              <a:rPr lang="en-US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Novetta’s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Org Structure &amp; CFO Role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13581F-115B-4711-9DEF-44602F00D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A45A0-4AD1-4694-A07F-B3BA13B983E2}" type="slidenum">
              <a:rPr lang="en-US" smtClean="0"/>
              <a:pPr/>
              <a:t>15</a:t>
            </a:fld>
            <a:endParaRPr lang="en-US" sz="1100" dirty="0"/>
          </a:p>
        </p:txBody>
      </p:sp>
      <p:sp>
        <p:nvSpPr>
          <p:cNvPr id="5" name="Google Shape;293;p11">
            <a:extLst>
              <a:ext uri="{FF2B5EF4-FFF2-40B4-BE49-F238E27FC236}">
                <a16:creationId xmlns:a16="http://schemas.microsoft.com/office/drawing/2014/main" id="{477B44D4-1FB7-ED42-93F6-A8C8BD68A40B}"/>
              </a:ext>
            </a:extLst>
          </p:cNvPr>
          <p:cNvSpPr/>
          <p:nvPr/>
        </p:nvSpPr>
        <p:spPr>
          <a:xfrm>
            <a:off x="3051434" y="2075792"/>
            <a:ext cx="1600200" cy="1254836"/>
          </a:xfrm>
          <a:prstGeom prst="rect">
            <a:avLst/>
          </a:prstGeom>
          <a:noFill/>
          <a:ln w="19050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81687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1" dirty="0">
              <a:solidFill>
                <a:srgbClr val="2E75B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1687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168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Calibri"/>
              <a:buNone/>
            </a:pPr>
            <a:endParaRPr sz="1050" b="1" i="0" u="none" strike="noStrike" cap="none" dirty="0">
              <a:solidFill>
                <a:srgbClr val="2E75B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1687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1050"/>
              <a:buFont typeface="Calibri"/>
              <a:buNone/>
            </a:pPr>
            <a:r>
              <a:rPr lang="en-US" sz="1050" b="1" i="0" u="none" strike="noStrike" cap="none" dirty="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Cyber &amp; SIGINT</a:t>
            </a:r>
            <a:br>
              <a:rPr lang="en-US" sz="1050" b="1" i="0" u="none" strike="noStrike" cap="none" dirty="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050" b="0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Athena, VP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168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Calibri"/>
              <a:buNone/>
            </a:pPr>
            <a:endParaRPr sz="1050" b="1" i="0" u="none" strike="noStrike" cap="none" dirty="0">
              <a:solidFill>
                <a:srgbClr val="2E75B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1687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1050"/>
              <a:buFont typeface="Calibri"/>
              <a:buNone/>
            </a:pPr>
            <a:r>
              <a:rPr lang="en-US" sz="1050" b="1" i="0" u="none" strike="noStrike" cap="none" dirty="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Cyber Def. &amp; Enablement</a:t>
            </a:r>
            <a:br>
              <a:rPr lang="en-US" sz="1050" b="1" i="0" u="none" strike="noStrike" cap="none" dirty="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050" b="0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Amanda, VP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168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50" b="0" i="0" u="none" strike="noStrike" cap="none" dirty="0">
              <a:solidFill>
                <a:srgbClr val="2E75B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168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1050" b="0" i="0" u="none" strike="noStrike" cap="none" dirty="0">
              <a:solidFill>
                <a:srgbClr val="2E75B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294;p11">
            <a:extLst>
              <a:ext uri="{FF2B5EF4-FFF2-40B4-BE49-F238E27FC236}">
                <a16:creationId xmlns:a16="http://schemas.microsoft.com/office/drawing/2014/main" id="{63A237EF-DE19-724F-9DA2-F4A4734B2141}"/>
              </a:ext>
            </a:extLst>
          </p:cNvPr>
          <p:cNvSpPr/>
          <p:nvPr/>
        </p:nvSpPr>
        <p:spPr>
          <a:xfrm>
            <a:off x="3039077" y="2086667"/>
            <a:ext cx="1584780" cy="369745"/>
          </a:xfrm>
          <a:prstGeom prst="rect">
            <a:avLst/>
          </a:prstGeom>
          <a:noFill/>
          <a:ln w="19050" cap="flat" cmpd="sng">
            <a:noFill/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1687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1" dirty="0">
              <a:solidFill>
                <a:srgbClr val="2E75B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16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1" dirty="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Analytic Capabilities</a:t>
            </a:r>
            <a:endParaRPr dirty="0"/>
          </a:p>
          <a:p>
            <a:pPr marL="0" marR="0" lvl="0" indent="0" algn="l" rtl="0">
              <a:lnSpc>
                <a:spcPct val="816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Anne, VP</a:t>
            </a:r>
            <a:endParaRPr sz="105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5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" name="Google Shape;295;p11">
            <a:extLst>
              <a:ext uri="{FF2B5EF4-FFF2-40B4-BE49-F238E27FC236}">
                <a16:creationId xmlns:a16="http://schemas.microsoft.com/office/drawing/2014/main" id="{F8E43AFD-8E91-9D44-A724-E86F26167B39}"/>
              </a:ext>
            </a:extLst>
          </p:cNvPr>
          <p:cNvCxnSpPr/>
          <p:nvPr/>
        </p:nvCxnSpPr>
        <p:spPr>
          <a:xfrm flipH="1">
            <a:off x="1407884" y="1734332"/>
            <a:ext cx="9736" cy="4609347"/>
          </a:xfrm>
          <a:prstGeom prst="straightConnector1">
            <a:avLst/>
          </a:prstGeom>
          <a:noFill/>
          <a:ln w="19050" cap="flat" cmpd="sng">
            <a:solidFill>
              <a:srgbClr val="CCCCCC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" name="Google Shape;296;p11">
            <a:extLst>
              <a:ext uri="{FF2B5EF4-FFF2-40B4-BE49-F238E27FC236}">
                <a16:creationId xmlns:a16="http://schemas.microsoft.com/office/drawing/2014/main" id="{DC6E5351-CB21-0C44-B9E1-B99702225E70}"/>
              </a:ext>
            </a:extLst>
          </p:cNvPr>
          <p:cNvSpPr/>
          <p:nvPr/>
        </p:nvSpPr>
        <p:spPr>
          <a:xfrm>
            <a:off x="1360717" y="2314646"/>
            <a:ext cx="117600" cy="1176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297;p11">
            <a:extLst>
              <a:ext uri="{FF2B5EF4-FFF2-40B4-BE49-F238E27FC236}">
                <a16:creationId xmlns:a16="http://schemas.microsoft.com/office/drawing/2014/main" id="{63059ECF-5819-144D-84B8-44B17AAD11AD}"/>
              </a:ext>
            </a:extLst>
          </p:cNvPr>
          <p:cNvSpPr/>
          <p:nvPr/>
        </p:nvSpPr>
        <p:spPr>
          <a:xfrm>
            <a:off x="1349084" y="6264756"/>
            <a:ext cx="117600" cy="117600"/>
          </a:xfrm>
          <a:prstGeom prst="ellipse">
            <a:avLst/>
          </a:prstGeom>
          <a:solidFill>
            <a:srgbClr val="1A427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298;p11">
            <a:extLst>
              <a:ext uri="{FF2B5EF4-FFF2-40B4-BE49-F238E27FC236}">
                <a16:creationId xmlns:a16="http://schemas.microsoft.com/office/drawing/2014/main" id="{B8F48C49-8C22-7042-871E-DFA2B9927E01}"/>
              </a:ext>
            </a:extLst>
          </p:cNvPr>
          <p:cNvSpPr/>
          <p:nvPr/>
        </p:nvSpPr>
        <p:spPr>
          <a:xfrm>
            <a:off x="1360703" y="5044789"/>
            <a:ext cx="117600" cy="117600"/>
          </a:xfrm>
          <a:prstGeom prst="ellipse">
            <a:avLst/>
          </a:prstGeom>
          <a:solidFill>
            <a:srgbClr val="1391CE"/>
          </a:solidFill>
          <a:ln w="9525" cap="flat" cmpd="sng">
            <a:solidFill>
              <a:srgbClr val="1391C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299;p11">
            <a:extLst>
              <a:ext uri="{FF2B5EF4-FFF2-40B4-BE49-F238E27FC236}">
                <a16:creationId xmlns:a16="http://schemas.microsoft.com/office/drawing/2014/main" id="{AAF554E8-22FD-F140-975E-6FB45E6BE639}"/>
              </a:ext>
            </a:extLst>
          </p:cNvPr>
          <p:cNvSpPr/>
          <p:nvPr/>
        </p:nvSpPr>
        <p:spPr>
          <a:xfrm>
            <a:off x="1578144" y="2092721"/>
            <a:ext cx="1371600" cy="457200"/>
          </a:xfrm>
          <a:prstGeom prst="rect">
            <a:avLst/>
          </a:prstGeom>
          <a:noFill/>
          <a:ln w="19050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8168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1050" b="1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Rob</a:t>
            </a:r>
            <a:br>
              <a:rPr lang="en-US" sz="1050" b="0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050" b="0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SVP, Client Operations</a:t>
            </a:r>
            <a:endParaRPr sz="105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300;p11">
            <a:extLst>
              <a:ext uri="{FF2B5EF4-FFF2-40B4-BE49-F238E27FC236}">
                <a16:creationId xmlns:a16="http://schemas.microsoft.com/office/drawing/2014/main" id="{1C23305E-6F9D-3149-BEDE-CEAFF52280EE}"/>
              </a:ext>
            </a:extLst>
          </p:cNvPr>
          <p:cNvSpPr/>
          <p:nvPr/>
        </p:nvSpPr>
        <p:spPr>
          <a:xfrm>
            <a:off x="4766673" y="2075792"/>
            <a:ext cx="1600200" cy="1260202"/>
          </a:xfrm>
          <a:prstGeom prst="rect">
            <a:avLst/>
          </a:prstGeom>
          <a:noFill/>
          <a:ln w="19050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81687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1050"/>
              <a:buFont typeface="Calibri"/>
              <a:buNone/>
            </a:pPr>
            <a:r>
              <a:rPr lang="en-US" sz="1050" b="1" i="0" u="none" strike="noStrike" cap="none" dirty="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Emerging Technologies</a:t>
            </a:r>
            <a:br>
              <a:rPr lang="en-US" sz="1050" b="1" i="0" u="none" strike="noStrike" cap="none" dirty="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050" b="0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Todd, VP</a:t>
            </a:r>
            <a:endParaRPr sz="1050" b="1" i="0" u="none" strike="noStrike" cap="none" dirty="0">
              <a:solidFill>
                <a:srgbClr val="2E75B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168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Calibri"/>
              <a:buNone/>
            </a:pPr>
            <a:endParaRPr sz="1050" b="1" i="0" u="none" strike="noStrike" cap="none" dirty="0">
              <a:solidFill>
                <a:srgbClr val="2E75B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1687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1050"/>
              <a:buFont typeface="Calibri"/>
              <a:buNone/>
            </a:pPr>
            <a:r>
              <a:rPr lang="en-US" sz="1050" b="1" i="0" u="none" strike="noStrike" cap="none" dirty="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Enterprise Solutions</a:t>
            </a:r>
            <a:br>
              <a:rPr lang="en-US" sz="1050" b="1" i="0" u="none" strike="noStrike" cap="none" dirty="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050" b="0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Ryan, VP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301;p11">
            <a:extLst>
              <a:ext uri="{FF2B5EF4-FFF2-40B4-BE49-F238E27FC236}">
                <a16:creationId xmlns:a16="http://schemas.microsoft.com/office/drawing/2014/main" id="{27F254DE-A6BC-F643-9997-C4B5316B92D2}"/>
              </a:ext>
            </a:extLst>
          </p:cNvPr>
          <p:cNvSpPr/>
          <p:nvPr/>
        </p:nvSpPr>
        <p:spPr>
          <a:xfrm>
            <a:off x="6494942" y="2075792"/>
            <a:ext cx="1600200" cy="1269505"/>
          </a:xfrm>
          <a:prstGeom prst="rect">
            <a:avLst/>
          </a:prstGeom>
          <a:noFill/>
          <a:ln w="19050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81687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1050"/>
              <a:buFont typeface="Calibri"/>
              <a:buNone/>
            </a:pPr>
            <a:r>
              <a:rPr lang="en-US" sz="1050" b="1" i="0" u="none" strike="noStrike" cap="none" dirty="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Asymmetric Analytics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1687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050"/>
              <a:buFont typeface="Calibri"/>
              <a:buNone/>
            </a:pPr>
            <a:r>
              <a:rPr lang="en-US" sz="1050" b="0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Justin, VP</a:t>
            </a:r>
            <a:br>
              <a:rPr lang="en-US" sz="1050" b="1" i="0" u="none" strike="noStrike" cap="none" dirty="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050" b="1" i="0" u="none" strike="noStrike" cap="none" dirty="0">
              <a:solidFill>
                <a:srgbClr val="2E75B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1687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1050"/>
              <a:buFont typeface="Calibri"/>
              <a:buNone/>
            </a:pPr>
            <a:r>
              <a:rPr lang="en-US" sz="1050" b="1" i="0" u="none" strike="noStrike" cap="none" dirty="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C4ISR / </a:t>
            </a:r>
            <a:r>
              <a:rPr lang="en-US" sz="1050" b="1" dirty="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Open Source</a:t>
            </a:r>
            <a:r>
              <a:rPr lang="en-US" sz="1050" b="1" i="0" u="none" strike="noStrike" cap="none" dirty="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 Analytics</a:t>
            </a:r>
            <a:br>
              <a:rPr lang="en-US" sz="1050" b="1" i="0" u="none" strike="noStrike" cap="none" dirty="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050" b="0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Steve, Sr. Director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168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Calibri"/>
              <a:buNone/>
            </a:pPr>
            <a:endParaRPr sz="1050" b="1" i="0" u="none" strike="noStrike" cap="none" dirty="0">
              <a:solidFill>
                <a:srgbClr val="2E75B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1687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1050"/>
              <a:buFont typeface="Calibri"/>
              <a:buNone/>
            </a:pPr>
            <a:r>
              <a:rPr lang="en-US" sz="1050" b="1" i="0" u="none" strike="noStrike" cap="none" dirty="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Special Operations Forces</a:t>
            </a:r>
            <a:br>
              <a:rPr lang="en-US" sz="1050" b="1" i="0" u="none" strike="noStrike" cap="none" dirty="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050" b="0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Joe, VP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302;p11">
            <a:extLst>
              <a:ext uri="{FF2B5EF4-FFF2-40B4-BE49-F238E27FC236}">
                <a16:creationId xmlns:a16="http://schemas.microsoft.com/office/drawing/2014/main" id="{916957D1-A969-D743-94F5-59BF4A718480}"/>
              </a:ext>
            </a:extLst>
          </p:cNvPr>
          <p:cNvSpPr/>
          <p:nvPr/>
        </p:nvSpPr>
        <p:spPr>
          <a:xfrm>
            <a:off x="1159186" y="1277132"/>
            <a:ext cx="1371600" cy="457200"/>
          </a:xfrm>
          <a:prstGeom prst="rect">
            <a:avLst/>
          </a:prstGeom>
          <a:noFill/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8168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1200" b="1" i="0" u="none" strike="noStrike" cap="none" dirty="0" err="1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Tiffanny</a:t>
            </a:r>
            <a:br>
              <a:rPr lang="en-US" sz="1200" b="0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0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President &amp; CEO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303;p11">
            <a:extLst>
              <a:ext uri="{FF2B5EF4-FFF2-40B4-BE49-F238E27FC236}">
                <a16:creationId xmlns:a16="http://schemas.microsoft.com/office/drawing/2014/main" id="{9A478B8D-99CD-FE44-8DFF-D769F9B3C351}"/>
              </a:ext>
            </a:extLst>
          </p:cNvPr>
          <p:cNvSpPr/>
          <p:nvPr/>
        </p:nvSpPr>
        <p:spPr>
          <a:xfrm>
            <a:off x="1578144" y="6019968"/>
            <a:ext cx="1371600" cy="457200"/>
          </a:xfrm>
          <a:prstGeom prst="rect">
            <a:avLst/>
          </a:prstGeom>
          <a:noFill/>
          <a:ln w="19050" cap="flat" cmpd="sng">
            <a:solidFill>
              <a:srgbClr val="1A427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8168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105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Noah</a:t>
            </a:r>
            <a:endParaRPr sz="105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168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105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VP &amp; Chief of Staff</a:t>
            </a:r>
            <a:endParaRPr sz="105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304;p11">
            <a:extLst>
              <a:ext uri="{FF2B5EF4-FFF2-40B4-BE49-F238E27FC236}">
                <a16:creationId xmlns:a16="http://schemas.microsoft.com/office/drawing/2014/main" id="{E2F05EA2-B9ED-3843-86AC-6716B1EF6B92}"/>
              </a:ext>
            </a:extLst>
          </p:cNvPr>
          <p:cNvSpPr/>
          <p:nvPr/>
        </p:nvSpPr>
        <p:spPr>
          <a:xfrm>
            <a:off x="1578144" y="4830369"/>
            <a:ext cx="1371600" cy="457200"/>
          </a:xfrm>
          <a:prstGeom prst="rect">
            <a:avLst/>
          </a:prstGeom>
          <a:noFill/>
          <a:ln w="19050" cap="flat" cmpd="sng">
            <a:solidFill>
              <a:srgbClr val="1391C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8168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1050" b="1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Rich</a:t>
            </a:r>
            <a:br>
              <a:rPr lang="en-US" sz="1050" b="0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050" b="0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CFO</a:t>
            </a:r>
            <a:endParaRPr sz="105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305;p11">
            <a:extLst>
              <a:ext uri="{FF2B5EF4-FFF2-40B4-BE49-F238E27FC236}">
                <a16:creationId xmlns:a16="http://schemas.microsoft.com/office/drawing/2014/main" id="{156B3E5C-5268-A444-A2D3-26197B70D2D6}"/>
              </a:ext>
            </a:extLst>
          </p:cNvPr>
          <p:cNvSpPr/>
          <p:nvPr/>
        </p:nvSpPr>
        <p:spPr>
          <a:xfrm>
            <a:off x="3051433" y="4836572"/>
            <a:ext cx="1600200" cy="439423"/>
          </a:xfrm>
          <a:prstGeom prst="rect">
            <a:avLst/>
          </a:prstGeom>
          <a:noFill/>
          <a:ln w="19050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8168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1050" b="1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Ky</a:t>
            </a:r>
            <a:br>
              <a:rPr lang="en-US" sz="1050" b="0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050" b="0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VP, Information Technology</a:t>
            </a:r>
            <a:endParaRPr sz="105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306;p11">
            <a:extLst>
              <a:ext uri="{FF2B5EF4-FFF2-40B4-BE49-F238E27FC236}">
                <a16:creationId xmlns:a16="http://schemas.microsoft.com/office/drawing/2014/main" id="{10DB2540-AB23-0146-99DC-8B6E561D221F}"/>
              </a:ext>
            </a:extLst>
          </p:cNvPr>
          <p:cNvSpPr/>
          <p:nvPr/>
        </p:nvSpPr>
        <p:spPr>
          <a:xfrm>
            <a:off x="4766673" y="4836572"/>
            <a:ext cx="1600200" cy="439423"/>
          </a:xfrm>
          <a:prstGeom prst="rect">
            <a:avLst/>
          </a:prstGeom>
          <a:noFill/>
          <a:ln w="19050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8168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1050" b="1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Mark</a:t>
            </a:r>
            <a:br>
              <a:rPr lang="en-US" sz="1050" b="0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050" b="0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VP, Contracts and Pricing</a:t>
            </a:r>
            <a:endParaRPr sz="105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307;p11">
            <a:extLst>
              <a:ext uri="{FF2B5EF4-FFF2-40B4-BE49-F238E27FC236}">
                <a16:creationId xmlns:a16="http://schemas.microsoft.com/office/drawing/2014/main" id="{0E929E48-0459-B242-BB6C-69768F71C9AA}"/>
              </a:ext>
            </a:extLst>
          </p:cNvPr>
          <p:cNvSpPr/>
          <p:nvPr/>
        </p:nvSpPr>
        <p:spPr>
          <a:xfrm>
            <a:off x="6494942" y="4848034"/>
            <a:ext cx="1600200" cy="439423"/>
          </a:xfrm>
          <a:prstGeom prst="rect">
            <a:avLst/>
          </a:prstGeom>
          <a:noFill/>
          <a:ln w="19050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8168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1050" b="1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Theresa</a:t>
            </a:r>
            <a:endParaRPr dirty="0"/>
          </a:p>
          <a:p>
            <a:pPr marL="0" marR="0" lvl="0" indent="0" algn="l" rtl="0">
              <a:lnSpc>
                <a:spcPct val="8168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1050" b="0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VP and Controller</a:t>
            </a:r>
            <a:endParaRPr sz="105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309;p11">
            <a:extLst>
              <a:ext uri="{FF2B5EF4-FFF2-40B4-BE49-F238E27FC236}">
                <a16:creationId xmlns:a16="http://schemas.microsoft.com/office/drawing/2014/main" id="{94E01112-2A03-E44A-A696-A04EAD11B676}"/>
              </a:ext>
            </a:extLst>
          </p:cNvPr>
          <p:cNvSpPr/>
          <p:nvPr/>
        </p:nvSpPr>
        <p:spPr>
          <a:xfrm>
            <a:off x="4722444" y="1763621"/>
            <a:ext cx="1706887" cy="3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8168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200" b="1" i="0" u="none" strike="noStrike" cap="none" dirty="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Information Exploitation</a:t>
            </a:r>
            <a:br>
              <a:rPr lang="en-US" sz="1050" b="0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050" b="0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Kevin, </a:t>
            </a:r>
            <a:r>
              <a:rPr lang="en-US" sz="105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n-US" sz="1050" b="0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VP</a:t>
            </a:r>
            <a:endParaRPr sz="105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310;p11">
            <a:extLst>
              <a:ext uri="{FF2B5EF4-FFF2-40B4-BE49-F238E27FC236}">
                <a16:creationId xmlns:a16="http://schemas.microsoft.com/office/drawing/2014/main" id="{27DEC542-5D15-1846-9430-9091BADE314D}"/>
              </a:ext>
            </a:extLst>
          </p:cNvPr>
          <p:cNvSpPr/>
          <p:nvPr/>
        </p:nvSpPr>
        <p:spPr>
          <a:xfrm>
            <a:off x="6468834" y="1752890"/>
            <a:ext cx="1626307" cy="3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8168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200" b="1" i="0" u="none" strike="noStrike" cap="none" dirty="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Mission Integration</a:t>
            </a:r>
            <a:br>
              <a:rPr lang="en-US" sz="1050" b="1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050" b="0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Rob, SVP</a:t>
            </a:r>
            <a:endParaRPr sz="105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311;p11">
            <a:extLst>
              <a:ext uri="{FF2B5EF4-FFF2-40B4-BE49-F238E27FC236}">
                <a16:creationId xmlns:a16="http://schemas.microsoft.com/office/drawing/2014/main" id="{A020E016-11F8-3643-AA22-F988ADBFCB25}"/>
              </a:ext>
            </a:extLst>
          </p:cNvPr>
          <p:cNvSpPr/>
          <p:nvPr/>
        </p:nvSpPr>
        <p:spPr>
          <a:xfrm>
            <a:off x="3006359" y="1750427"/>
            <a:ext cx="1573334" cy="342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8168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200" b="1" i="0" u="none" strike="noStrike" cap="none" dirty="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Cyber</a:t>
            </a:r>
            <a:br>
              <a:rPr lang="en-US" sz="1050" b="1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050" b="0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Chris, SVP</a:t>
            </a:r>
            <a:endParaRPr sz="105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315;p11">
            <a:extLst>
              <a:ext uri="{FF2B5EF4-FFF2-40B4-BE49-F238E27FC236}">
                <a16:creationId xmlns:a16="http://schemas.microsoft.com/office/drawing/2014/main" id="{59E37008-D170-054B-A61C-1E8F5074766E}"/>
              </a:ext>
            </a:extLst>
          </p:cNvPr>
          <p:cNvSpPr/>
          <p:nvPr/>
        </p:nvSpPr>
        <p:spPr>
          <a:xfrm>
            <a:off x="3051433" y="5376312"/>
            <a:ext cx="1600200" cy="439423"/>
          </a:xfrm>
          <a:prstGeom prst="rect">
            <a:avLst/>
          </a:prstGeom>
          <a:noFill/>
          <a:ln w="19050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8168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1050" b="1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Rick</a:t>
            </a:r>
            <a:br>
              <a:rPr lang="en-US" sz="1050" b="0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050" b="0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VP, Finance</a:t>
            </a:r>
            <a:endParaRPr sz="105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316;p11">
            <a:extLst>
              <a:ext uri="{FF2B5EF4-FFF2-40B4-BE49-F238E27FC236}">
                <a16:creationId xmlns:a16="http://schemas.microsoft.com/office/drawing/2014/main" id="{34F68AC8-9F8A-104B-8E2A-9EFFEF33F096}"/>
              </a:ext>
            </a:extLst>
          </p:cNvPr>
          <p:cNvSpPr/>
          <p:nvPr/>
        </p:nvSpPr>
        <p:spPr>
          <a:xfrm>
            <a:off x="4766673" y="5376312"/>
            <a:ext cx="1600200" cy="439423"/>
          </a:xfrm>
          <a:prstGeom prst="rect">
            <a:avLst/>
          </a:prstGeom>
          <a:noFill/>
          <a:ln w="19050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8168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1050" b="1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Rich (acting)</a:t>
            </a:r>
            <a:br>
              <a:rPr lang="en-US" sz="1050" b="0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050" b="0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VP, Human Resources </a:t>
            </a:r>
            <a:br>
              <a:rPr lang="en-US" sz="1050" b="0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050" b="0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&amp; Employee Care</a:t>
            </a:r>
            <a:endParaRPr sz="105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317;p11">
            <a:extLst>
              <a:ext uri="{FF2B5EF4-FFF2-40B4-BE49-F238E27FC236}">
                <a16:creationId xmlns:a16="http://schemas.microsoft.com/office/drawing/2014/main" id="{EE875FA0-C005-C94C-BB38-5C5ED93A7BDB}"/>
              </a:ext>
            </a:extLst>
          </p:cNvPr>
          <p:cNvSpPr/>
          <p:nvPr/>
        </p:nvSpPr>
        <p:spPr>
          <a:xfrm>
            <a:off x="6494942" y="5387774"/>
            <a:ext cx="1600200" cy="439423"/>
          </a:xfrm>
          <a:prstGeom prst="rect">
            <a:avLst/>
          </a:prstGeom>
          <a:noFill/>
          <a:ln w="19050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8168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1050" b="1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Christine</a:t>
            </a:r>
            <a:br>
              <a:rPr lang="en-US" sz="1050" b="0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050" b="0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Sr. Director, Security </a:t>
            </a:r>
            <a:br>
              <a:rPr lang="en-US" sz="1050" b="0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050" b="0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&amp; Facilities</a:t>
            </a:r>
            <a:endParaRPr sz="105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318;p11">
            <a:extLst>
              <a:ext uri="{FF2B5EF4-FFF2-40B4-BE49-F238E27FC236}">
                <a16:creationId xmlns:a16="http://schemas.microsoft.com/office/drawing/2014/main" id="{3FFDE008-A7FD-DA43-9C1C-25C5E71B4DAD}"/>
              </a:ext>
            </a:extLst>
          </p:cNvPr>
          <p:cNvSpPr/>
          <p:nvPr/>
        </p:nvSpPr>
        <p:spPr>
          <a:xfrm>
            <a:off x="1372000" y="3749477"/>
            <a:ext cx="117600" cy="117600"/>
          </a:xfrm>
          <a:prstGeom prst="ellipse">
            <a:avLst/>
          </a:prstGeom>
          <a:solidFill>
            <a:srgbClr val="00AAC1"/>
          </a:solidFill>
          <a:ln w="9525" cap="flat" cmpd="sng">
            <a:solidFill>
              <a:srgbClr val="00AAC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319;p11">
            <a:extLst>
              <a:ext uri="{FF2B5EF4-FFF2-40B4-BE49-F238E27FC236}">
                <a16:creationId xmlns:a16="http://schemas.microsoft.com/office/drawing/2014/main" id="{381DD6DB-55B0-494C-9A59-6F4D424D4169}"/>
              </a:ext>
            </a:extLst>
          </p:cNvPr>
          <p:cNvSpPr/>
          <p:nvPr/>
        </p:nvSpPr>
        <p:spPr>
          <a:xfrm>
            <a:off x="1578144" y="3512828"/>
            <a:ext cx="1371600" cy="457200"/>
          </a:xfrm>
          <a:prstGeom prst="rect">
            <a:avLst/>
          </a:prstGeom>
          <a:noFill/>
          <a:ln w="19050" cap="flat" cmpd="sng">
            <a:solidFill>
              <a:srgbClr val="00AAC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8168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1050" b="1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Brian</a:t>
            </a:r>
            <a:br>
              <a:rPr lang="en-US" sz="1050" b="0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050" b="0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SVP, BD &amp; Strategy</a:t>
            </a:r>
            <a:endParaRPr sz="1050" b="0" i="0" u="none" strike="noStrike" cap="none" dirty="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320;p11">
            <a:extLst>
              <a:ext uri="{FF2B5EF4-FFF2-40B4-BE49-F238E27FC236}">
                <a16:creationId xmlns:a16="http://schemas.microsoft.com/office/drawing/2014/main" id="{BB536D2C-A627-4344-9696-21E3AD17BC2B}"/>
              </a:ext>
            </a:extLst>
          </p:cNvPr>
          <p:cNvSpPr/>
          <p:nvPr/>
        </p:nvSpPr>
        <p:spPr>
          <a:xfrm>
            <a:off x="3051434" y="3512828"/>
            <a:ext cx="1600200" cy="457200"/>
          </a:xfrm>
          <a:prstGeom prst="rect">
            <a:avLst/>
          </a:prstGeom>
          <a:noFill/>
          <a:ln w="19050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8168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1050" b="1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Pat</a:t>
            </a:r>
            <a:br>
              <a:rPr lang="en-US" sz="1050" b="0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050" b="0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VP, Capture and Proposals</a:t>
            </a:r>
            <a:endParaRPr sz="105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21;p11">
            <a:extLst>
              <a:ext uri="{FF2B5EF4-FFF2-40B4-BE49-F238E27FC236}">
                <a16:creationId xmlns:a16="http://schemas.microsoft.com/office/drawing/2014/main" id="{8A95CECA-BE8D-CA44-9F3A-F019D80C6A82}"/>
              </a:ext>
            </a:extLst>
          </p:cNvPr>
          <p:cNvSpPr/>
          <p:nvPr/>
        </p:nvSpPr>
        <p:spPr>
          <a:xfrm>
            <a:off x="6494942" y="3524290"/>
            <a:ext cx="1600200" cy="457200"/>
          </a:xfrm>
          <a:prstGeom prst="rect">
            <a:avLst/>
          </a:prstGeom>
          <a:noFill/>
          <a:ln w="19050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8168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1050" b="1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Holly</a:t>
            </a:r>
            <a:br>
              <a:rPr lang="en-US" sz="1050" b="0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050" b="0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Sr. Director, Marketing</a:t>
            </a:r>
            <a:endParaRPr sz="105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22;p11">
            <a:extLst>
              <a:ext uri="{FF2B5EF4-FFF2-40B4-BE49-F238E27FC236}">
                <a16:creationId xmlns:a16="http://schemas.microsoft.com/office/drawing/2014/main" id="{1F6499FE-E31E-824D-B92E-E402E1AF4FAB}"/>
              </a:ext>
            </a:extLst>
          </p:cNvPr>
          <p:cNvSpPr/>
          <p:nvPr/>
        </p:nvSpPr>
        <p:spPr>
          <a:xfrm>
            <a:off x="4766673" y="3512828"/>
            <a:ext cx="1600200" cy="457200"/>
          </a:xfrm>
          <a:prstGeom prst="rect">
            <a:avLst/>
          </a:prstGeom>
          <a:noFill/>
          <a:ln w="19050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8168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1050" b="1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Marc</a:t>
            </a:r>
            <a:br>
              <a:rPr lang="en-US" sz="1050" b="0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050" b="0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VP, Product Solutions</a:t>
            </a:r>
            <a:endParaRPr sz="105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3;p11">
            <a:extLst>
              <a:ext uri="{FF2B5EF4-FFF2-40B4-BE49-F238E27FC236}">
                <a16:creationId xmlns:a16="http://schemas.microsoft.com/office/drawing/2014/main" id="{31CBA5CC-B5B5-EB4C-91E9-353A22434F8A}"/>
              </a:ext>
            </a:extLst>
          </p:cNvPr>
          <p:cNvSpPr/>
          <p:nvPr/>
        </p:nvSpPr>
        <p:spPr>
          <a:xfrm>
            <a:off x="3056625" y="6019968"/>
            <a:ext cx="1600200" cy="439423"/>
          </a:xfrm>
          <a:prstGeom prst="rect">
            <a:avLst/>
          </a:prstGeom>
          <a:noFill/>
          <a:ln w="19050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8168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1050" b="1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Kirsten</a:t>
            </a:r>
            <a:br>
              <a:rPr lang="en-US" sz="1050" b="0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050" b="0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Sr. Director, Recruiting </a:t>
            </a:r>
            <a:endParaRPr sz="105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298;p11">
            <a:extLst>
              <a:ext uri="{FF2B5EF4-FFF2-40B4-BE49-F238E27FC236}">
                <a16:creationId xmlns:a16="http://schemas.microsoft.com/office/drawing/2014/main" id="{3500071F-2002-0C4E-8B32-0F06FA60AFD1}"/>
              </a:ext>
            </a:extLst>
          </p:cNvPr>
          <p:cNvSpPr/>
          <p:nvPr/>
        </p:nvSpPr>
        <p:spPr>
          <a:xfrm>
            <a:off x="1358724" y="4389669"/>
            <a:ext cx="117600" cy="117600"/>
          </a:xfrm>
          <a:prstGeom prst="ellipse">
            <a:avLst/>
          </a:prstGeom>
          <a:solidFill>
            <a:srgbClr val="1865B2"/>
          </a:solidFill>
          <a:ln w="9525" cap="flat" cmpd="sng">
            <a:solidFill>
              <a:srgbClr val="1391C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04;p11">
            <a:extLst>
              <a:ext uri="{FF2B5EF4-FFF2-40B4-BE49-F238E27FC236}">
                <a16:creationId xmlns:a16="http://schemas.microsoft.com/office/drawing/2014/main" id="{F9270926-A88F-CD4A-8993-BEF3180B5ACA}"/>
              </a:ext>
            </a:extLst>
          </p:cNvPr>
          <p:cNvSpPr/>
          <p:nvPr/>
        </p:nvSpPr>
        <p:spPr>
          <a:xfrm>
            <a:off x="1576165" y="4175249"/>
            <a:ext cx="1371600" cy="457200"/>
          </a:xfrm>
          <a:prstGeom prst="rect">
            <a:avLst/>
          </a:prstGeom>
          <a:noFill/>
          <a:ln w="19050" cap="flat" cmpd="sng">
            <a:solidFill>
              <a:srgbClr val="0060B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8168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1050" b="1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Mike</a:t>
            </a:r>
            <a:br>
              <a:rPr lang="en-US" sz="1050" b="0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050" b="0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CTO</a:t>
            </a:r>
            <a:endParaRPr sz="105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655980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D95E5-D7F9-4EE1-BBA1-9BC8D1393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1" y="314510"/>
            <a:ext cx="10728958" cy="828418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Master the Core Role First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13581F-115B-4711-9DEF-44602F00D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A45A0-4AD1-4694-A07F-B3BA13B983E2}" type="slidenum">
              <a:rPr lang="en-US" smtClean="0"/>
              <a:pPr/>
              <a:t>16</a:t>
            </a:fld>
            <a:endParaRPr lang="en-US" sz="1100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BDDBE3C-D7DF-0645-8554-F42F15974DB8}"/>
              </a:ext>
            </a:extLst>
          </p:cNvPr>
          <p:cNvSpPr/>
          <p:nvPr/>
        </p:nvSpPr>
        <p:spPr>
          <a:xfrm>
            <a:off x="678058" y="1756084"/>
            <a:ext cx="2564299" cy="378968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Accounting Policies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Financial System / Chart of Accounts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Bookclose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Audit (Financial vs. DCAA/DCMA)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Tax (Income, S&amp;U, BPOL)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Treasury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Fixed Asset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Lender Reporting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2245044-8DA1-A940-B8B1-E5BE877B90E3}"/>
              </a:ext>
            </a:extLst>
          </p:cNvPr>
          <p:cNvSpPr txBox="1"/>
          <p:nvPr/>
        </p:nvSpPr>
        <p:spPr>
          <a:xfrm>
            <a:off x="678058" y="1338066"/>
            <a:ext cx="2564299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Controllership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1D147CB-C00B-6845-8836-7B6C643BB8EB}"/>
              </a:ext>
            </a:extLst>
          </p:cNvPr>
          <p:cNvSpPr txBox="1"/>
          <p:nvPr/>
        </p:nvSpPr>
        <p:spPr>
          <a:xfrm>
            <a:off x="3339978" y="1338066"/>
            <a:ext cx="2564298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Finance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649A779-126E-4F47-A91D-476BE8C26051}"/>
              </a:ext>
            </a:extLst>
          </p:cNvPr>
          <p:cNvSpPr/>
          <p:nvPr/>
        </p:nvSpPr>
        <p:spPr>
          <a:xfrm>
            <a:off x="3339978" y="1748494"/>
            <a:ext cx="2564299" cy="378968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Budgeting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Forecasting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Financial Analysis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Program Control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Board Reporting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Operating Reviews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Investor Relations (Capitalization Table Management)</a:t>
            </a:r>
          </a:p>
        </p:txBody>
      </p:sp>
      <p:sp>
        <p:nvSpPr>
          <p:cNvPr id="40" name="Content Placeholder 2">
            <a:extLst>
              <a:ext uri="{FF2B5EF4-FFF2-40B4-BE49-F238E27FC236}">
                <a16:creationId xmlns:a16="http://schemas.microsoft.com/office/drawing/2014/main" id="{BB4BBBCD-9F5D-B44E-9216-5EB30A1DD0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058" y="5538174"/>
            <a:ext cx="2564299" cy="1097603"/>
          </a:xfrm>
        </p:spPr>
        <p:txBody>
          <a:bodyPr>
            <a:no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i="1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Example</a:t>
            </a:r>
            <a:r>
              <a:rPr lang="en-US" sz="11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  Federal, state </a:t>
            </a:r>
            <a:r>
              <a:rPr lang="en-US" sz="1100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&amp;</a:t>
            </a:r>
            <a:r>
              <a:rPr lang="en-US" sz="11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int’l – challenges with acquisitions, improper filings, reporting </a:t>
            </a:r>
            <a:r>
              <a:rPr lang="en-US" sz="1100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&amp;</a:t>
            </a:r>
            <a:r>
              <a:rPr lang="en-US" sz="11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payments.  What happens when there are unpaid acquired-company taxes and government threatens to withhold from current billings or puts at risk new bids</a:t>
            </a:r>
            <a:r>
              <a:rPr lang="en-US" sz="1100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?</a:t>
            </a:r>
            <a:endParaRPr lang="en-US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D1DD543-5D94-9841-A9F5-D875D49CD1BD}"/>
              </a:ext>
            </a:extLst>
          </p:cNvPr>
          <p:cNvSpPr txBox="1"/>
          <p:nvPr/>
        </p:nvSpPr>
        <p:spPr>
          <a:xfrm>
            <a:off x="6009548" y="1346630"/>
            <a:ext cx="2564298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Corp. Development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FBAD680B-64BC-FD40-B4A9-51924D007294}"/>
              </a:ext>
            </a:extLst>
          </p:cNvPr>
          <p:cNvSpPr/>
          <p:nvPr/>
        </p:nvSpPr>
        <p:spPr>
          <a:xfrm>
            <a:off x="6009548" y="1757058"/>
            <a:ext cx="2564299" cy="378968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Strategic Planning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Acquisitions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Divestitures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Fund Raising &amp; Financing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Liquidity Planning &amp; Process</a:t>
            </a:r>
          </a:p>
        </p:txBody>
      </p:sp>
    </p:spTree>
    <p:extLst>
      <p:ext uri="{BB962C8B-B14F-4D97-AF65-F5344CB8AC3E}">
        <p14:creationId xmlns:p14="http://schemas.microsoft.com/office/powerpoint/2010/main" val="40050647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D95E5-D7F9-4EE1-BBA1-9BC8D1393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1" y="314510"/>
            <a:ext cx="10728958" cy="828418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Determine What Roles to Add Next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13581F-115B-4711-9DEF-44602F00D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A45A0-4AD1-4694-A07F-B3BA13B983E2}" type="slidenum">
              <a:rPr lang="en-US" smtClean="0"/>
              <a:pPr/>
              <a:t>17</a:t>
            </a:fld>
            <a:endParaRPr lang="en-US" sz="1100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BDDBE3C-D7DF-0645-8554-F42F15974DB8}"/>
              </a:ext>
            </a:extLst>
          </p:cNvPr>
          <p:cNvSpPr/>
          <p:nvPr/>
        </p:nvSpPr>
        <p:spPr>
          <a:xfrm>
            <a:off x="698600" y="1786905"/>
            <a:ext cx="2564299" cy="378968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Contracts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Subcontracts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Purchasing &amp; Procurement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Document Retention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Pricing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Proposal Support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2245044-8DA1-A940-B8B1-E5BE877B90E3}"/>
              </a:ext>
            </a:extLst>
          </p:cNvPr>
          <p:cNvSpPr txBox="1"/>
          <p:nvPr/>
        </p:nvSpPr>
        <p:spPr>
          <a:xfrm>
            <a:off x="698600" y="1368887"/>
            <a:ext cx="2564299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Contracts &amp; Pricing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1D147CB-C00B-6845-8836-7B6C643BB8EB}"/>
              </a:ext>
            </a:extLst>
          </p:cNvPr>
          <p:cNvSpPr txBox="1"/>
          <p:nvPr/>
        </p:nvSpPr>
        <p:spPr>
          <a:xfrm>
            <a:off x="3360520" y="1368887"/>
            <a:ext cx="2564298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Legal &amp; Compliance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649A779-126E-4F47-A91D-476BE8C26051}"/>
              </a:ext>
            </a:extLst>
          </p:cNvPr>
          <p:cNvSpPr/>
          <p:nvPr/>
        </p:nvSpPr>
        <p:spPr>
          <a:xfrm>
            <a:off x="3360520" y="1779315"/>
            <a:ext cx="2564299" cy="378968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Policies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Export Control (ITAR / EAR)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Insurances &amp; Risk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Business Continuity Planning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General Counsel (or liaison to outside counsel)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Secretary to Board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8AC814-C357-9746-B46F-28770BA550BD}"/>
              </a:ext>
            </a:extLst>
          </p:cNvPr>
          <p:cNvSpPr txBox="1"/>
          <p:nvPr/>
        </p:nvSpPr>
        <p:spPr>
          <a:xfrm>
            <a:off x="6019820" y="1377451"/>
            <a:ext cx="2564298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Facilities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BBEFDCC-68ED-A64F-B6A8-4A7B2FF4D1E1}"/>
              </a:ext>
            </a:extLst>
          </p:cNvPr>
          <p:cNvSpPr/>
          <p:nvPr/>
        </p:nvSpPr>
        <p:spPr>
          <a:xfrm>
            <a:off x="6019820" y="1787879"/>
            <a:ext cx="2564299" cy="378968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Budgeting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Forecasting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Financial Analysis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Program Control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Board Reporting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Operating Reviews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Investor Relations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95FB1FB-43F4-6849-9636-0AF2F01E40B7}"/>
              </a:ext>
            </a:extLst>
          </p:cNvPr>
          <p:cNvSpPr txBox="1">
            <a:spLocks/>
          </p:cNvSpPr>
          <p:nvPr/>
        </p:nvSpPr>
        <p:spPr>
          <a:xfrm>
            <a:off x="3370229" y="5568996"/>
            <a:ext cx="2542261" cy="861479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86918" indent="-28575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EB8B30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669798" indent="-28575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EB8B30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91440" marR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B8B30"/>
              </a:buClr>
              <a:buSzPct val="100000"/>
              <a:buFont typeface="Arial" panose="020B0604020202020204" pitchFamily="34" charset="0"/>
              <a:buNone/>
              <a:tabLst/>
              <a:defRPr sz="2000" b="1" i="0" kern="1200">
                <a:solidFill>
                  <a:srgbClr val="074356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91440" marR="0" indent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400"/>
              </a:spcAft>
              <a:buClr>
                <a:srgbClr val="EB8B30"/>
              </a:buClr>
              <a:buSzPct val="100000"/>
              <a:buFont typeface="Arial" panose="020B0604020202020204" pitchFamily="34" charset="0"/>
              <a:buNone/>
              <a:tabLst/>
              <a:defRPr sz="1400" b="1" i="0" kern="1200">
                <a:solidFill>
                  <a:srgbClr val="F7931D"/>
                </a:solidFill>
                <a:latin typeface="Antonio" panose="02000503000000000000" pitchFamily="2" charset="77"/>
                <a:ea typeface="Roboto" panose="02000000000000000000" pitchFamily="2" charset="0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i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Example</a:t>
            </a:r>
            <a:r>
              <a:rPr lang="en-US" sz="1100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   C3 had a large warehouse fire, loss of tens of millions of inventory parts for resale, how to fight insurance companies and landlord for recovery.</a:t>
            </a:r>
            <a:endParaRPr lang="en-US" sz="11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1580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D95E5-D7F9-4EE1-BBA1-9BC8D1393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1" y="314510"/>
            <a:ext cx="10728958" cy="828418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Determine What Roles to Add Next (cont.)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13581F-115B-4711-9DEF-44602F00D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A45A0-4AD1-4694-A07F-B3BA13B983E2}" type="slidenum">
              <a:rPr lang="en-US" smtClean="0"/>
              <a:pPr/>
              <a:t>18</a:t>
            </a:fld>
            <a:endParaRPr lang="en-US" sz="1100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BDDBE3C-D7DF-0645-8554-F42F15974DB8}"/>
              </a:ext>
            </a:extLst>
          </p:cNvPr>
          <p:cNvSpPr/>
          <p:nvPr/>
        </p:nvSpPr>
        <p:spPr>
          <a:xfrm>
            <a:off x="698604" y="1735536"/>
            <a:ext cx="2564299" cy="378968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Employee Care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Comp Philosophies &amp; Payroll (incl. bonuses)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Benefits &amp; Wellness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Retirement &amp; 401(k)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Performance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Communications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Compliance &amp; Filings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Talent Acquisition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Training &amp; Development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2245044-8DA1-A940-B8B1-E5BE877B90E3}"/>
              </a:ext>
            </a:extLst>
          </p:cNvPr>
          <p:cNvSpPr txBox="1"/>
          <p:nvPr/>
        </p:nvSpPr>
        <p:spPr>
          <a:xfrm>
            <a:off x="698604" y="1317518"/>
            <a:ext cx="2564299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HR &amp; Recruiting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1D147CB-C00B-6845-8836-7B6C643BB8EB}"/>
              </a:ext>
            </a:extLst>
          </p:cNvPr>
          <p:cNvSpPr txBox="1"/>
          <p:nvPr/>
        </p:nvSpPr>
        <p:spPr>
          <a:xfrm>
            <a:off x="3360524" y="1317518"/>
            <a:ext cx="2564298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IT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649A779-126E-4F47-A91D-476BE8C26051}"/>
              </a:ext>
            </a:extLst>
          </p:cNvPr>
          <p:cNvSpPr/>
          <p:nvPr/>
        </p:nvSpPr>
        <p:spPr>
          <a:xfrm>
            <a:off x="3360524" y="1727946"/>
            <a:ext cx="2564299" cy="378968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Info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Networks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Communications (telecom, video, email)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Desktop &amp; Device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Cybersecurity (CMMC)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Classified Systems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Websites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Helpdesk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Ops vs. Dev vs. Infra vs. External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8AC814-C357-9746-B46F-28770BA550BD}"/>
              </a:ext>
            </a:extLst>
          </p:cNvPr>
          <p:cNvSpPr txBox="1"/>
          <p:nvPr/>
        </p:nvSpPr>
        <p:spPr>
          <a:xfrm>
            <a:off x="6019824" y="1326082"/>
            <a:ext cx="2564298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Security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BBEFDCC-68ED-A64F-B6A8-4A7B2FF4D1E1}"/>
              </a:ext>
            </a:extLst>
          </p:cNvPr>
          <p:cNvSpPr/>
          <p:nvPr/>
        </p:nvSpPr>
        <p:spPr>
          <a:xfrm>
            <a:off x="6019824" y="1736510"/>
            <a:ext cx="2564299" cy="378968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Facilities (FCL)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Personnel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Systems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Insider Threat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Federal vs. Commercial vs. International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95FB1FB-43F4-6849-9636-0AF2F01E40B7}"/>
              </a:ext>
            </a:extLst>
          </p:cNvPr>
          <p:cNvSpPr txBox="1">
            <a:spLocks/>
          </p:cNvSpPr>
          <p:nvPr/>
        </p:nvSpPr>
        <p:spPr>
          <a:xfrm>
            <a:off x="709223" y="5517627"/>
            <a:ext cx="2542261" cy="861479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86918" indent="-28575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EB8B30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669798" indent="-28575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EB8B30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91440" marR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B8B30"/>
              </a:buClr>
              <a:buSzPct val="100000"/>
              <a:buFont typeface="Arial" panose="020B0604020202020204" pitchFamily="34" charset="0"/>
              <a:buNone/>
              <a:tabLst/>
              <a:defRPr sz="2000" b="1" i="0" kern="1200">
                <a:solidFill>
                  <a:srgbClr val="074356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91440" marR="0" indent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400"/>
              </a:spcAft>
              <a:buClr>
                <a:srgbClr val="EB8B30"/>
              </a:buClr>
              <a:buSzPct val="100000"/>
              <a:buFont typeface="Arial" panose="020B0604020202020204" pitchFamily="34" charset="0"/>
              <a:buNone/>
              <a:tabLst/>
              <a:defRPr sz="1400" b="1" i="0" kern="1200">
                <a:solidFill>
                  <a:srgbClr val="F7931D"/>
                </a:solidFill>
                <a:latin typeface="Antonio" panose="02000503000000000000" pitchFamily="2" charset="77"/>
                <a:ea typeface="Roboto" panose="02000000000000000000" pitchFamily="2" charset="0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i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Example</a:t>
            </a:r>
            <a:r>
              <a:rPr lang="en-US" sz="1100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   Combining or transitioning 401(k) plans following acquisitions.</a:t>
            </a:r>
            <a:endParaRPr lang="en-US" sz="11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35454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63CB3-5792-4671-9B3A-0917AF8EA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1" y="236306"/>
            <a:ext cx="10194981" cy="797379"/>
          </a:xfrm>
        </p:spPr>
        <p:txBody>
          <a:bodyPr>
            <a:normAutofit/>
          </a:bodyPr>
          <a:lstStyle/>
          <a:p>
            <a:r>
              <a:rPr kumimoji="0" lang="en-US" sz="3200" b="1" i="0" u="none" strike="noStrike" kern="1200" cap="none" spc="-50" normalizeH="0" baseline="0" noProof="0" dirty="0">
                <a:ln>
                  <a:noFill/>
                </a:ln>
                <a:solidFill>
                  <a:srgbClr val="7CB4C0"/>
                </a:solidFill>
                <a:effectLst/>
                <a:uLnTx/>
                <a:uFillTx/>
                <a:latin typeface="Roboto Black" panose="02000000000000000000" pitchFamily="2" charset="0"/>
                <a:ea typeface="Roboto Black" panose="02000000000000000000" pitchFamily="2" charset="0"/>
                <a:cs typeface="+mj-cs"/>
              </a:rPr>
              <a:t>Break-out Session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FE4D40-B9E6-4DF7-BB18-355F553ADD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1" y="1602769"/>
            <a:ext cx="7769703" cy="4811717"/>
          </a:xfrm>
        </p:spPr>
        <p:txBody>
          <a:bodyPr>
            <a:noAutofit/>
          </a:bodyPr>
          <a:lstStyle/>
          <a:p>
            <a:pPr marL="231775" marR="0" lvl="0" indent="-231775" algn="l" defTabSz="457200" rtl="0" eaLnBrk="1" fontAlgn="auto" latinLnBrk="0" hangingPunct="1">
              <a:spcBef>
                <a:spcPts val="0"/>
              </a:spcBef>
              <a:spcAft>
                <a:spcPts val="600"/>
              </a:spcAft>
              <a:buClr>
                <a:prstClr val="white">
                  <a:lumMod val="75000"/>
                </a:prstClr>
              </a:buClr>
              <a:buSzPct val="90000"/>
              <a:buFont typeface="Wingdings" pitchFamily="2" charset="2"/>
              <a:buChar char="§"/>
              <a:tabLst/>
              <a:defRPr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Lack of qualified personnel, policies, procedures &amp; tools (cumbersome, restrictive, immature)</a:t>
            </a:r>
          </a:p>
          <a:p>
            <a:pPr marL="231775" marR="0" lvl="0" indent="-231775" algn="l" defTabSz="457200" rtl="0" eaLnBrk="1" fontAlgn="auto" latinLnBrk="0" hangingPunct="1">
              <a:spcBef>
                <a:spcPts val="0"/>
              </a:spcBef>
              <a:spcAft>
                <a:spcPts val="600"/>
              </a:spcAft>
              <a:buClr>
                <a:prstClr val="white">
                  <a:lumMod val="75000"/>
                </a:prstClr>
              </a:buClr>
              <a:buSzPct val="90000"/>
              <a:buFont typeface="Wingdings" pitchFamily="2" charset="2"/>
              <a:buChar char="§"/>
              <a:tabLst/>
              <a:defRPr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Inefficient org structure – a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cquired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company lacks focus, unity and direction</a:t>
            </a:r>
          </a:p>
          <a:p>
            <a:pPr marL="231775" indent="-231775" defTabSz="457200">
              <a:spcBef>
                <a:spcPts val="0"/>
              </a:spcBef>
              <a:spcAft>
                <a:spcPts val="600"/>
              </a:spcAft>
              <a:buClr>
                <a:prstClr val="white">
                  <a:lumMod val="85000"/>
                </a:prstClr>
              </a:buClr>
              <a:buSzPct val="90000"/>
              <a:buFont typeface="Wingdings" pitchFamily="2" charset="2"/>
              <a:buChar char="§"/>
              <a:defRPr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Geographic separation of staff and lack of coordination drove inefficiencies</a:t>
            </a:r>
          </a:p>
          <a:p>
            <a:pPr marL="231775" indent="-231775" defTabSz="457200">
              <a:spcBef>
                <a:spcPts val="0"/>
              </a:spcBef>
              <a:spcAft>
                <a:spcPts val="600"/>
              </a:spcAft>
              <a:buClr>
                <a:prstClr val="white">
                  <a:lumMod val="85000"/>
                </a:prstClr>
              </a:buClr>
              <a:buSzPct val="90000"/>
              <a:buFont typeface="Wingdings" pitchFamily="2" charset="2"/>
              <a:buChar char="§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Too much dependence on former parent </a:t>
            </a:r>
          </a:p>
          <a:p>
            <a:pPr marL="231775" indent="-231775" defTabSz="457200">
              <a:spcBef>
                <a:spcPts val="0"/>
              </a:spcBef>
              <a:spcAft>
                <a:spcPts val="600"/>
              </a:spcAft>
              <a:buClr>
                <a:prstClr val="white">
                  <a:lumMod val="85000"/>
                </a:prstClr>
              </a:buClr>
              <a:buSzPct val="90000"/>
              <a:buFont typeface="Wingdings" pitchFamily="2" charset="2"/>
              <a:buChar char="§"/>
              <a:defRPr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Recruiting process is ineffective &amp; benefits were substandard</a:t>
            </a:r>
          </a:p>
          <a:p>
            <a:pPr marL="231775" marR="0" lvl="0" indent="-231775" algn="l" defTabSz="457200" rtl="0" eaLnBrk="1" fontAlgn="auto" latinLnBrk="0" hangingPunct="1">
              <a:spcBef>
                <a:spcPts val="0"/>
              </a:spcBef>
              <a:spcAft>
                <a:spcPts val="600"/>
              </a:spcAft>
              <a:buClr>
                <a:prstClr val="white">
                  <a:lumMod val="85000"/>
                </a:prstClr>
              </a:buClr>
              <a:buSzPct val="90000"/>
              <a:buFont typeface="Wingdings" pitchFamily="2" charset="2"/>
              <a:buChar char="§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Weak market and customer approach (minor league approach to major league market)</a:t>
            </a:r>
          </a:p>
          <a:p>
            <a:pPr marL="231775" marR="0" lvl="0" indent="-231775" algn="l" defTabSz="457200" rtl="0" eaLnBrk="1" fontAlgn="auto" latinLnBrk="0" hangingPunct="1">
              <a:spcBef>
                <a:spcPts val="0"/>
              </a:spcBef>
              <a:spcAft>
                <a:spcPts val="600"/>
              </a:spcAft>
              <a:buClr>
                <a:prstClr val="white">
                  <a:lumMod val="85000"/>
                </a:prstClr>
              </a:buClr>
              <a:buSzPct val="90000"/>
              <a:buFont typeface="Wingdings" pitchFamily="2" charset="2"/>
              <a:buChar char="§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Lack of priority program involvement;  limited support to customer relationship management</a:t>
            </a:r>
          </a:p>
          <a:p>
            <a:pPr marL="231775" lvl="0" indent="-231775" defTabSz="457200">
              <a:spcBef>
                <a:spcPts val="0"/>
              </a:spcBef>
              <a:spcAft>
                <a:spcPts val="600"/>
              </a:spcAft>
              <a:buClr>
                <a:prstClr val="white">
                  <a:lumMod val="85000"/>
                </a:prstClr>
              </a:buClr>
              <a:buSzPct val="90000"/>
              <a:buFont typeface="Wingdings" pitchFamily="2" charset="2"/>
              <a:buChar char="§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Brand identity lacking and weak social media presence </a:t>
            </a:r>
          </a:p>
          <a:p>
            <a:pPr marL="231775" marR="0" lvl="0" indent="-231775" algn="l" defTabSz="457200" rtl="0" eaLnBrk="1" fontAlgn="auto" latinLnBrk="0" hangingPunct="1">
              <a:spcBef>
                <a:spcPts val="0"/>
              </a:spcBef>
              <a:spcAft>
                <a:spcPts val="600"/>
              </a:spcAft>
              <a:buClr>
                <a:prstClr val="white">
                  <a:lumMod val="75000"/>
                </a:prstClr>
              </a:buClr>
              <a:buSzPct val="90000"/>
              <a:buFont typeface="Wingdings" pitchFamily="2" charset="2"/>
              <a:buChar char="§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Investments not sufficiently funded (IR&amp;D, memberships, tradeshows, etc.)</a:t>
            </a:r>
          </a:p>
          <a:p>
            <a:pPr marL="231775" marR="0" lvl="0" indent="-231775" algn="l" defTabSz="457200" rtl="0" eaLnBrk="1" fontAlgn="auto" latinLnBrk="0" hangingPunct="1">
              <a:spcBef>
                <a:spcPts val="0"/>
              </a:spcBef>
              <a:spcAft>
                <a:spcPts val="600"/>
              </a:spcAft>
              <a:buClr>
                <a:prstClr val="white">
                  <a:lumMod val="75000"/>
                </a:prstClr>
              </a:buClr>
              <a:buSzPct val="90000"/>
              <a:buFont typeface="Wingdings" pitchFamily="2" charset="2"/>
              <a:buChar char="§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No standardized agile development processes</a:t>
            </a:r>
          </a:p>
          <a:p>
            <a:pPr marL="231775" marR="0" lvl="0" indent="-231775" algn="l" defTabSz="457200" rtl="0" eaLnBrk="1" fontAlgn="auto" latinLnBrk="0" hangingPunct="1">
              <a:spcBef>
                <a:spcPts val="0"/>
              </a:spcBef>
              <a:spcAft>
                <a:spcPts val="600"/>
              </a:spcAft>
              <a:buClr>
                <a:prstClr val="white">
                  <a:lumMod val="75000"/>
                </a:prstClr>
              </a:buClr>
              <a:buSzPct val="90000"/>
              <a:buFont typeface="Wingdings" pitchFamily="2" charset="2"/>
              <a:buChar char="§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No integration of seasoned program managers &amp; engineers in expanded markets</a:t>
            </a:r>
          </a:p>
          <a:p>
            <a:pPr marL="231775" marR="0" lvl="0" indent="-231775" algn="l" defTabSz="457200" rtl="0" eaLnBrk="1" fontAlgn="auto" latinLnBrk="0" hangingPunct="1">
              <a:spcBef>
                <a:spcPts val="0"/>
              </a:spcBef>
              <a:spcAft>
                <a:spcPts val="600"/>
              </a:spcAft>
              <a:buClr>
                <a:prstClr val="white">
                  <a:lumMod val="75000"/>
                </a:prstClr>
              </a:buClr>
              <a:buSzPct val="90000"/>
              <a:buFont typeface="Wingdings" pitchFamily="2" charset="2"/>
              <a:buChar char="§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No proposal development expertise in expanded market.</a:t>
            </a:r>
          </a:p>
          <a:p>
            <a:pPr marL="231775" marR="0" lvl="0" indent="-231775" algn="l" defTabSz="457200" rtl="0" eaLnBrk="1" fontAlgn="auto" latinLnBrk="0" hangingPunct="1">
              <a:spcBef>
                <a:spcPts val="0"/>
              </a:spcBef>
              <a:spcAft>
                <a:spcPts val="600"/>
              </a:spcAft>
              <a:buClr>
                <a:prstClr val="white">
                  <a:lumMod val="75000"/>
                </a:prstClr>
              </a:buClr>
              <a:buSzPct val="90000"/>
              <a:buFont typeface="Wingdings" pitchFamily="2" charset="2"/>
              <a:buChar char="§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Average contract size is too small; revenue declining in a number of programs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0B6264-7C89-4E74-AEAD-B1939382C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A45A0-4AD1-4694-A07F-B3BA13B983E2}" type="slidenum">
              <a:rPr lang="en-US" smtClean="0"/>
              <a:pPr/>
              <a:t>19</a:t>
            </a:fld>
            <a:endParaRPr lang="en-US" sz="1100" dirty="0"/>
          </a:p>
        </p:txBody>
      </p:sp>
      <p:sp>
        <p:nvSpPr>
          <p:cNvPr id="7" name="Google Shape;83;p10">
            <a:extLst>
              <a:ext uri="{FF2B5EF4-FFF2-40B4-BE49-F238E27FC236}">
                <a16:creationId xmlns:a16="http://schemas.microsoft.com/office/drawing/2014/main" id="{6E9966B2-EB89-264D-86A9-BB17C13FC148}"/>
              </a:ext>
            </a:extLst>
          </p:cNvPr>
          <p:cNvSpPr txBox="1"/>
          <p:nvPr/>
        </p:nvSpPr>
        <p:spPr>
          <a:xfrm>
            <a:off x="8661115" y="1602769"/>
            <a:ext cx="3500063" cy="4467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203200" fontAlgn="base"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400"/>
              <a:buFont typeface="Helvetica Neue"/>
              <a:buChar char="•"/>
              <a:defRPr/>
            </a:pPr>
            <a:r>
              <a:rPr lang="en-US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Groups of 5</a:t>
            </a:r>
          </a:p>
          <a:p>
            <a:pPr marL="342900" indent="-203200" fontAlgn="base"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400"/>
              <a:buFont typeface="Helvetica Neue"/>
              <a:buChar char="•"/>
              <a:defRPr/>
            </a:pPr>
            <a:endParaRPr lang="en-US" sz="105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 marL="342900" indent="-203200" fontAlgn="base"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400"/>
              <a:buFont typeface="Helvetica Neue"/>
              <a:buChar char="•"/>
              <a:defRPr/>
            </a:pPr>
            <a:r>
              <a:rPr lang="en-US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15 minutes</a:t>
            </a:r>
          </a:p>
          <a:p>
            <a:pPr marL="342900" indent="-203200" fontAlgn="base"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400"/>
              <a:buFont typeface="Helvetica Neue"/>
              <a:buChar char="•"/>
              <a:defRPr/>
            </a:pPr>
            <a:endParaRPr lang="en-US" sz="105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 marL="342900" indent="-203200" fontAlgn="base"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400"/>
              <a:buFont typeface="Helvetica Neue"/>
              <a:buChar char="•"/>
              <a:defRPr/>
            </a:pPr>
            <a:r>
              <a:rPr lang="en-US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You’ve just joined a company that has the following attributes as the CFO</a:t>
            </a:r>
          </a:p>
          <a:p>
            <a:pPr marL="342900" indent="-203200" fontAlgn="base"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400"/>
              <a:buFont typeface="Helvetica Neue"/>
              <a:buChar char="•"/>
              <a:defRPr/>
            </a:pPr>
            <a:endParaRPr lang="en-US" sz="105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 marL="342900" indent="-203200" fontAlgn="base"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400"/>
              <a:buFont typeface="Helvetica Neue"/>
              <a:buChar char="•"/>
              <a:defRPr/>
            </a:pPr>
            <a:r>
              <a:rPr lang="en-US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What actions do you recommend?</a:t>
            </a:r>
          </a:p>
          <a:p>
            <a:pPr marL="342900" indent="-203200" fontAlgn="base"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400"/>
              <a:buFont typeface="Helvetica Neue"/>
              <a:buChar char="•"/>
              <a:defRPr/>
            </a:pPr>
            <a:endParaRPr lang="en-US" sz="105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 marL="342900" indent="-203200" fontAlgn="base"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400"/>
              <a:buFont typeface="Helvetica Neue"/>
              <a:buChar char="•"/>
              <a:defRPr/>
            </a:pPr>
            <a:r>
              <a:rPr lang="en-US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How do you structure your team?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067F47-F07D-0446-8A1E-BC997960FF2D}"/>
              </a:ext>
            </a:extLst>
          </p:cNvPr>
          <p:cNvSpPr txBox="1"/>
          <p:nvPr/>
        </p:nvSpPr>
        <p:spPr>
          <a:xfrm>
            <a:off x="731521" y="1182243"/>
            <a:ext cx="7769703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Company Attributes (welcome to the team)….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0BD99B-6195-3C4A-A74A-211148442771}"/>
              </a:ext>
            </a:extLst>
          </p:cNvPr>
          <p:cNvSpPr txBox="1"/>
          <p:nvPr/>
        </p:nvSpPr>
        <p:spPr>
          <a:xfrm>
            <a:off x="8667329" y="1182243"/>
            <a:ext cx="3500063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Let’s discuss….</a:t>
            </a:r>
          </a:p>
        </p:txBody>
      </p:sp>
    </p:spTree>
    <p:extLst>
      <p:ext uri="{BB962C8B-B14F-4D97-AF65-F5344CB8AC3E}">
        <p14:creationId xmlns:p14="http://schemas.microsoft.com/office/powerpoint/2010/main" val="999232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 Back!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C94DDE-33CC-4242-A641-ECFDC6748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08069" y="6414488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100" b="0" i="0" kern="1200">
                <a:solidFill>
                  <a:srgbClr val="FFFFFF"/>
                </a:solidFill>
                <a:latin typeface="Antonio Light" panose="02000303000000000000" pitchFamily="2" charset="77"/>
                <a:ea typeface="Roboto" panose="02000000000000000000" pitchFamily="2" charset="0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6A45A0-4AD1-4694-A07F-B3BA13B983E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EB88CE1A-C0E7-EA47-8286-B02470D4D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1670445"/>
            <a:ext cx="11209468" cy="4071449"/>
          </a:xfrm>
        </p:spPr>
        <p:txBody>
          <a:bodyPr numCol="2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F7931D"/>
                </a:solidFill>
                <a:latin typeface="Antonio" panose="02000503000000000000" pitchFamily="2" charset="77"/>
              </a:rPr>
              <a:t>SESSION 1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000" b="1" dirty="0">
                <a:solidFill>
                  <a:srgbClr val="002060"/>
                </a:solidFill>
              </a:rPr>
              <a:t>Program Introduction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Clr>
                <a:srgbClr val="EB8A2F"/>
              </a:buClr>
            </a:pPr>
            <a:r>
              <a:rPr lang="en-US" sz="1400" b="1" dirty="0">
                <a:solidFill>
                  <a:srgbClr val="F7931D"/>
                </a:solidFill>
                <a:latin typeface="Antonio" panose="02000503000000000000" pitchFamily="2" charset="77"/>
              </a:rPr>
              <a:t>SESSION 2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000" b="1" spc="-40" dirty="0">
                <a:solidFill>
                  <a:srgbClr val="002060"/>
                </a:solidFill>
              </a:rPr>
              <a:t>Budgeting, Forecasting &amp; </a:t>
            </a:r>
            <a:r>
              <a:rPr lang="en-US" sz="2000" b="1" spc="-40" dirty="0">
                <a:solidFill>
                  <a:srgbClr val="000066"/>
                </a:solidFill>
              </a:rPr>
              <a:t>Financial</a:t>
            </a:r>
            <a:r>
              <a:rPr lang="en-US" sz="2000" b="1" spc="-40" dirty="0">
                <a:solidFill>
                  <a:srgbClr val="002060"/>
                </a:solidFill>
              </a:rPr>
              <a:t> Reporting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Clr>
                <a:srgbClr val="EB8A2F"/>
              </a:buClr>
            </a:pPr>
            <a:r>
              <a:rPr lang="en-US" sz="1400" b="1" dirty="0">
                <a:solidFill>
                  <a:srgbClr val="F7931D"/>
                </a:solidFill>
                <a:latin typeface="Antonio" panose="02000503000000000000" pitchFamily="2" charset="77"/>
              </a:rPr>
              <a:t>SESSION 3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000" b="1" dirty="0">
                <a:solidFill>
                  <a:srgbClr val="002060"/>
                </a:solidFill>
              </a:rPr>
              <a:t>What do we want from a CFO?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Clr>
                <a:srgbClr val="EB8A2F"/>
              </a:buClr>
            </a:pPr>
            <a:r>
              <a:rPr lang="en-US" sz="1400" b="1" dirty="0">
                <a:solidFill>
                  <a:srgbClr val="F7931D"/>
                </a:solidFill>
                <a:latin typeface="Antonio" panose="02000503000000000000" pitchFamily="2" charset="77"/>
              </a:rPr>
              <a:t>SESSION 4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000" b="1" dirty="0">
                <a:solidFill>
                  <a:srgbClr val="002060"/>
                </a:solidFill>
              </a:rPr>
              <a:t>Capital Sources, Debt &amp; Equity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Clr>
                <a:srgbClr val="EB8A2F"/>
              </a:buClr>
            </a:pPr>
            <a:r>
              <a:rPr lang="en-US" sz="1400" b="1" dirty="0">
                <a:solidFill>
                  <a:srgbClr val="F7931D"/>
                </a:solidFill>
                <a:latin typeface="Antonio" panose="02000503000000000000" pitchFamily="2" charset="77"/>
              </a:rPr>
              <a:t>SESSION 5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000" b="1" dirty="0">
                <a:solidFill>
                  <a:srgbClr val="002060"/>
                </a:solidFill>
              </a:rPr>
              <a:t>Audit &amp; Tax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Clr>
                <a:srgbClr val="EB8A2F"/>
              </a:buClr>
            </a:pPr>
            <a:r>
              <a:rPr lang="en-US" sz="1400" b="1" dirty="0">
                <a:solidFill>
                  <a:srgbClr val="F7931D"/>
                </a:solidFill>
                <a:latin typeface="Antonio" panose="02000503000000000000" pitchFamily="2" charset="77"/>
              </a:rPr>
              <a:t>SESSION 6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000" b="1" dirty="0">
                <a:solidFill>
                  <a:srgbClr val="002060"/>
                </a:solidFill>
              </a:rPr>
              <a:t>Executive Leadership</a:t>
            </a:r>
            <a:endParaRPr lang="en-US" sz="1400" b="1" dirty="0">
              <a:solidFill>
                <a:srgbClr val="002060"/>
              </a:solidFill>
              <a:latin typeface="Antonio" panose="02000503000000000000" pitchFamily="2" charset="77"/>
            </a:endParaRPr>
          </a:p>
          <a:p>
            <a:pPr lvl="0">
              <a:spcBef>
                <a:spcPts val="0"/>
              </a:spcBef>
              <a:spcAft>
                <a:spcPts val="0"/>
              </a:spcAft>
              <a:buClr>
                <a:srgbClr val="EB8A2F"/>
              </a:buClr>
            </a:pPr>
            <a:endParaRPr lang="en-US" sz="1400" b="1" dirty="0">
              <a:solidFill>
                <a:srgbClr val="F7931D"/>
              </a:solidFill>
              <a:latin typeface="Antonio" panose="02000503000000000000" pitchFamily="2" charset="77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EB8A2F"/>
              </a:buClr>
              <a:buNone/>
            </a:pPr>
            <a:endParaRPr lang="en-US" sz="1400" b="1" dirty="0">
              <a:solidFill>
                <a:srgbClr val="F7931D"/>
              </a:solidFill>
              <a:latin typeface="Antonio" panose="02000503000000000000" pitchFamily="2" charset="77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EB8A2F"/>
              </a:buClr>
              <a:buNone/>
            </a:pPr>
            <a:endParaRPr lang="en-US" sz="1400" b="1" dirty="0">
              <a:solidFill>
                <a:srgbClr val="F7931D"/>
              </a:solidFill>
              <a:latin typeface="Antonio" panose="02000503000000000000" pitchFamily="2" charset="77"/>
            </a:endParaRPr>
          </a:p>
          <a:p>
            <a:pPr lvl="0" indent="0">
              <a:spcBef>
                <a:spcPts val="0"/>
              </a:spcBef>
              <a:spcAft>
                <a:spcPts val="0"/>
              </a:spcAft>
              <a:buClr>
                <a:srgbClr val="EB8A2F"/>
              </a:buClr>
              <a:buNone/>
            </a:pPr>
            <a:r>
              <a:rPr lang="en-US" sz="1400" b="1" dirty="0">
                <a:solidFill>
                  <a:srgbClr val="F7931D"/>
                </a:solidFill>
                <a:latin typeface="Antonio" panose="02000503000000000000" pitchFamily="2" charset="77"/>
              </a:rPr>
              <a:t>SESSION 7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000" b="1" dirty="0">
                <a:solidFill>
                  <a:srgbClr val="002060"/>
                </a:solidFill>
              </a:rPr>
              <a:t>Indirect Rates &amp; Pricing Strategy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Clr>
                <a:srgbClr val="EB8A2F"/>
              </a:buClr>
            </a:pPr>
            <a:r>
              <a:rPr lang="en-US" sz="1400" b="1" dirty="0">
                <a:solidFill>
                  <a:srgbClr val="F7931D"/>
                </a:solidFill>
                <a:latin typeface="Antonio" panose="02000503000000000000" pitchFamily="2" charset="77"/>
              </a:rPr>
              <a:t>SESSION 8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000" b="1" dirty="0">
                <a:solidFill>
                  <a:srgbClr val="002060"/>
                </a:solidFill>
              </a:rPr>
              <a:t>Buy &amp; Sell Side M&amp;A</a:t>
            </a:r>
            <a:endParaRPr lang="en-US" sz="1400" b="1" dirty="0">
              <a:solidFill>
                <a:srgbClr val="002060"/>
              </a:solidFill>
              <a:latin typeface="Antonio" panose="02000503000000000000" pitchFamily="2" charset="77"/>
            </a:endParaRPr>
          </a:p>
          <a:p>
            <a:pPr lvl="0">
              <a:spcBef>
                <a:spcPts val="0"/>
              </a:spcBef>
              <a:spcAft>
                <a:spcPts val="0"/>
              </a:spcAft>
              <a:buClr>
                <a:srgbClr val="EB8A2F"/>
              </a:buClr>
            </a:pPr>
            <a:r>
              <a:rPr lang="en-US" sz="1400" b="1" dirty="0">
                <a:solidFill>
                  <a:srgbClr val="F7931D"/>
                </a:solidFill>
                <a:latin typeface="Antonio" panose="02000503000000000000" pitchFamily="2" charset="77"/>
              </a:rPr>
              <a:t>SESSION 9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000" b="1" spc="-40" dirty="0">
                <a:solidFill>
                  <a:srgbClr val="002060"/>
                </a:solidFill>
              </a:rPr>
              <a:t>Communication, Team Building &amp; Accountability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Clr>
                <a:srgbClr val="EB8A2F"/>
              </a:buClr>
            </a:pPr>
            <a:r>
              <a:rPr lang="en-US" sz="1400" b="1" dirty="0">
                <a:solidFill>
                  <a:srgbClr val="F7931D"/>
                </a:solidFill>
                <a:latin typeface="Antonio" panose="02000503000000000000" pitchFamily="2" charset="77"/>
              </a:rPr>
              <a:t>SESSION 10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000" b="1" dirty="0">
                <a:solidFill>
                  <a:srgbClr val="002060"/>
                </a:solidFill>
              </a:rPr>
              <a:t>CFO Oversight Areas &amp; Continuing Education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Clr>
                <a:srgbClr val="EB8A2F"/>
              </a:buClr>
            </a:pPr>
            <a:r>
              <a:rPr lang="en-US" sz="1400" b="1" dirty="0">
                <a:solidFill>
                  <a:srgbClr val="F7931D"/>
                </a:solidFill>
                <a:latin typeface="Antonio" panose="02000503000000000000" pitchFamily="2" charset="77"/>
              </a:rPr>
              <a:t>SESSION 11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000" b="1" dirty="0">
                <a:solidFill>
                  <a:srgbClr val="002060"/>
                </a:solidFill>
              </a:rPr>
              <a:t>Strategy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Clr>
                <a:srgbClr val="EB8A2F"/>
              </a:buClr>
            </a:pPr>
            <a:r>
              <a:rPr lang="en-US" sz="1400" b="1" dirty="0">
                <a:solidFill>
                  <a:srgbClr val="F7931D"/>
                </a:solidFill>
                <a:latin typeface="Antonio" panose="02000503000000000000" pitchFamily="2" charset="77"/>
              </a:rPr>
              <a:t>SESSION 12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000" b="1" dirty="0">
                <a:solidFill>
                  <a:srgbClr val="002060"/>
                </a:solidFill>
              </a:rPr>
              <a:t>Program Recap-Capstone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7BF7CB3-1214-F141-9B4A-8F4BD1515AEB}"/>
              </a:ext>
            </a:extLst>
          </p:cNvPr>
          <p:cNvSpPr/>
          <p:nvPr/>
        </p:nvSpPr>
        <p:spPr>
          <a:xfrm>
            <a:off x="6124388" y="3605056"/>
            <a:ext cx="5816600" cy="668866"/>
          </a:xfrm>
          <a:prstGeom prst="rect">
            <a:avLst/>
          </a:prstGeom>
          <a:noFill/>
          <a:ln w="317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797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96;g100e492aa9f_2_4">
            <a:extLst>
              <a:ext uri="{FF2B5EF4-FFF2-40B4-BE49-F238E27FC236}">
                <a16:creationId xmlns:a16="http://schemas.microsoft.com/office/drawing/2014/main" id="{62FEDC1C-C593-406E-BDBD-2654C7484B1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17102" y="552434"/>
            <a:ext cx="9711900" cy="5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4000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Thank you!</a:t>
            </a:r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2FEB0054-F4D7-7C4C-AFF1-C09581318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258030"/>
            <a:ext cx="27432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 dirty="0"/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7228E2AB-322A-0D4A-8425-1A22B14E81E2}"/>
              </a:ext>
            </a:extLst>
          </p:cNvPr>
          <p:cNvSpPr txBox="1">
            <a:spLocks/>
          </p:cNvSpPr>
          <p:nvPr/>
        </p:nvSpPr>
        <p:spPr>
          <a:xfrm>
            <a:off x="3537154" y="6356350"/>
            <a:ext cx="7595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753EA75-6193-8146-AC70-C10171DB7CDA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Google Shape;432;p18">
            <a:extLst>
              <a:ext uri="{FF2B5EF4-FFF2-40B4-BE49-F238E27FC236}">
                <a16:creationId xmlns:a16="http://schemas.microsoft.com/office/drawing/2014/main" id="{DFCD72CB-642F-2142-A0E4-B6C167ABCBC4}"/>
              </a:ext>
            </a:extLst>
          </p:cNvPr>
          <p:cNvSpPr txBox="1"/>
          <p:nvPr/>
        </p:nvSpPr>
        <p:spPr>
          <a:xfrm>
            <a:off x="1991115" y="2199740"/>
            <a:ext cx="8161070" cy="992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34275" rIns="34275" bIns="34275" anchor="t" anchorCtr="0">
            <a:spAutoFit/>
          </a:bodyPr>
          <a:lstStyle/>
          <a:p>
            <a:pPr algn="ctr"/>
            <a:r>
              <a:rPr lang="en-US" sz="60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Any Questions??</a:t>
            </a:r>
            <a:endParaRPr sz="8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2408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9887" y="1166295"/>
            <a:ext cx="7479014" cy="828418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 Session 11- April 20, 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C94DDE-33CC-4242-A641-ECFDC6748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A45A0-4AD1-4694-A07F-B3BA13B983E2}" type="slidenum">
              <a:rPr lang="en-US" smtClean="0"/>
              <a:t>21</a:t>
            </a:fld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A73BF86-9D46-2944-9672-8983A16826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2565" y="1334021"/>
            <a:ext cx="1772675" cy="2094979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EEC77A0-E0A4-434F-ABE7-C1D997215E87}"/>
              </a:ext>
            </a:extLst>
          </p:cNvPr>
          <p:cNvSpPr txBox="1">
            <a:spLocks/>
          </p:cNvSpPr>
          <p:nvPr/>
        </p:nvSpPr>
        <p:spPr>
          <a:xfrm>
            <a:off x="3671399" y="2140874"/>
            <a:ext cx="6941068" cy="1084227"/>
          </a:xfrm>
          <a:prstGeom prst="rect">
            <a:avLst/>
          </a:prstGeom>
        </p:spPr>
        <p:txBody>
          <a:bodyPr vert="horz" lIns="0" tIns="45720" rIns="0" bIns="45720" rtlCol="0">
            <a:normAutofit fontScale="25000" lnSpcReduction="20000"/>
          </a:bodyPr>
          <a:lstStyle>
            <a:lvl1pPr marL="91440" indent="-9144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86918" indent="-28575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EB8B30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669798" indent="-28575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EB8B30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91440" marR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B8B30"/>
              </a:buClr>
              <a:buSzPct val="100000"/>
              <a:buFont typeface="Arial" panose="020B0604020202020204" pitchFamily="34" charset="0"/>
              <a:buNone/>
              <a:tabLst/>
              <a:defRPr sz="2000" b="1" i="0" kern="1200">
                <a:solidFill>
                  <a:srgbClr val="074356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91440" marR="0" indent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400"/>
              </a:spcAft>
              <a:buClr>
                <a:srgbClr val="EB8B30"/>
              </a:buClr>
              <a:buSzPct val="100000"/>
              <a:buFont typeface="Arial" panose="020B0604020202020204" pitchFamily="34" charset="0"/>
              <a:buNone/>
              <a:tabLst/>
              <a:defRPr sz="1400" b="1" i="0" kern="1200">
                <a:solidFill>
                  <a:srgbClr val="F7931D"/>
                </a:solidFill>
                <a:latin typeface="Antonio" panose="02000503000000000000" pitchFamily="2" charset="77"/>
                <a:ea typeface="Roboto" panose="02000000000000000000" pitchFamily="2" charset="0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3">
              <a:spcAft>
                <a:spcPts val="600"/>
              </a:spcAft>
            </a:pPr>
            <a:r>
              <a:rPr lang="en-US" sz="12800" dirty="0"/>
              <a:t>Strategy</a:t>
            </a:r>
            <a:r>
              <a:rPr lang="en-US" sz="4000" dirty="0"/>
              <a:t>’</a:t>
            </a:r>
          </a:p>
          <a:p>
            <a:pPr lvl="3"/>
            <a:r>
              <a:rPr lang="en-US" sz="11200" dirty="0"/>
              <a:t>Gordon Foster &amp; Brian Drzewiecki</a:t>
            </a:r>
          </a:p>
          <a:p>
            <a:pPr lvl="4"/>
            <a:r>
              <a:rPr lang="en-US" sz="11200" dirty="0"/>
              <a:t>   CFO, SERCO                            CFO/COO, RII                     </a:t>
            </a:r>
          </a:p>
          <a:p>
            <a:pPr lvl="3">
              <a:spcAft>
                <a:spcPts val="600"/>
              </a:spcAft>
            </a:pPr>
            <a:endParaRPr lang="en-US" sz="3200" dirty="0"/>
          </a:p>
        </p:txBody>
      </p:sp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238BA57C-7C03-4A9B-9596-8E82714B92EA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38" b="8038"/>
          <a:stretch/>
        </p:blipFill>
        <p:spPr>
          <a:xfrm>
            <a:off x="3315768" y="3581479"/>
            <a:ext cx="2617276" cy="2745681"/>
          </a:xfrm>
          <a:prstGeom prst="ellipse">
            <a:avLst/>
          </a:prstGeom>
          <a:ln w="53975" cap="rnd">
            <a:solidFill>
              <a:srgbClr val="074356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contourClr>
              <a:srgbClr val="333333"/>
            </a:contourClr>
          </a:sp3d>
        </p:spPr>
      </p:pic>
      <p:pic>
        <p:nvPicPr>
          <p:cNvPr id="9" name="Content Placeholder 5">
            <a:extLst>
              <a:ext uri="{FF2B5EF4-FFF2-40B4-BE49-F238E27FC236}">
                <a16:creationId xmlns:a16="http://schemas.microsoft.com/office/drawing/2014/main" id="{AE695D90-CC94-46DD-B135-609408E214C9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8" r="2338"/>
          <a:stretch/>
        </p:blipFill>
        <p:spPr>
          <a:xfrm>
            <a:off x="6760763" y="3632899"/>
            <a:ext cx="2617276" cy="2745681"/>
          </a:xfrm>
          <a:prstGeom prst="ellipse">
            <a:avLst/>
          </a:prstGeom>
          <a:ln w="53975" cap="rnd">
            <a:solidFill>
              <a:srgbClr val="074356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1687205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0BB2E50F-2CFC-5142-9282-18B4CC638C90}"/>
              </a:ext>
            </a:extLst>
          </p:cNvPr>
          <p:cNvSpPr/>
          <p:nvPr/>
        </p:nvSpPr>
        <p:spPr>
          <a:xfrm>
            <a:off x="1190343" y="1520921"/>
            <a:ext cx="1697786" cy="461665"/>
          </a:xfrm>
          <a:prstGeom prst="roundRect">
            <a:avLst>
              <a:gd name="adj" fmla="val 10065"/>
            </a:avLst>
          </a:prstGeom>
          <a:solidFill>
            <a:srgbClr val="EB8B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021D2BF1-54E4-F14F-A775-FE455BD6077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Placeholder for Section Overview</a:t>
            </a:r>
            <a:br>
              <a:rPr lang="en-US" dirty="0"/>
            </a:br>
            <a:endParaRPr lang="en-US" dirty="0"/>
          </a:p>
        </p:txBody>
      </p:sp>
      <p:sp>
        <p:nvSpPr>
          <p:cNvPr id="13" name="Subtitle 12">
            <a:extLst>
              <a:ext uri="{FF2B5EF4-FFF2-40B4-BE49-F238E27FC236}">
                <a16:creationId xmlns:a16="http://schemas.microsoft.com/office/drawing/2014/main" id="{E8D8D2E4-9A06-6F4E-AA96-EE352FD5D53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40296945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22E145C4-73D5-C84F-9E8F-B17785292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Placeholder For Title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B6079A4-4A65-1A43-B134-ABFCB69569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1" y="1670446"/>
            <a:ext cx="9664504" cy="4023360"/>
          </a:xfrm>
        </p:spPr>
        <p:txBody>
          <a:bodyPr/>
          <a:lstStyle/>
          <a:p>
            <a:pPr lvl="0">
              <a:buClr>
                <a:srgbClr val="EB8A2F"/>
              </a:buClr>
            </a:pPr>
            <a:r>
              <a:rPr lang="en-US" b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Sample Subhead Goes Here</a:t>
            </a:r>
          </a:p>
          <a:p>
            <a:pPr lvl="0">
              <a:buClr>
                <a:srgbClr val="EB8A2F"/>
              </a:buClr>
            </a:pPr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Sample body copy. </a:t>
            </a:r>
            <a:r>
              <a:rPr lang="en-US" dirty="0" err="1">
                <a:solidFill>
                  <a:srgbClr val="000000">
                    <a:lumMod val="75000"/>
                    <a:lumOff val="25000"/>
                  </a:srgbClr>
                </a:solidFill>
              </a:rPr>
              <a:t>Curabitur</a:t>
            </a:r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 </a:t>
            </a:r>
            <a:r>
              <a:rPr lang="en-US" dirty="0" err="1">
                <a:solidFill>
                  <a:srgbClr val="000000">
                    <a:lumMod val="75000"/>
                    <a:lumOff val="25000"/>
                  </a:srgbClr>
                </a:solidFill>
              </a:rPr>
              <a:t>blandit</a:t>
            </a:r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 tempus </a:t>
            </a:r>
            <a:r>
              <a:rPr lang="en-US" dirty="0" err="1">
                <a:solidFill>
                  <a:srgbClr val="000000">
                    <a:lumMod val="75000"/>
                    <a:lumOff val="25000"/>
                  </a:srgbClr>
                </a:solidFill>
              </a:rPr>
              <a:t>porttitor</a:t>
            </a:r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. </a:t>
            </a:r>
            <a:r>
              <a:rPr lang="en-US" dirty="0" err="1">
                <a:solidFill>
                  <a:srgbClr val="000000">
                    <a:lumMod val="75000"/>
                    <a:lumOff val="25000"/>
                  </a:srgbClr>
                </a:solidFill>
              </a:rPr>
              <a:t>Nullam</a:t>
            </a:r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 id dolor id </a:t>
            </a:r>
            <a:r>
              <a:rPr lang="en-US" dirty="0" err="1">
                <a:solidFill>
                  <a:srgbClr val="000000">
                    <a:lumMod val="75000"/>
                    <a:lumOff val="25000"/>
                  </a:srgbClr>
                </a:solidFill>
              </a:rPr>
              <a:t>nibh</a:t>
            </a:r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 </a:t>
            </a:r>
            <a:r>
              <a:rPr lang="en-US" dirty="0" err="1">
                <a:solidFill>
                  <a:srgbClr val="000000">
                    <a:lumMod val="75000"/>
                    <a:lumOff val="25000"/>
                  </a:srgbClr>
                </a:solidFill>
              </a:rPr>
              <a:t>ultricies</a:t>
            </a:r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 </a:t>
            </a:r>
            <a:r>
              <a:rPr lang="en-US" dirty="0" err="1">
                <a:solidFill>
                  <a:srgbClr val="000000">
                    <a:lumMod val="75000"/>
                    <a:lumOff val="25000"/>
                  </a:srgbClr>
                </a:solidFill>
              </a:rPr>
              <a:t>vehicula</a:t>
            </a:r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 </a:t>
            </a:r>
            <a:r>
              <a:rPr lang="en-US" dirty="0" err="1">
                <a:solidFill>
                  <a:srgbClr val="000000">
                    <a:lumMod val="75000"/>
                    <a:lumOff val="25000"/>
                  </a:srgbClr>
                </a:solidFill>
              </a:rPr>
              <a:t>ut</a:t>
            </a:r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 id </a:t>
            </a:r>
            <a:r>
              <a:rPr lang="en-US" dirty="0" err="1">
                <a:solidFill>
                  <a:srgbClr val="000000">
                    <a:lumMod val="75000"/>
                    <a:lumOff val="25000"/>
                  </a:srgbClr>
                </a:solidFill>
              </a:rPr>
              <a:t>elit</a:t>
            </a:r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. Aenean lacinia </a:t>
            </a:r>
            <a:r>
              <a:rPr lang="en-US" dirty="0" err="1">
                <a:solidFill>
                  <a:srgbClr val="000000">
                    <a:lumMod val="75000"/>
                    <a:lumOff val="25000"/>
                  </a:srgbClr>
                </a:solidFill>
              </a:rPr>
              <a:t>bibendum</a:t>
            </a:r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 </a:t>
            </a:r>
            <a:r>
              <a:rPr lang="en-US" dirty="0" err="1">
                <a:solidFill>
                  <a:srgbClr val="000000">
                    <a:lumMod val="75000"/>
                    <a:lumOff val="25000"/>
                  </a:srgbClr>
                </a:solidFill>
              </a:rPr>
              <a:t>nulla</a:t>
            </a:r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 sed </a:t>
            </a:r>
            <a:r>
              <a:rPr lang="en-US" dirty="0" err="1">
                <a:solidFill>
                  <a:srgbClr val="000000">
                    <a:lumMod val="75000"/>
                    <a:lumOff val="25000"/>
                  </a:srgbClr>
                </a:solidFill>
              </a:rPr>
              <a:t>consectetur</a:t>
            </a:r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. Maecenas sed diam </a:t>
            </a:r>
            <a:r>
              <a:rPr lang="en-US" dirty="0" err="1">
                <a:solidFill>
                  <a:srgbClr val="000000">
                    <a:lumMod val="75000"/>
                    <a:lumOff val="25000"/>
                  </a:srgbClr>
                </a:solidFill>
              </a:rPr>
              <a:t>eget</a:t>
            </a:r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 </a:t>
            </a:r>
            <a:r>
              <a:rPr lang="en-US" dirty="0" err="1">
                <a:solidFill>
                  <a:srgbClr val="000000">
                    <a:lumMod val="75000"/>
                    <a:lumOff val="25000"/>
                  </a:srgbClr>
                </a:solidFill>
              </a:rPr>
              <a:t>risus</a:t>
            </a:r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 </a:t>
            </a:r>
            <a:r>
              <a:rPr lang="en-US" dirty="0" err="1">
                <a:solidFill>
                  <a:srgbClr val="000000">
                    <a:lumMod val="75000"/>
                    <a:lumOff val="25000"/>
                  </a:srgbClr>
                </a:solidFill>
              </a:rPr>
              <a:t>varius</a:t>
            </a:r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 </a:t>
            </a:r>
            <a:r>
              <a:rPr lang="en-US" dirty="0" err="1">
                <a:solidFill>
                  <a:srgbClr val="000000">
                    <a:lumMod val="75000"/>
                    <a:lumOff val="25000"/>
                  </a:srgbClr>
                </a:solidFill>
              </a:rPr>
              <a:t>blandit</a:t>
            </a:r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 sit </a:t>
            </a:r>
            <a:r>
              <a:rPr lang="en-US" dirty="0" err="1">
                <a:solidFill>
                  <a:srgbClr val="000000">
                    <a:lumMod val="75000"/>
                    <a:lumOff val="25000"/>
                  </a:srgbClr>
                </a:solidFill>
              </a:rPr>
              <a:t>amet</a:t>
            </a:r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 non magna. Cum sociis </a:t>
            </a:r>
            <a:r>
              <a:rPr lang="en-US" dirty="0" err="1">
                <a:solidFill>
                  <a:srgbClr val="000000">
                    <a:lumMod val="75000"/>
                    <a:lumOff val="25000"/>
                  </a:srgbClr>
                </a:solidFill>
              </a:rPr>
              <a:t>natoque</a:t>
            </a:r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 </a:t>
            </a:r>
            <a:r>
              <a:rPr lang="en-US" dirty="0" err="1">
                <a:solidFill>
                  <a:srgbClr val="000000">
                    <a:lumMod val="75000"/>
                    <a:lumOff val="25000"/>
                  </a:srgbClr>
                </a:solidFill>
              </a:rPr>
              <a:t>penatibus</a:t>
            </a:r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 et </a:t>
            </a:r>
            <a:r>
              <a:rPr lang="en-US" dirty="0" err="1">
                <a:solidFill>
                  <a:srgbClr val="000000">
                    <a:lumMod val="75000"/>
                    <a:lumOff val="25000"/>
                  </a:srgbClr>
                </a:solidFill>
              </a:rPr>
              <a:t>magnis</a:t>
            </a:r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 dis parturient </a:t>
            </a:r>
            <a:r>
              <a:rPr lang="en-US" dirty="0" err="1">
                <a:solidFill>
                  <a:srgbClr val="000000">
                    <a:lumMod val="75000"/>
                    <a:lumOff val="25000"/>
                  </a:srgbClr>
                </a:solidFill>
              </a:rPr>
              <a:t>montes</a:t>
            </a:r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, </a:t>
            </a:r>
            <a:r>
              <a:rPr lang="en-US" dirty="0" err="1">
                <a:solidFill>
                  <a:srgbClr val="000000">
                    <a:lumMod val="75000"/>
                    <a:lumOff val="25000"/>
                  </a:srgbClr>
                </a:solidFill>
              </a:rPr>
              <a:t>nascetur</a:t>
            </a:r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 </a:t>
            </a:r>
            <a:r>
              <a:rPr lang="en-US" dirty="0" err="1">
                <a:solidFill>
                  <a:srgbClr val="000000">
                    <a:lumMod val="75000"/>
                    <a:lumOff val="25000"/>
                  </a:srgbClr>
                </a:solidFill>
              </a:rPr>
              <a:t>ridiculus</a:t>
            </a:r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 mus. </a:t>
            </a:r>
          </a:p>
          <a:p>
            <a:pPr lvl="1">
              <a:buClr>
                <a:srgbClr val="EB8A2F"/>
              </a:buClr>
            </a:pPr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Bullet 1 </a:t>
            </a:r>
          </a:p>
          <a:p>
            <a:pPr lvl="1">
              <a:buClr>
                <a:srgbClr val="EB8A2F"/>
              </a:buClr>
            </a:pPr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Bullet 2</a:t>
            </a:r>
          </a:p>
          <a:p>
            <a:pPr lvl="1">
              <a:buClr>
                <a:srgbClr val="EB8A2F"/>
              </a:buClr>
            </a:pPr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Bullet 3 </a:t>
            </a:r>
          </a:p>
          <a:p>
            <a:pPr lvl="1">
              <a:buClr>
                <a:srgbClr val="EB8A2F"/>
              </a:buClr>
            </a:pPr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Bullet 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57017C-D066-E646-8686-435EFB55C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A45A0-4AD1-4694-A07F-B3BA13B983E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0192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49B31AAF-7D31-D34F-9540-122E7BFB305E}"/>
              </a:ext>
            </a:extLst>
          </p:cNvPr>
          <p:cNvSpPr/>
          <p:nvPr/>
        </p:nvSpPr>
        <p:spPr>
          <a:xfrm>
            <a:off x="913909" y="771665"/>
            <a:ext cx="1637267" cy="461665"/>
          </a:xfrm>
          <a:prstGeom prst="roundRect">
            <a:avLst>
              <a:gd name="adj" fmla="val 10065"/>
            </a:avLst>
          </a:prstGeom>
          <a:solidFill>
            <a:srgbClr val="0743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A6EA48-56DA-F54C-B401-919E3C2BA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PLACEHOLDER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B4B9A2D-AB45-5647-A3A0-1198817DE91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dirty="0"/>
              <a:t>Sample Subhead</a:t>
            </a:r>
          </a:p>
          <a:p>
            <a:r>
              <a:rPr lang="en-US" dirty="0"/>
              <a:t>Sample body copy.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blandit</a:t>
            </a:r>
            <a:r>
              <a:rPr lang="en-US" dirty="0"/>
              <a:t> tempus </a:t>
            </a:r>
            <a:r>
              <a:rPr lang="en-US" dirty="0" err="1"/>
              <a:t>porttitor</a:t>
            </a:r>
            <a:r>
              <a:rPr lang="en-US" dirty="0"/>
              <a:t>. </a:t>
            </a:r>
            <a:r>
              <a:rPr lang="en-US" dirty="0" err="1"/>
              <a:t>Nullam</a:t>
            </a:r>
            <a:r>
              <a:rPr lang="en-US" dirty="0"/>
              <a:t> id dolor id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ultricies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id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Sample Bullets</a:t>
            </a:r>
          </a:p>
          <a:p>
            <a:pPr lvl="1"/>
            <a:r>
              <a:rPr lang="en-US" dirty="0"/>
              <a:t>Sample Bullets</a:t>
            </a:r>
          </a:p>
          <a:p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48BB683-4788-8D42-B873-A6DB78AB93E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Sample emphasized copy. Aenean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quam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lacinia </a:t>
            </a:r>
            <a:r>
              <a:rPr lang="en-US" dirty="0" err="1"/>
              <a:t>quam</a:t>
            </a:r>
            <a:r>
              <a:rPr lang="en-US" dirty="0"/>
              <a:t> </a:t>
            </a:r>
            <a:r>
              <a:rPr lang="en-US" dirty="0" err="1"/>
              <a:t>venenatis</a:t>
            </a:r>
            <a:r>
              <a:rPr lang="en-US" dirty="0"/>
              <a:t> vestibulum. </a:t>
            </a:r>
            <a:r>
              <a:rPr lang="en-US" dirty="0" err="1"/>
              <a:t>Nullam</a:t>
            </a:r>
            <a:r>
              <a:rPr lang="en-US" dirty="0"/>
              <a:t> id dolor id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ultricies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id </a:t>
            </a:r>
            <a:r>
              <a:rPr lang="en-US" dirty="0" err="1"/>
              <a:t>elit</a:t>
            </a:r>
            <a:r>
              <a:rPr lang="en-US" dirty="0"/>
              <a:t>. Cras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purus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fermentum. </a:t>
            </a:r>
          </a:p>
        </p:txBody>
      </p:sp>
    </p:spTree>
    <p:extLst>
      <p:ext uri="{BB962C8B-B14F-4D97-AF65-F5344CB8AC3E}">
        <p14:creationId xmlns:p14="http://schemas.microsoft.com/office/powerpoint/2010/main" val="10839410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D574F5CE-6FD7-B44D-BF8B-F9BC1AD7A64B}"/>
              </a:ext>
            </a:extLst>
          </p:cNvPr>
          <p:cNvSpPr/>
          <p:nvPr/>
        </p:nvSpPr>
        <p:spPr>
          <a:xfrm>
            <a:off x="925339" y="771665"/>
            <a:ext cx="1616693" cy="461665"/>
          </a:xfrm>
          <a:prstGeom prst="roundRect">
            <a:avLst>
              <a:gd name="adj" fmla="val 10065"/>
            </a:avLst>
          </a:prstGeom>
          <a:solidFill>
            <a:srgbClr val="0743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35CD376-EBBB-2243-9BCC-8E4288766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656" y="-204314"/>
            <a:ext cx="1626375" cy="1450757"/>
          </a:xfrm>
        </p:spPr>
        <p:txBody>
          <a:bodyPr/>
          <a:lstStyle/>
          <a:p>
            <a:r>
              <a:rPr lang="en-US" dirty="0"/>
              <a:t>PLACEHOLDER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A17BD07-A29D-984F-93A5-7F2DCAC323B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Sample Subhead</a:t>
            </a:r>
          </a:p>
          <a:p>
            <a:r>
              <a:rPr lang="en-US" dirty="0"/>
              <a:t>Sample body copy.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blandit</a:t>
            </a:r>
            <a:r>
              <a:rPr lang="en-US" dirty="0"/>
              <a:t> tempus </a:t>
            </a:r>
            <a:r>
              <a:rPr lang="en-US" dirty="0" err="1"/>
              <a:t>porttitor</a:t>
            </a:r>
            <a:r>
              <a:rPr lang="en-US" dirty="0"/>
              <a:t>. </a:t>
            </a:r>
            <a:r>
              <a:rPr lang="en-US" dirty="0" err="1"/>
              <a:t>Nullam</a:t>
            </a:r>
            <a:r>
              <a:rPr lang="en-US" dirty="0"/>
              <a:t> id dolor id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ultricies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id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Sample Bullets</a:t>
            </a:r>
          </a:p>
          <a:p>
            <a:pPr lvl="1"/>
            <a:r>
              <a:rPr lang="en-US" dirty="0"/>
              <a:t>Sample Bullets</a:t>
            </a:r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0668E9-3937-3F42-9A83-39AD8B5949D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Sample emphasized copy. Aenean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quam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lacinia </a:t>
            </a:r>
            <a:r>
              <a:rPr lang="en-US" dirty="0" err="1"/>
              <a:t>quam</a:t>
            </a:r>
            <a:r>
              <a:rPr lang="en-US" dirty="0"/>
              <a:t> </a:t>
            </a:r>
            <a:r>
              <a:rPr lang="en-US" dirty="0" err="1"/>
              <a:t>venenatis</a:t>
            </a:r>
            <a:r>
              <a:rPr lang="en-US" dirty="0"/>
              <a:t> vestibulum. </a:t>
            </a:r>
            <a:r>
              <a:rPr lang="en-US" dirty="0" err="1"/>
              <a:t>Nullam</a:t>
            </a:r>
            <a:r>
              <a:rPr lang="en-US" dirty="0"/>
              <a:t> id dolor id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ultricies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id </a:t>
            </a:r>
            <a:r>
              <a:rPr lang="en-US" dirty="0" err="1"/>
              <a:t>elit</a:t>
            </a:r>
            <a:r>
              <a:rPr lang="en-US" dirty="0"/>
              <a:t>. Cras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purus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fermentum.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2891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List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C94DDE-33CC-4242-A641-ECFDC6748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A45A0-4AD1-4694-A07F-B3BA13B983E2}" type="slidenum">
              <a:rPr lang="en-US" smtClean="0"/>
              <a:t>26</a:t>
            </a:fld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EB88CE1A-C0E7-EA47-8286-B02470D4D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1670446"/>
            <a:ext cx="11209468" cy="3337652"/>
          </a:xfrm>
        </p:spPr>
        <p:txBody>
          <a:bodyPr numCol="3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F7931D"/>
                </a:solidFill>
                <a:latin typeface="Antonio" panose="02000503000000000000" pitchFamily="2" charset="77"/>
              </a:rPr>
              <a:t>LINE 1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000" b="1" dirty="0">
                <a:solidFill>
                  <a:schemeClr val="tx2"/>
                </a:solidFill>
              </a:rPr>
              <a:t>Line 2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F7931D"/>
                </a:solidFill>
                <a:latin typeface="Antonio" panose="02000503000000000000" pitchFamily="2" charset="77"/>
              </a:rPr>
              <a:t>LINE 1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000" b="1" dirty="0">
                <a:solidFill>
                  <a:schemeClr val="tx2"/>
                </a:solidFill>
              </a:rPr>
              <a:t>Line 2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F7931D"/>
                </a:solidFill>
                <a:latin typeface="Antonio" panose="02000503000000000000" pitchFamily="2" charset="77"/>
              </a:rPr>
              <a:t>LINE 1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000" b="1" dirty="0">
                <a:solidFill>
                  <a:schemeClr val="tx2"/>
                </a:solidFill>
              </a:rPr>
              <a:t>Line 2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Clr>
                <a:srgbClr val="EB8A2F"/>
              </a:buClr>
            </a:pPr>
            <a:r>
              <a:rPr lang="en-US" sz="1400" b="1" dirty="0">
                <a:solidFill>
                  <a:srgbClr val="F7931D"/>
                </a:solidFill>
                <a:latin typeface="Antonio" panose="02000503000000000000" pitchFamily="2" charset="77"/>
              </a:rPr>
              <a:t>LINE 1</a:t>
            </a:r>
          </a:p>
          <a:p>
            <a:pPr lvl="0">
              <a:spcBef>
                <a:spcPts val="0"/>
              </a:spcBef>
              <a:spcAft>
                <a:spcPts val="1200"/>
              </a:spcAft>
              <a:buClr>
                <a:srgbClr val="EB8A2F"/>
              </a:buClr>
            </a:pPr>
            <a:r>
              <a:rPr lang="en-US" sz="2000" b="1" dirty="0">
                <a:solidFill>
                  <a:srgbClr val="094255"/>
                </a:solidFill>
              </a:rPr>
              <a:t>Line 2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Clr>
                <a:srgbClr val="EB8A2F"/>
              </a:buClr>
            </a:pPr>
            <a:r>
              <a:rPr lang="en-US" sz="1400" b="1" dirty="0">
                <a:solidFill>
                  <a:srgbClr val="F7931D"/>
                </a:solidFill>
                <a:latin typeface="Antonio" panose="02000503000000000000" pitchFamily="2" charset="77"/>
              </a:rPr>
              <a:t>LINE 1</a:t>
            </a:r>
          </a:p>
          <a:p>
            <a:pPr lvl="0">
              <a:spcBef>
                <a:spcPts val="0"/>
              </a:spcBef>
              <a:spcAft>
                <a:spcPts val="1200"/>
              </a:spcAft>
              <a:buClr>
                <a:srgbClr val="EB8A2F"/>
              </a:buClr>
            </a:pPr>
            <a:r>
              <a:rPr lang="en-US" sz="2000" b="1" dirty="0">
                <a:solidFill>
                  <a:srgbClr val="094255"/>
                </a:solidFill>
              </a:rPr>
              <a:t>Line 2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Clr>
                <a:srgbClr val="EB8A2F"/>
              </a:buClr>
            </a:pPr>
            <a:r>
              <a:rPr lang="en-US" sz="1400" b="1" dirty="0">
                <a:solidFill>
                  <a:srgbClr val="F7931D"/>
                </a:solidFill>
                <a:latin typeface="Antonio" panose="02000503000000000000" pitchFamily="2" charset="77"/>
              </a:rPr>
              <a:t>LINE 1</a:t>
            </a:r>
          </a:p>
          <a:p>
            <a:pPr lvl="0">
              <a:spcBef>
                <a:spcPts val="0"/>
              </a:spcBef>
              <a:spcAft>
                <a:spcPts val="1200"/>
              </a:spcAft>
              <a:buClr>
                <a:srgbClr val="EB8A2F"/>
              </a:buClr>
            </a:pPr>
            <a:r>
              <a:rPr lang="en-US" sz="2000" b="1" dirty="0">
                <a:solidFill>
                  <a:srgbClr val="094255"/>
                </a:solidFill>
              </a:rPr>
              <a:t>Line 2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Clr>
                <a:srgbClr val="EB8A2F"/>
              </a:buClr>
            </a:pPr>
            <a:r>
              <a:rPr lang="en-US" sz="1400" b="1" dirty="0">
                <a:solidFill>
                  <a:srgbClr val="F7931D"/>
                </a:solidFill>
                <a:latin typeface="Antonio" panose="02000503000000000000" pitchFamily="2" charset="77"/>
              </a:rPr>
              <a:t>LINE 1</a:t>
            </a:r>
          </a:p>
          <a:p>
            <a:pPr lvl="0">
              <a:spcBef>
                <a:spcPts val="0"/>
              </a:spcBef>
              <a:spcAft>
                <a:spcPts val="1200"/>
              </a:spcAft>
              <a:buClr>
                <a:srgbClr val="EB8A2F"/>
              </a:buClr>
            </a:pPr>
            <a:r>
              <a:rPr lang="en-US" sz="2000" b="1" dirty="0">
                <a:solidFill>
                  <a:srgbClr val="094255"/>
                </a:solidFill>
              </a:rPr>
              <a:t>Line 2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Clr>
                <a:srgbClr val="EB8A2F"/>
              </a:buClr>
            </a:pPr>
            <a:r>
              <a:rPr lang="en-US" sz="1400" b="1" dirty="0">
                <a:solidFill>
                  <a:srgbClr val="F7931D"/>
                </a:solidFill>
                <a:latin typeface="Antonio" panose="02000503000000000000" pitchFamily="2" charset="77"/>
              </a:rPr>
              <a:t>LINE 1</a:t>
            </a:r>
          </a:p>
          <a:p>
            <a:pPr lvl="0">
              <a:spcBef>
                <a:spcPts val="0"/>
              </a:spcBef>
              <a:spcAft>
                <a:spcPts val="1200"/>
              </a:spcAft>
              <a:buClr>
                <a:srgbClr val="EB8A2F"/>
              </a:buClr>
            </a:pPr>
            <a:r>
              <a:rPr lang="en-US" sz="2000" b="1" dirty="0">
                <a:solidFill>
                  <a:srgbClr val="094255"/>
                </a:solidFill>
              </a:rPr>
              <a:t>Line 2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Clr>
                <a:srgbClr val="EB8A2F"/>
              </a:buClr>
            </a:pPr>
            <a:r>
              <a:rPr lang="en-US" sz="1400" b="1" dirty="0">
                <a:solidFill>
                  <a:srgbClr val="F7931D"/>
                </a:solidFill>
                <a:latin typeface="Antonio" panose="02000503000000000000" pitchFamily="2" charset="77"/>
              </a:rPr>
              <a:t>LINE 1</a:t>
            </a:r>
          </a:p>
          <a:p>
            <a:pPr lvl="0">
              <a:spcBef>
                <a:spcPts val="0"/>
              </a:spcBef>
              <a:spcAft>
                <a:spcPts val="1200"/>
              </a:spcAft>
              <a:buClr>
                <a:srgbClr val="EB8A2F"/>
              </a:buClr>
            </a:pPr>
            <a:r>
              <a:rPr lang="en-US" sz="2000" b="1" dirty="0">
                <a:solidFill>
                  <a:srgbClr val="094255"/>
                </a:solidFill>
              </a:rPr>
              <a:t>Line 2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Clr>
                <a:srgbClr val="EB8A2F"/>
              </a:buClr>
            </a:pPr>
            <a:r>
              <a:rPr lang="en-US" sz="1400" b="1" dirty="0">
                <a:solidFill>
                  <a:srgbClr val="F7931D"/>
                </a:solidFill>
                <a:latin typeface="Antonio" panose="02000503000000000000" pitchFamily="2" charset="77"/>
              </a:rPr>
              <a:t>LINE 1</a:t>
            </a:r>
          </a:p>
          <a:p>
            <a:pPr lvl="0">
              <a:spcBef>
                <a:spcPts val="0"/>
              </a:spcBef>
              <a:spcAft>
                <a:spcPts val="1200"/>
              </a:spcAft>
              <a:buClr>
                <a:srgbClr val="EB8A2F"/>
              </a:buClr>
            </a:pPr>
            <a:r>
              <a:rPr lang="en-US" sz="2000" b="1" dirty="0">
                <a:solidFill>
                  <a:srgbClr val="094255"/>
                </a:solidFill>
              </a:rPr>
              <a:t>Line 2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Clr>
                <a:srgbClr val="EB8A2F"/>
              </a:buClr>
            </a:pPr>
            <a:r>
              <a:rPr lang="en-US" sz="1400" b="1" dirty="0">
                <a:solidFill>
                  <a:srgbClr val="F7931D"/>
                </a:solidFill>
                <a:latin typeface="Antonio" panose="02000503000000000000" pitchFamily="2" charset="77"/>
              </a:rPr>
              <a:t>LINE 1</a:t>
            </a:r>
          </a:p>
          <a:p>
            <a:pPr lvl="0">
              <a:spcBef>
                <a:spcPts val="0"/>
              </a:spcBef>
              <a:spcAft>
                <a:spcPts val="1200"/>
              </a:spcAft>
              <a:buClr>
                <a:srgbClr val="EB8A2F"/>
              </a:buClr>
            </a:pPr>
            <a:r>
              <a:rPr lang="en-US" sz="2000" b="1" dirty="0">
                <a:solidFill>
                  <a:srgbClr val="094255"/>
                </a:solidFill>
              </a:rPr>
              <a:t>Line 2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Clr>
                <a:srgbClr val="EB8A2F"/>
              </a:buClr>
            </a:pPr>
            <a:r>
              <a:rPr lang="en-US" sz="1400" b="1" dirty="0">
                <a:solidFill>
                  <a:srgbClr val="F7931D"/>
                </a:solidFill>
                <a:latin typeface="Antonio" panose="02000503000000000000" pitchFamily="2" charset="77"/>
              </a:rPr>
              <a:t>LINE 1</a:t>
            </a:r>
          </a:p>
          <a:p>
            <a:pPr lvl="0">
              <a:spcBef>
                <a:spcPts val="0"/>
              </a:spcBef>
              <a:spcAft>
                <a:spcPts val="1200"/>
              </a:spcAft>
              <a:buClr>
                <a:srgbClr val="EB8A2F"/>
              </a:buClr>
            </a:pPr>
            <a:r>
              <a:rPr lang="en-US" sz="2000" b="1" dirty="0">
                <a:solidFill>
                  <a:srgbClr val="094255"/>
                </a:solidFill>
              </a:rPr>
              <a:t>Line 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1010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Sample Table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4620903"/>
              </p:ext>
            </p:extLst>
          </p:nvPr>
        </p:nvGraphicFramePr>
        <p:xfrm>
          <a:off x="731838" y="1670050"/>
          <a:ext cx="10426698" cy="3849556"/>
        </p:xfrm>
        <a:graphic>
          <a:graphicData uri="http://schemas.openxmlformats.org/drawingml/2006/table">
            <a:tbl>
              <a:tblPr firstRow="1" firstCol="1" bandRow="1">
                <a:tableStyleId>{C4B1156A-380E-4F78-BDF5-A606A8083BF9}</a:tableStyleId>
              </a:tblPr>
              <a:tblGrid>
                <a:gridCol w="278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627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757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0255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Antonio" panose="02000503000000000000" pitchFamily="2" charset="77"/>
                        </a:rPr>
                        <a:t>HEADER 1</a:t>
                      </a:r>
                      <a:endParaRPr lang="en-US" sz="1600" b="1" i="0" dirty="0">
                        <a:solidFill>
                          <a:schemeClr val="bg1"/>
                        </a:solidFill>
                        <a:effectLst/>
                        <a:latin typeface="Antonio" panose="02000503000000000000" pitchFamily="2" charset="77"/>
                        <a:ea typeface="Roboto" panose="02000000000000000000" pitchFamily="2" charset="0"/>
                        <a:cs typeface="Times New Roman"/>
                      </a:endParaRPr>
                    </a:p>
                  </a:txBody>
                  <a:tcPr marR="4572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Antonio" panose="02000503000000000000" pitchFamily="2" charset="77"/>
                        </a:rPr>
                        <a:t>HEADER 2</a:t>
                      </a:r>
                      <a:endParaRPr lang="en-US" sz="1600" b="1" i="0" dirty="0">
                        <a:solidFill>
                          <a:schemeClr val="bg1"/>
                        </a:solidFill>
                        <a:effectLst/>
                        <a:latin typeface="Antonio" panose="02000503000000000000" pitchFamily="2" charset="77"/>
                        <a:ea typeface="Roboto" panose="02000000000000000000" pitchFamily="2" charset="0"/>
                        <a:cs typeface="Times New Roman"/>
                      </a:endParaRPr>
                    </a:p>
                  </a:txBody>
                  <a:tcPr marR="4572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Antonio" panose="02000503000000000000" pitchFamily="2" charset="77"/>
                        </a:rPr>
                        <a:t>HEADER 3</a:t>
                      </a:r>
                      <a:endParaRPr lang="en-US" sz="1600" b="1" i="0" dirty="0">
                        <a:solidFill>
                          <a:schemeClr val="bg1"/>
                        </a:solidFill>
                        <a:effectLst/>
                        <a:latin typeface="Antonio" panose="02000503000000000000" pitchFamily="2" charset="77"/>
                        <a:ea typeface="Roboto" panose="02000000000000000000" pitchFamily="2" charset="0"/>
                        <a:cs typeface="Times New Roman"/>
                      </a:endParaRPr>
                    </a:p>
                  </a:txBody>
                  <a:tcPr marR="4572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410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/>
                        </a:rPr>
                        <a:t>Sample Text</a:t>
                      </a:r>
                    </a:p>
                  </a:txBody>
                  <a:tcPr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/>
                        </a:rPr>
                        <a:t>Sample Text</a:t>
                      </a:r>
                    </a:p>
                  </a:txBody>
                  <a:tcPr marR="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/>
                        </a:rPr>
                        <a:t>Sample Text</a:t>
                      </a:r>
                    </a:p>
                  </a:txBody>
                  <a:tcPr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410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i="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/>
                      </a:endParaRPr>
                    </a:p>
                  </a:txBody>
                  <a:tcPr marR="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i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/>
                      </a:endParaRPr>
                    </a:p>
                  </a:txBody>
                  <a:tcPr marR="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i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/>
                      </a:endParaRPr>
                    </a:p>
                  </a:txBody>
                  <a:tcPr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410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i="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/>
                      </a:endParaRPr>
                    </a:p>
                  </a:txBody>
                  <a:tcPr marR="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i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/>
                      </a:endParaRPr>
                    </a:p>
                  </a:txBody>
                  <a:tcPr marR="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i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/>
                      </a:endParaRPr>
                    </a:p>
                  </a:txBody>
                  <a:tcPr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410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i="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/>
                      </a:endParaRPr>
                    </a:p>
                  </a:txBody>
                  <a:tcPr marR="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i="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/>
                      </a:endParaRPr>
                    </a:p>
                  </a:txBody>
                  <a:tcPr marR="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i="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/>
                      </a:endParaRPr>
                    </a:p>
                  </a:txBody>
                  <a:tcPr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410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i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/>
                      </a:endParaRPr>
                    </a:p>
                  </a:txBody>
                  <a:tcPr marR="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i="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/>
                      </a:endParaRPr>
                    </a:p>
                  </a:txBody>
                  <a:tcPr marR="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i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/>
                      </a:endParaRPr>
                    </a:p>
                  </a:txBody>
                  <a:tcPr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410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i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/>
                      </a:endParaRPr>
                    </a:p>
                  </a:txBody>
                  <a:tcPr marR="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i="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/>
                      </a:endParaRPr>
                    </a:p>
                  </a:txBody>
                  <a:tcPr marR="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i="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/>
                      </a:endParaRPr>
                    </a:p>
                  </a:txBody>
                  <a:tcPr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410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i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/>
                      </a:endParaRPr>
                    </a:p>
                  </a:txBody>
                  <a:tcPr marR="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i="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/>
                      </a:endParaRPr>
                    </a:p>
                  </a:txBody>
                  <a:tcPr marR="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i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/>
                      </a:endParaRPr>
                    </a:p>
                  </a:txBody>
                  <a:tcPr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410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i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/>
                      </a:endParaRPr>
                    </a:p>
                  </a:txBody>
                  <a:tcPr marR="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i="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/>
                      </a:endParaRPr>
                    </a:p>
                  </a:txBody>
                  <a:tcPr marR="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i="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/>
                      </a:endParaRPr>
                    </a:p>
                  </a:txBody>
                  <a:tcPr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410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i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/>
                      </a:endParaRPr>
                    </a:p>
                  </a:txBody>
                  <a:tcPr marR="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i="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/>
                      </a:endParaRPr>
                    </a:p>
                  </a:txBody>
                  <a:tcPr marR="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i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/>
                      </a:endParaRPr>
                    </a:p>
                  </a:txBody>
                  <a:tcPr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410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i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/>
                      </a:endParaRPr>
                    </a:p>
                  </a:txBody>
                  <a:tcPr marR="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i="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/>
                      </a:endParaRPr>
                    </a:p>
                  </a:txBody>
                  <a:tcPr marR="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i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/>
                      </a:endParaRPr>
                    </a:p>
                  </a:txBody>
                  <a:tcPr marR="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410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i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/>
                      </a:endParaRPr>
                    </a:p>
                  </a:txBody>
                  <a:tcPr marR="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i="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/>
                      </a:endParaRPr>
                    </a:p>
                  </a:txBody>
                  <a:tcPr marR="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i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/>
                      </a:endParaRPr>
                    </a:p>
                  </a:txBody>
                  <a:tcPr marR="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410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i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/>
                      </a:endParaRPr>
                    </a:p>
                  </a:txBody>
                  <a:tcPr marR="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i="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/>
                      </a:endParaRPr>
                    </a:p>
                  </a:txBody>
                  <a:tcPr marR="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i="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/>
                      </a:endParaRPr>
                    </a:p>
                  </a:txBody>
                  <a:tcPr marR="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410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i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/>
                      </a:endParaRPr>
                    </a:p>
                  </a:txBody>
                  <a:tcPr marR="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i="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/>
                      </a:endParaRPr>
                    </a:p>
                  </a:txBody>
                  <a:tcPr marR="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i="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/>
                      </a:endParaRPr>
                    </a:p>
                  </a:txBody>
                  <a:tcPr marR="0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BBA76E3-40AA-C74D-A8B7-C27488FF6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A45A0-4AD1-4694-A07F-B3BA13B983E2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7600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A728C-553B-4C4A-8A3D-19244C430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Table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9A908813-202C-4541-A49A-C32A052A3A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0809722"/>
              </p:ext>
            </p:extLst>
          </p:nvPr>
        </p:nvGraphicFramePr>
        <p:xfrm>
          <a:off x="731838" y="1670050"/>
          <a:ext cx="10426700" cy="4024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7E4DDD-7A85-7546-9182-E43B4CAB8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A45A0-4AD1-4694-A07F-B3BA13B983E2}" type="slidenum">
              <a:rPr lang="en-US" smtClean="0"/>
              <a:pPr/>
              <a:t>28</a:t>
            </a:fld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859629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0BB2E50F-2CFC-5142-9282-18B4CC638C90}"/>
              </a:ext>
            </a:extLst>
          </p:cNvPr>
          <p:cNvSpPr/>
          <p:nvPr/>
        </p:nvSpPr>
        <p:spPr>
          <a:xfrm>
            <a:off x="1190342" y="1555632"/>
            <a:ext cx="2288837" cy="426954"/>
          </a:xfrm>
          <a:prstGeom prst="roundRect">
            <a:avLst>
              <a:gd name="adj" fmla="val 10065"/>
            </a:avLst>
          </a:prstGeom>
          <a:solidFill>
            <a:srgbClr val="EB8B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021D2BF1-54E4-F14F-A775-FE455BD607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3068" y="2338085"/>
            <a:ext cx="9489439" cy="3282130"/>
          </a:xfrm>
        </p:spPr>
        <p:txBody>
          <a:bodyPr>
            <a:normAutofit/>
          </a:bodyPr>
          <a:lstStyle/>
          <a:p>
            <a:r>
              <a:rPr lang="en-US" sz="3600" dirty="0"/>
              <a:t>BDO- Amy Thorn </a:t>
            </a:r>
            <a:br>
              <a:rPr lang="en-US" sz="3600" dirty="0"/>
            </a:br>
            <a:r>
              <a:rPr lang="en-US" sz="3600" dirty="0"/>
              <a:t>Stewart Leadership- Dave Thurston</a:t>
            </a:r>
            <a:br>
              <a:rPr lang="en-US" sz="3600" dirty="0"/>
            </a:br>
            <a:r>
              <a:rPr lang="en-US" sz="3600" dirty="0"/>
              <a:t>Capstone- May 18</a:t>
            </a:r>
            <a:r>
              <a:rPr lang="en-US" sz="3600" baseline="30000" dirty="0"/>
              <a:t>th</a:t>
            </a:r>
            <a:r>
              <a:rPr lang="en-US" sz="3600" dirty="0"/>
              <a:t> (mark your calendars) </a:t>
            </a:r>
          </a:p>
        </p:txBody>
      </p:sp>
      <p:sp>
        <p:nvSpPr>
          <p:cNvPr id="13" name="Subtitle 12">
            <a:extLst>
              <a:ext uri="{FF2B5EF4-FFF2-40B4-BE49-F238E27FC236}">
                <a16:creationId xmlns:a16="http://schemas.microsoft.com/office/drawing/2014/main" id="{E8D8D2E4-9A06-6F4E-AA96-EE352FD5D53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</p:spTree>
    <p:extLst>
      <p:ext uri="{BB962C8B-B14F-4D97-AF65-F5344CB8AC3E}">
        <p14:creationId xmlns:p14="http://schemas.microsoft.com/office/powerpoint/2010/main" val="275664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49B31AAF-7D31-D34F-9540-122E7BFB305E}"/>
              </a:ext>
            </a:extLst>
          </p:cNvPr>
          <p:cNvSpPr/>
          <p:nvPr/>
        </p:nvSpPr>
        <p:spPr>
          <a:xfrm>
            <a:off x="1090177" y="594911"/>
            <a:ext cx="3658093" cy="664979"/>
          </a:xfrm>
          <a:prstGeom prst="roundRect">
            <a:avLst>
              <a:gd name="adj" fmla="val 10065"/>
            </a:avLst>
          </a:prstGeom>
          <a:solidFill>
            <a:srgbClr val="0743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A6EA48-56DA-F54C-B401-919E3C2BA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9667" y="-190867"/>
            <a:ext cx="9564390" cy="1450757"/>
          </a:xfrm>
        </p:spPr>
        <p:txBody>
          <a:bodyPr>
            <a:normAutofit/>
          </a:bodyPr>
          <a:lstStyle/>
          <a:p>
            <a:r>
              <a:rPr lang="en-US" sz="3600" dirty="0"/>
              <a:t>Tonight’s Agenda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48BB683-4788-8D42-B873-A6DB78AB93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79475" y="1801396"/>
            <a:ext cx="4533629" cy="402336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sz="9600" dirty="0"/>
          </a:p>
          <a:p>
            <a:pPr marL="514350" indent="-514350">
              <a:buFont typeface="+mj-lt"/>
              <a:buAutoNum type="arabicPeriod"/>
            </a:pPr>
            <a:r>
              <a:rPr lang="en-US" sz="9600" b="1" dirty="0">
                <a:latin typeface="Roboto Black" panose="02000000000000000000" pitchFamily="2" charset="0"/>
                <a:ea typeface="Roboto Black" panose="02000000000000000000" pitchFamily="2" charset="0"/>
              </a:rPr>
              <a:t>Meet Alan and Rich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9600" b="1" dirty="0">
                <a:latin typeface="Roboto Black" panose="02000000000000000000" pitchFamily="2" charset="0"/>
                <a:ea typeface="Roboto Black" panose="02000000000000000000" pitchFamily="2" charset="0"/>
              </a:rPr>
              <a:t>Considerations of Becoming a CFO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9600" b="1" dirty="0">
                <a:latin typeface="Roboto Black" panose="02000000000000000000" pitchFamily="2" charset="0"/>
                <a:ea typeface="Roboto Black" panose="02000000000000000000" pitchFamily="2" charset="0"/>
              </a:rPr>
              <a:t>Expanding the CFO’s Role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9600" b="1" dirty="0">
                <a:latin typeface="Roboto Black" panose="02000000000000000000" pitchFamily="2" charset="0"/>
                <a:ea typeface="Roboto Black" panose="02000000000000000000" pitchFamily="2" charset="0"/>
              </a:rPr>
              <a:t>Break-out Session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9600" b="1" dirty="0">
                <a:latin typeface="Roboto Black" panose="02000000000000000000" pitchFamily="2" charset="0"/>
                <a:ea typeface="Roboto Black" panose="02000000000000000000" pitchFamily="2" charset="0"/>
              </a:rPr>
              <a:t>Q&amp;A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5CEEE46-D6EC-45EA-81B1-57EDF3CF892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869113" y="2395934"/>
            <a:ext cx="4443412" cy="22217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808BB72-5F23-44A4-BE08-CBFF3D592792}"/>
              </a:ext>
            </a:extLst>
          </p:cNvPr>
          <p:cNvSpPr txBox="1"/>
          <p:nvPr/>
        </p:nvSpPr>
        <p:spPr>
          <a:xfrm>
            <a:off x="6230925" y="1553378"/>
            <a:ext cx="56586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sz="2000" b="1" i="1" dirty="0"/>
              <a:t>CLIMB:  Coach, Learn, Inform, Mentor, Benefit</a:t>
            </a:r>
          </a:p>
        </p:txBody>
      </p:sp>
    </p:spTree>
    <p:extLst>
      <p:ext uri="{BB962C8B-B14F-4D97-AF65-F5344CB8AC3E}">
        <p14:creationId xmlns:p14="http://schemas.microsoft.com/office/powerpoint/2010/main" val="654394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49B31AAF-7D31-D34F-9540-122E7BFB305E}"/>
              </a:ext>
            </a:extLst>
          </p:cNvPr>
          <p:cNvSpPr/>
          <p:nvPr/>
        </p:nvSpPr>
        <p:spPr>
          <a:xfrm>
            <a:off x="913909" y="771665"/>
            <a:ext cx="1637267" cy="461665"/>
          </a:xfrm>
          <a:prstGeom prst="roundRect">
            <a:avLst>
              <a:gd name="adj" fmla="val 10065"/>
            </a:avLst>
          </a:prstGeom>
          <a:solidFill>
            <a:srgbClr val="0743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A6EA48-56DA-F54C-B401-919E3C2BA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Alan Stewart</a:t>
            </a:r>
          </a:p>
        </p:txBody>
      </p:sp>
      <p:pic>
        <p:nvPicPr>
          <p:cNvPr id="8" name="Picture 7" descr="A person in a suit and tie&#10;&#10;Description automatically generated with medium confidence">
            <a:extLst>
              <a:ext uri="{FF2B5EF4-FFF2-40B4-BE49-F238E27FC236}">
                <a16:creationId xmlns:a16="http://schemas.microsoft.com/office/drawing/2014/main" id="{9B8B4B09-8EEF-E94C-B751-444B365DE3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034" y="1887219"/>
            <a:ext cx="5051551" cy="3083561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3BFCB3C-B9FC-CC40-9F96-0E483E5B2315}"/>
              </a:ext>
            </a:extLst>
          </p:cNvPr>
          <p:cNvSpPr txBox="1">
            <a:spLocks/>
          </p:cNvSpPr>
          <p:nvPr/>
        </p:nvSpPr>
        <p:spPr>
          <a:xfrm>
            <a:off x="132081" y="1359458"/>
            <a:ext cx="5888575" cy="5123536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600" b="0" i="0" kern="120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+mn-cs"/>
              </a:defRPr>
            </a:lvl1pPr>
            <a:lvl2pPr marL="9144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EB8B30"/>
              </a:buClr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395478" indent="-19431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91440" marR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None/>
              <a:tabLst/>
              <a:defRPr sz="2000" b="1" i="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91440" marR="0" indent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40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None/>
              <a:tabLst/>
              <a:defRPr sz="1400" b="1" i="0" kern="1200">
                <a:solidFill>
                  <a:schemeClr val="bg1"/>
                </a:solidFill>
                <a:latin typeface="Antonio" panose="02000503000000000000" pitchFamily="2" charset="77"/>
                <a:ea typeface="Roboto" panose="02000000000000000000" pitchFamily="2" charset="0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Successful IPOs for three different companies.  Prepared two others for potential IPO achieved by successors.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8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Over 40 quarters of public reporting at three separate corporations, while meeting or exceeding analyst expectations, in addition to no restatements and no significant auditor adjustments, or material weaknesses.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8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Closed eight credit agreements at ICF in nine years with a total capacity of over $900 million.  Established new bank relationships, credit agreements, revolvers &amp; compliance at several companies.  Narrowly avoided default on a major loan.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8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At ICF, successfully acquired 10 companies and completed their subsequent integrations, in addition to three dispositions of non-core business units.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8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Successfully completed over 42 audits on the three-year $900 million Louisiana Road Home post-Katrina contract, which distributed over $8 billion in federal grants with essentially no waste, fraud or abuse.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8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Cumulatively, worked in some capacity on several dozen acquisitions, due diligences, closings, integrations and cleanups (i.e. indemnity claims).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8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Established or completed the hiring and organization of various corporate departments at multiple companies.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8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Live in Vienna VA with wife of 36+ years, 2 daughters in college (adopted as infants in China).  20+ years involved in martial arts.</a:t>
            </a:r>
          </a:p>
        </p:txBody>
      </p:sp>
    </p:spTree>
    <p:extLst>
      <p:ext uri="{BB962C8B-B14F-4D97-AF65-F5344CB8AC3E}">
        <p14:creationId xmlns:p14="http://schemas.microsoft.com/office/powerpoint/2010/main" val="32198023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BDB2E-5A5C-4304-B68D-C29981BF9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1" y="304236"/>
            <a:ext cx="10194981" cy="828418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45-Years of Alan Stewart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A8C794-A585-401B-AA5C-8135ED0D5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A45A0-4AD1-4694-A07F-B3BA13B983E2}" type="slidenum">
              <a:rPr lang="en-US" smtClean="0"/>
              <a:pPr/>
              <a:t>6</a:t>
            </a:fld>
            <a:endParaRPr lang="en-US" sz="11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F03657C-17BE-4CFA-A3D8-58FB57FB7C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31520" y="1565329"/>
            <a:ext cx="10055299" cy="4432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8766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F2290-A7B9-41A0-8B55-577BC3925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1" y="283688"/>
            <a:ext cx="10194981" cy="828418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Executive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FFE701-91FE-4695-9E8D-3531C643FB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1" y="1670446"/>
            <a:ext cx="7901035" cy="4744042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2FE3EF-127B-401A-9186-55F5B792A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A45A0-4AD1-4694-A07F-B3BA13B983E2}" type="slidenum">
              <a:rPr lang="en-US" smtClean="0"/>
              <a:pPr/>
              <a:t>7</a:t>
            </a:fld>
            <a:endParaRPr lang="en-US" sz="110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E7726D6-058B-4CD2-8855-4AD867F3E4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262673"/>
              </p:ext>
            </p:extLst>
          </p:nvPr>
        </p:nvGraphicFramePr>
        <p:xfrm>
          <a:off x="731521" y="1534331"/>
          <a:ext cx="7475854" cy="4494510"/>
        </p:xfrm>
        <a:graphic>
          <a:graphicData uri="http://schemas.openxmlformats.org/drawingml/2006/table">
            <a:tbl>
              <a:tblPr/>
              <a:tblGrid>
                <a:gridCol w="3031199">
                  <a:extLst>
                    <a:ext uri="{9D8B030D-6E8A-4147-A177-3AD203B41FA5}">
                      <a16:colId xmlns:a16="http://schemas.microsoft.com/office/drawing/2014/main" val="4281653679"/>
                    </a:ext>
                  </a:extLst>
                </a:gridCol>
                <a:gridCol w="513482">
                  <a:extLst>
                    <a:ext uri="{9D8B030D-6E8A-4147-A177-3AD203B41FA5}">
                      <a16:colId xmlns:a16="http://schemas.microsoft.com/office/drawing/2014/main" val="2708712555"/>
                    </a:ext>
                  </a:extLst>
                </a:gridCol>
                <a:gridCol w="3931173">
                  <a:extLst>
                    <a:ext uri="{9D8B030D-6E8A-4147-A177-3AD203B41FA5}">
                      <a16:colId xmlns:a16="http://schemas.microsoft.com/office/drawing/2014/main" val="2279116002"/>
                    </a:ext>
                  </a:extLst>
                </a:gridCol>
              </a:tblGrid>
              <a:tr h="2996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Company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Executives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4808908"/>
                  </a:ext>
                </a:extLst>
              </a:tr>
              <a:tr h="299634"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8410838"/>
                  </a:ext>
                </a:extLst>
              </a:tr>
              <a:tr h="29963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Martin Marrietta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Norman Augustine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7887246"/>
                  </a:ext>
                </a:extLst>
              </a:tr>
              <a:tr h="29963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C3, Inc.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Richard Litsinger, Norm Welsh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9240256"/>
                  </a:ext>
                </a:extLst>
              </a:tr>
              <a:tr h="29963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Tempest Technologies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Delaney Blaine, David Lucien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4391490"/>
                  </a:ext>
                </a:extLst>
              </a:tr>
              <a:tr h="29963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Policy Management Systems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8780074"/>
                  </a:ext>
                </a:extLst>
              </a:tr>
              <a:tr h="29963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BTG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Dr. Edward Bersoff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1674271"/>
                  </a:ext>
                </a:extLst>
              </a:tr>
              <a:tr h="29963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Deltek Systems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Don &amp; Ken deLaski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8457447"/>
                  </a:ext>
                </a:extLst>
              </a:tr>
              <a:tr h="29963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Blackboard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Michael Chasen &amp; Mathew Pittinsky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8917640"/>
                  </a:ext>
                </a:extLst>
              </a:tr>
              <a:tr h="29963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DataZen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Michael Keeler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1167259"/>
                  </a:ext>
                </a:extLst>
              </a:tr>
              <a:tr h="29963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ICF International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Sudhakar Kesavan, John Wasson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68504"/>
                  </a:ext>
                </a:extLst>
              </a:tr>
              <a:tr h="29963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Oceus Networks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Douglas Smith, Randy Fuerst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205162"/>
                  </a:ext>
                </a:extLst>
              </a:tr>
              <a:tr h="29963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Vistronix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John Hassoun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5444895"/>
                  </a:ext>
                </a:extLst>
              </a:tr>
              <a:tr h="29963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Systems Planning &amp; Analysis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William Vantine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4185963"/>
                  </a:ext>
                </a:extLst>
              </a:tr>
              <a:tr h="29963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Peraton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Stu Shea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54778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62770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D95E5-D7F9-4EE1-BBA1-9BC8D1393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1" y="314509"/>
            <a:ext cx="10728958" cy="828418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Summary of Major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9952D5-E0C3-427F-92BC-197F4BEE93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3761" y="1470214"/>
            <a:ext cx="7741919" cy="501015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Spinoff from public companies: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Tempest Technologies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Ericsson Federal/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Oceus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Networks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ICF International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Peraton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&amp; purchase of Northrup Grumman mission support and IT groups</a:t>
            </a:r>
          </a:p>
          <a:p>
            <a:pPr marL="201168" lvl="1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Public companies, public offerings and reporting: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Tempest Technologies. (IPO October 1987 Wednesday before Black Monday)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BTG. (successor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IPO’ed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several years after I left)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Deltek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 (February 1997)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Blackboard (successor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IPO’ed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several years after the Dotcom crash)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ICF International</a:t>
            </a:r>
          </a:p>
          <a:p>
            <a:pPr marL="201168" lvl="1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Forty-four quarters of successful public reporting and multiple opportunities to build corporate offices in occasionally over-leveraged environments.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13581F-115B-4711-9DEF-44602F00D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A45A0-4AD1-4694-A07F-B3BA13B983E2}" type="slidenum">
              <a:rPr lang="en-US" smtClean="0"/>
              <a:pPr/>
              <a:t>8</a:t>
            </a:fld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6937954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D574F5CE-6FD7-B44D-BF8B-F9BC1AD7A64B}"/>
              </a:ext>
            </a:extLst>
          </p:cNvPr>
          <p:cNvSpPr/>
          <p:nvPr/>
        </p:nvSpPr>
        <p:spPr>
          <a:xfrm>
            <a:off x="925339" y="771665"/>
            <a:ext cx="1616693" cy="461665"/>
          </a:xfrm>
          <a:prstGeom prst="roundRect">
            <a:avLst>
              <a:gd name="adj" fmla="val 10065"/>
            </a:avLst>
          </a:prstGeom>
          <a:solidFill>
            <a:srgbClr val="0743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35CD376-EBBB-2243-9BCC-8E4288766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696" y="132080"/>
            <a:ext cx="1786904" cy="1114363"/>
          </a:xfrm>
        </p:spPr>
        <p:txBody>
          <a:bodyPr/>
          <a:lstStyle/>
          <a:p>
            <a:r>
              <a:rPr lang="en-US" dirty="0"/>
              <a:t>Rich </a:t>
            </a:r>
            <a:r>
              <a:rPr lang="en-US" dirty="0" err="1"/>
              <a:t>Sawchak</a:t>
            </a:r>
            <a:endParaRPr lang="en-US" dirty="0"/>
          </a:p>
        </p:txBody>
      </p:sp>
      <p:pic>
        <p:nvPicPr>
          <p:cNvPr id="10" name="Picture 4" descr="Image for ">
            <a:extLst>
              <a:ext uri="{FF2B5EF4-FFF2-40B4-BE49-F238E27FC236}">
                <a16:creationId xmlns:a16="http://schemas.microsoft.com/office/drawing/2014/main" id="{4E3CCB4D-BFF0-D344-BA39-EFEFA0F48C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618" y="1525236"/>
            <a:ext cx="2853830" cy="4285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Google Shape;83;p10">
            <a:extLst>
              <a:ext uri="{FF2B5EF4-FFF2-40B4-BE49-F238E27FC236}">
                <a16:creationId xmlns:a16="http://schemas.microsoft.com/office/drawing/2014/main" id="{C938F7DB-C661-BD4E-BBEA-056A12F0F560}"/>
              </a:ext>
            </a:extLst>
          </p:cNvPr>
          <p:cNvSpPr txBox="1"/>
          <p:nvPr/>
        </p:nvSpPr>
        <p:spPr>
          <a:xfrm>
            <a:off x="6185042" y="1078787"/>
            <a:ext cx="5928189" cy="517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b="1" dirty="0" err="1">
                <a:solidFill>
                  <a:srgbClr val="1865B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Hypori’s</a:t>
            </a:r>
            <a:r>
              <a:rPr lang="en-US" b="1" dirty="0">
                <a:solidFill>
                  <a:srgbClr val="1865B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CFO &amp; Corporate Secretary</a:t>
            </a:r>
            <a:endParaRPr b="1" dirty="0">
              <a:solidFill>
                <a:srgbClr val="1865B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203200" fontAlgn="base">
              <a:spcAft>
                <a:spcPts val="400"/>
              </a:spcAft>
              <a:buClr>
                <a:schemeClr val="dk1"/>
              </a:buClr>
              <a:buSzPts val="1400"/>
              <a:buFont typeface="Helvetica Neue"/>
              <a:buChar char="•"/>
              <a:defRPr/>
            </a:pPr>
            <a:r>
              <a:rPr lang="en-US" sz="16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Joined </a:t>
            </a:r>
            <a:r>
              <a:rPr lang="en-US" sz="1600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Hypori</a:t>
            </a:r>
            <a:r>
              <a:rPr lang="en-US" sz="16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in October 2021 after 9+ years with </a:t>
            </a:r>
            <a:r>
              <a:rPr lang="en-US" sz="1600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Novetta</a:t>
            </a:r>
            <a:endParaRPr lang="en-US" sz="160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 marL="342900" indent="-203200" fontAlgn="base">
              <a:spcAft>
                <a:spcPts val="400"/>
              </a:spcAft>
              <a:buClr>
                <a:schemeClr val="dk1"/>
              </a:buClr>
              <a:buSzPts val="1400"/>
              <a:buFont typeface="Helvetica Neue"/>
              <a:buChar char="•"/>
              <a:defRPr/>
            </a:pPr>
            <a:r>
              <a:rPr lang="en-US" sz="16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Executive at </a:t>
            </a:r>
            <a:r>
              <a:rPr lang="en-US" sz="1600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Novetta</a:t>
            </a:r>
            <a:r>
              <a:rPr lang="en-US" sz="16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during ACP &amp; Carlyle ownership;  drove successful sale to Accenture</a:t>
            </a:r>
          </a:p>
          <a:p>
            <a:pPr marL="342900" indent="-203200" fontAlgn="base">
              <a:spcAft>
                <a:spcPts val="400"/>
              </a:spcAft>
              <a:buClr>
                <a:schemeClr val="dk1"/>
              </a:buClr>
              <a:buSzPts val="1400"/>
              <a:buFont typeface="Helvetica Neue"/>
              <a:buChar char="•"/>
              <a:defRPr/>
            </a:pPr>
            <a:r>
              <a:rPr lang="en-US" sz="16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20+ years of leadership roles with extensive experience in the execution and integration of acquisitions as well as fund-raising</a:t>
            </a:r>
          </a:p>
          <a:p>
            <a:pPr marL="800100" lvl="1" indent="-203200" fontAlgn="base">
              <a:spcAft>
                <a:spcPts val="400"/>
              </a:spcAft>
              <a:buClr>
                <a:schemeClr val="dk1"/>
              </a:buClr>
              <a:buSzPts val="1400"/>
              <a:buFont typeface="Helvetica Neue"/>
              <a:buChar char="•"/>
              <a:defRPr/>
            </a:pPr>
            <a:r>
              <a:rPr lang="en-US" sz="16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Involved in or led over 40 transactions</a:t>
            </a:r>
          </a:p>
          <a:p>
            <a:pPr marL="800100" lvl="1" indent="-203200" fontAlgn="base">
              <a:spcAft>
                <a:spcPts val="400"/>
              </a:spcAft>
              <a:buClr>
                <a:schemeClr val="dk1"/>
              </a:buClr>
              <a:buSzPts val="1400"/>
              <a:buFont typeface="Helvetica Neue"/>
              <a:buChar char="•"/>
              <a:defRPr/>
            </a:pPr>
            <a:r>
              <a:rPr lang="en-US" sz="16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Debt &amp; equity fund-raising incl. IPOs and rated/traded debt</a:t>
            </a:r>
          </a:p>
          <a:p>
            <a:pPr marL="342900" indent="-203200" fontAlgn="base">
              <a:spcAft>
                <a:spcPts val="400"/>
              </a:spcAft>
              <a:buClr>
                <a:schemeClr val="dk1"/>
              </a:buClr>
              <a:buSzPts val="1400"/>
              <a:buFont typeface="Helvetica Neue"/>
              <a:buChar char="•"/>
              <a:defRPr/>
            </a:pPr>
            <a:r>
              <a:rPr lang="en-US" sz="16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Responsible for all areas of finance, accounting, sales operations, compliance, legal &amp; HR/recruiting</a:t>
            </a:r>
          </a:p>
          <a:p>
            <a:pPr marL="342900" indent="-203200" fontAlgn="base">
              <a:spcAft>
                <a:spcPts val="400"/>
              </a:spcAft>
              <a:buClr>
                <a:schemeClr val="dk1"/>
              </a:buClr>
              <a:buSzPts val="1400"/>
              <a:buFont typeface="Helvetica Neue"/>
              <a:buChar char="•"/>
              <a:defRPr/>
            </a:pPr>
            <a:r>
              <a:rPr lang="en-US" sz="16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Prior to </a:t>
            </a:r>
            <a:r>
              <a:rPr lang="en-US" sz="1600" dirty="0" err="1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Novetta</a:t>
            </a:r>
            <a:r>
              <a:rPr lang="en-US" sz="16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, EVP &amp; CFO at Shafer Corporation and SVP &amp; CFO at Paradigm Solutions (orchestrated sale to CACI)</a:t>
            </a:r>
          </a:p>
          <a:p>
            <a:pPr marL="342900" indent="-203200" fontAlgn="base">
              <a:spcAft>
                <a:spcPts val="400"/>
              </a:spcAft>
              <a:buClr>
                <a:schemeClr val="dk1"/>
              </a:buClr>
              <a:buSzPts val="1400"/>
              <a:buFont typeface="Helvetica Neue"/>
              <a:buChar char="•"/>
              <a:defRPr/>
            </a:pPr>
            <a:r>
              <a:rPr lang="en-US" sz="16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Member of the board for SPA, Inc. and GCA/networked, and trustee of University of Valley Forge</a:t>
            </a:r>
          </a:p>
          <a:p>
            <a:pPr marL="342900" indent="-203200" fontAlgn="base">
              <a:spcAft>
                <a:spcPts val="400"/>
              </a:spcAft>
              <a:buClr>
                <a:schemeClr val="dk1"/>
              </a:buClr>
              <a:buSzPts val="1400"/>
              <a:buFont typeface="Helvetica Neue"/>
              <a:buChar char="•"/>
              <a:defRPr/>
            </a:pPr>
            <a:r>
              <a:rPr lang="en-US" sz="16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Holds a B.S. from Boston College and a Master’s in Entrepreneurial Finance and Strategic Cost Management from Babson College</a:t>
            </a:r>
          </a:p>
          <a:p>
            <a:pPr marL="342900" indent="-203200" fontAlgn="base">
              <a:spcAft>
                <a:spcPts val="400"/>
              </a:spcAft>
              <a:buClr>
                <a:schemeClr val="dk1"/>
              </a:buClr>
              <a:buSzPts val="1400"/>
              <a:buFont typeface="Helvetica Neue"/>
              <a:buChar char="•"/>
              <a:defRPr/>
            </a:pPr>
            <a:r>
              <a:rPr lang="en-US" sz="16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Resides in Leesburg, VA with wife Jenn and daughter Ally;  2</a:t>
            </a:r>
            <a:r>
              <a:rPr lang="en-US" sz="1600" baseline="300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nd</a:t>
            </a:r>
            <a:r>
              <a:rPr lang="en-US" sz="16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dan blackbelt in taekwondo</a:t>
            </a:r>
          </a:p>
        </p:txBody>
      </p:sp>
    </p:spTree>
    <p:extLst>
      <p:ext uri="{BB962C8B-B14F-4D97-AF65-F5344CB8AC3E}">
        <p14:creationId xmlns:p14="http://schemas.microsoft.com/office/powerpoint/2010/main" val="352901142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CFO Rising 1">
      <a:dk1>
        <a:srgbClr val="000000"/>
      </a:dk1>
      <a:lt1>
        <a:srgbClr val="FFFFFF"/>
      </a:lt1>
      <a:dk2>
        <a:srgbClr val="094255"/>
      </a:dk2>
      <a:lt2>
        <a:srgbClr val="D7E6EB"/>
      </a:lt2>
      <a:accent1>
        <a:srgbClr val="EB8A2F"/>
      </a:accent1>
      <a:accent2>
        <a:srgbClr val="7CB4C0"/>
      </a:accent2>
      <a:accent3>
        <a:srgbClr val="E5B550"/>
      </a:accent3>
      <a:accent4>
        <a:srgbClr val="D7E6EB"/>
      </a:accent4>
      <a:accent5>
        <a:srgbClr val="FEFFFF"/>
      </a:accent5>
      <a:accent6>
        <a:srgbClr val="369DC2"/>
      </a:accent6>
      <a:hlink>
        <a:srgbClr val="7CB4C0"/>
      </a:hlink>
      <a:folHlink>
        <a:srgbClr val="094255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>
    <a:spDef>
      <a:spPr>
        <a:solidFill>
          <a:srgbClr val="EB8B3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11548</TotalTime>
  <Words>2116</Words>
  <Application>Microsoft Office PowerPoint</Application>
  <PresentationFormat>Widescreen</PresentationFormat>
  <Paragraphs>404</Paragraphs>
  <Slides>28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8" baseType="lpstr">
      <vt:lpstr>Calibri</vt:lpstr>
      <vt:lpstr>Roboto Medium</vt:lpstr>
      <vt:lpstr>Wingdings</vt:lpstr>
      <vt:lpstr>Roboto Black</vt:lpstr>
      <vt:lpstr>Helvetica Neue</vt:lpstr>
      <vt:lpstr>Antonio</vt:lpstr>
      <vt:lpstr>Arial</vt:lpstr>
      <vt:lpstr>Roboto</vt:lpstr>
      <vt:lpstr>Antonio Light</vt:lpstr>
      <vt:lpstr>Retrospect</vt:lpstr>
      <vt:lpstr>PowerPoint Presentation</vt:lpstr>
      <vt:lpstr>Welcome Back!</vt:lpstr>
      <vt:lpstr>BDO- Amy Thorn  Stewart Leadership- Dave Thurston Capstone- May 18th (mark your calendars) </vt:lpstr>
      <vt:lpstr>Tonight’s Agenda</vt:lpstr>
      <vt:lpstr>Alan Stewart</vt:lpstr>
      <vt:lpstr>45-Years of Alan Stewart</vt:lpstr>
      <vt:lpstr>Executive management</vt:lpstr>
      <vt:lpstr>Summary of Major events</vt:lpstr>
      <vt:lpstr>Rich Sawchak</vt:lpstr>
      <vt:lpstr>CFO are Responsible for Three Primary Areas</vt:lpstr>
      <vt:lpstr>Not All CFOs are Created Equal</vt:lpstr>
      <vt:lpstr>Becoming a CFO….</vt:lpstr>
      <vt:lpstr>Choosing the Company that Fits You Best</vt:lpstr>
      <vt:lpstr>Latest Challenges Facing CFOs</vt:lpstr>
      <vt:lpstr>Example:   Novetta’s Org Structure &amp; CFO Role</vt:lpstr>
      <vt:lpstr>Master the Core Role First</vt:lpstr>
      <vt:lpstr>Determine What Roles to Add Next</vt:lpstr>
      <vt:lpstr>Determine What Roles to Add Next (cont.)</vt:lpstr>
      <vt:lpstr>Break-out Session</vt:lpstr>
      <vt:lpstr>Thank you!</vt:lpstr>
      <vt:lpstr>    Session 11- April 20, 2022</vt:lpstr>
      <vt:lpstr>Placeholder for Section Overview </vt:lpstr>
      <vt:lpstr>Placeholder For Title</vt:lpstr>
      <vt:lpstr>PLACEHOLDER</vt:lpstr>
      <vt:lpstr>PLACEHOLDER</vt:lpstr>
      <vt:lpstr>Sample List</vt:lpstr>
      <vt:lpstr>Sample Table</vt:lpstr>
      <vt:lpstr>Sample Table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Brittney Gordon</dc:creator>
  <cp:keywords>Public</cp:keywords>
  <cp:lastModifiedBy>Brian Meadows</cp:lastModifiedBy>
  <cp:revision>177</cp:revision>
  <cp:lastPrinted>2019-10-30T16:34:28Z</cp:lastPrinted>
  <dcterms:created xsi:type="dcterms:W3CDTF">2019-10-28T15:26:37Z</dcterms:created>
  <dcterms:modified xsi:type="dcterms:W3CDTF">2022-03-25T19:41:30Z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dec6a403-555f-4ea1-baba-5abfaedf4032</vt:lpwstr>
  </property>
  <property fmtid="{D5CDD505-2E9C-101B-9397-08002B2CF9AE}" pid="3" name="Classification">
    <vt:lpwstr>TitusClass-Public</vt:lpwstr>
  </property>
</Properties>
</file>