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12" r:id="rId6"/>
    <p:sldId id="2713" r:id="rId7"/>
    <p:sldId id="271" r:id="rId8"/>
    <p:sldId id="2714" r:id="rId9"/>
    <p:sldId id="2715" r:id="rId10"/>
    <p:sldId id="2716" r:id="rId11"/>
    <p:sldId id="2717" r:id="rId12"/>
    <p:sldId id="2718" r:id="rId13"/>
    <p:sldId id="2719" r:id="rId14"/>
    <p:sldId id="2720" r:id="rId15"/>
    <p:sldId id="2721" r:id="rId16"/>
    <p:sldId id="2722" r:id="rId17"/>
    <p:sldId id="2723" r:id="rId18"/>
    <p:sldId id="2724" r:id="rId19"/>
    <p:sldId id="2725" r:id="rId20"/>
  </p:sldIdLst>
  <p:sldSz cx="12192000" cy="6858000"/>
  <p:notesSz cx="6858000" cy="9144000"/>
  <p:embeddedFontLst>
    <p:embeddedFont>
      <p:font typeface="Arial Narrow" panose="020B06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7" roundtripDataSignature="AMtx7mhK2QIjwlUnSOevEEOQECTuNtQpt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4AE67-89AD-7E77-A3AF-0E98B73B25BD}" name="Holly Bone" initials="HB" userId="S::holly.bone@hypori.com::da105b0a-0b9d-49be-8e5b-6c1347a272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4B5"/>
    <a:srgbClr val="0585B6"/>
    <a:srgbClr val="00B0F0"/>
    <a:srgbClr val="9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3"/>
    <p:restoredTop sz="95775"/>
  </p:normalViewPr>
  <p:slideViewPr>
    <p:cSldViewPr snapToGrid="0">
      <p:cViewPr varScale="1">
        <p:scale>
          <a:sx n="139" d="100"/>
          <a:sy n="139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DB639-9FD8-B74E-9214-9901AD93435B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184D5-7BA4-C24A-B0A5-733445A4640D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Letter of Intent</a:t>
          </a:r>
        </a:p>
      </dgm:t>
    </dgm:pt>
    <dgm:pt modelId="{5AEBB738-6A4C-8F42-A68F-1BE978017E4E}" type="parTrans" cxnId="{427FE438-D286-EC49-9FF5-3F9A59BF7A9B}">
      <dgm:prSet/>
      <dgm:spPr/>
      <dgm:t>
        <a:bodyPr/>
        <a:lstStyle/>
        <a:p>
          <a:endParaRPr lang="en-US"/>
        </a:p>
      </dgm:t>
    </dgm:pt>
    <dgm:pt modelId="{C00CAA16-2CD3-2947-B7DE-D8EE23841E43}" type="sibTrans" cxnId="{427FE438-D286-EC49-9FF5-3F9A59BF7A9B}">
      <dgm:prSet/>
      <dgm:spPr/>
      <dgm:t>
        <a:bodyPr/>
        <a:lstStyle/>
        <a:p>
          <a:endParaRPr lang="en-US"/>
        </a:p>
      </dgm:t>
    </dgm:pt>
    <dgm:pt modelId="{13986394-AA6B-B24F-8B63-76C8B1821EA6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Diligence &amp; Document Negotiation</a:t>
          </a:r>
        </a:p>
      </dgm:t>
    </dgm:pt>
    <dgm:pt modelId="{E492E29A-71B4-364F-963D-2A539BAC7F0D}" type="parTrans" cxnId="{F3271122-AE6F-4A42-B550-5418811E6997}">
      <dgm:prSet/>
      <dgm:spPr/>
      <dgm:t>
        <a:bodyPr/>
        <a:lstStyle/>
        <a:p>
          <a:endParaRPr lang="en-US"/>
        </a:p>
      </dgm:t>
    </dgm:pt>
    <dgm:pt modelId="{6FEC1934-5501-394F-BD1C-D36ECF41AE28}" type="sibTrans" cxnId="{F3271122-AE6F-4A42-B550-5418811E6997}">
      <dgm:prSet/>
      <dgm:spPr/>
      <dgm:t>
        <a:bodyPr/>
        <a:lstStyle/>
        <a:p>
          <a:endParaRPr lang="en-US"/>
        </a:p>
      </dgm:t>
    </dgm:pt>
    <dgm:pt modelId="{FBBF7CC7-7E1A-5C4B-A068-6270E888330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Initial Discussion</a:t>
          </a:r>
        </a:p>
      </dgm:t>
    </dgm:pt>
    <dgm:pt modelId="{606D6B73-386C-444F-A2C6-93CDD2C7CFEC}" type="parTrans" cxnId="{5918F73C-E735-0C49-8421-1D4854733B1B}">
      <dgm:prSet/>
      <dgm:spPr/>
      <dgm:t>
        <a:bodyPr/>
        <a:lstStyle/>
        <a:p>
          <a:endParaRPr lang="en-US"/>
        </a:p>
      </dgm:t>
    </dgm:pt>
    <dgm:pt modelId="{D163A426-2566-5448-A5CA-279417AA7294}" type="sibTrans" cxnId="{5918F73C-E735-0C49-8421-1D4854733B1B}">
      <dgm:prSet/>
      <dgm:spPr/>
      <dgm:t>
        <a:bodyPr/>
        <a:lstStyle/>
        <a:p>
          <a:endParaRPr lang="en-US"/>
        </a:p>
      </dgm:t>
    </dgm:pt>
    <dgm:pt modelId="{D0011ED2-5E67-C54B-AE73-A3497FBFA47A}" type="pres">
      <dgm:prSet presAssocID="{676DB639-9FD8-B74E-9214-9901AD93435B}" presName="Name0" presStyleCnt="0">
        <dgm:presLayoutVars>
          <dgm:dir/>
          <dgm:animLvl val="lvl"/>
          <dgm:resizeHandles val="exact"/>
        </dgm:presLayoutVars>
      </dgm:prSet>
      <dgm:spPr/>
    </dgm:pt>
    <dgm:pt modelId="{166F5746-CB6E-2F4C-B43C-A259071E8D26}" type="pres">
      <dgm:prSet presAssocID="{FBBF7CC7-7E1A-5C4B-A068-6270E888330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ACBDC4-1E0B-B541-BA4B-8AC24A7E2C30}" type="pres">
      <dgm:prSet presAssocID="{D163A426-2566-5448-A5CA-279417AA7294}" presName="parTxOnlySpace" presStyleCnt="0"/>
      <dgm:spPr/>
    </dgm:pt>
    <dgm:pt modelId="{0E739EE9-1649-324C-AD4E-24F28102B318}" type="pres">
      <dgm:prSet presAssocID="{B29184D5-7BA4-C24A-B0A5-733445A4640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8846C0-ACDA-7847-985B-E1879EEBD332}" type="pres">
      <dgm:prSet presAssocID="{C00CAA16-2CD3-2947-B7DE-D8EE23841E43}" presName="parTxOnlySpace" presStyleCnt="0"/>
      <dgm:spPr/>
    </dgm:pt>
    <dgm:pt modelId="{9D26D807-87BD-0444-98ED-15F7F6D3573E}" type="pres">
      <dgm:prSet presAssocID="{13986394-AA6B-B24F-8B63-76C8B1821EA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3271122-AE6F-4A42-B550-5418811E6997}" srcId="{676DB639-9FD8-B74E-9214-9901AD93435B}" destId="{13986394-AA6B-B24F-8B63-76C8B1821EA6}" srcOrd="2" destOrd="0" parTransId="{E492E29A-71B4-364F-963D-2A539BAC7F0D}" sibTransId="{6FEC1934-5501-394F-BD1C-D36ECF41AE28}"/>
    <dgm:cxn modelId="{57B06B29-0C9D-1A4C-8264-15F5C6452F32}" type="presOf" srcId="{B29184D5-7BA4-C24A-B0A5-733445A4640D}" destId="{0E739EE9-1649-324C-AD4E-24F28102B318}" srcOrd="0" destOrd="0" presId="urn:microsoft.com/office/officeart/2005/8/layout/chevron1"/>
    <dgm:cxn modelId="{F7FB4933-A59D-D249-9673-A002DF1D52CD}" type="presOf" srcId="{FBBF7CC7-7E1A-5C4B-A068-6270E8883302}" destId="{166F5746-CB6E-2F4C-B43C-A259071E8D26}" srcOrd="0" destOrd="0" presId="urn:microsoft.com/office/officeart/2005/8/layout/chevron1"/>
    <dgm:cxn modelId="{427FE438-D286-EC49-9FF5-3F9A59BF7A9B}" srcId="{676DB639-9FD8-B74E-9214-9901AD93435B}" destId="{B29184D5-7BA4-C24A-B0A5-733445A4640D}" srcOrd="1" destOrd="0" parTransId="{5AEBB738-6A4C-8F42-A68F-1BE978017E4E}" sibTransId="{C00CAA16-2CD3-2947-B7DE-D8EE23841E43}"/>
    <dgm:cxn modelId="{5918F73C-E735-0C49-8421-1D4854733B1B}" srcId="{676DB639-9FD8-B74E-9214-9901AD93435B}" destId="{FBBF7CC7-7E1A-5C4B-A068-6270E8883302}" srcOrd="0" destOrd="0" parTransId="{606D6B73-386C-444F-A2C6-93CDD2C7CFEC}" sibTransId="{D163A426-2566-5448-A5CA-279417AA7294}"/>
    <dgm:cxn modelId="{80066369-B4F4-0948-BCAB-F9A6C855E26C}" type="presOf" srcId="{676DB639-9FD8-B74E-9214-9901AD93435B}" destId="{D0011ED2-5E67-C54B-AE73-A3497FBFA47A}" srcOrd="0" destOrd="0" presId="urn:microsoft.com/office/officeart/2005/8/layout/chevron1"/>
    <dgm:cxn modelId="{DD4552C9-2B8A-8349-96CA-DAFCD71E52B5}" type="presOf" srcId="{13986394-AA6B-B24F-8B63-76C8B1821EA6}" destId="{9D26D807-87BD-0444-98ED-15F7F6D3573E}" srcOrd="0" destOrd="0" presId="urn:microsoft.com/office/officeart/2005/8/layout/chevron1"/>
    <dgm:cxn modelId="{60744635-5272-E047-87C3-8C637DB95CAE}" type="presParOf" srcId="{D0011ED2-5E67-C54B-AE73-A3497FBFA47A}" destId="{166F5746-CB6E-2F4C-B43C-A259071E8D26}" srcOrd="0" destOrd="0" presId="urn:microsoft.com/office/officeart/2005/8/layout/chevron1"/>
    <dgm:cxn modelId="{3724B76D-8267-F146-9A05-291268D4D481}" type="presParOf" srcId="{D0011ED2-5E67-C54B-AE73-A3497FBFA47A}" destId="{69ACBDC4-1E0B-B541-BA4B-8AC24A7E2C30}" srcOrd="1" destOrd="0" presId="urn:microsoft.com/office/officeart/2005/8/layout/chevron1"/>
    <dgm:cxn modelId="{6921C328-2A74-CC4E-8FB0-36DBCFB5887E}" type="presParOf" srcId="{D0011ED2-5E67-C54B-AE73-A3497FBFA47A}" destId="{0E739EE9-1649-324C-AD4E-24F28102B318}" srcOrd="2" destOrd="0" presId="urn:microsoft.com/office/officeart/2005/8/layout/chevron1"/>
    <dgm:cxn modelId="{EDDB0F31-4B2A-BE4A-AE1D-B84C2A22B8AD}" type="presParOf" srcId="{D0011ED2-5E67-C54B-AE73-A3497FBFA47A}" destId="{D18846C0-ACDA-7847-985B-E1879EEBD332}" srcOrd="3" destOrd="0" presId="urn:microsoft.com/office/officeart/2005/8/layout/chevron1"/>
    <dgm:cxn modelId="{5E5FDA94-A51B-AE41-8A4D-A3D17C19FD1B}" type="presParOf" srcId="{D0011ED2-5E67-C54B-AE73-A3497FBFA47A}" destId="{9D26D807-87BD-0444-98ED-15F7F6D357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DB639-9FD8-B74E-9214-9901AD93435B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A462DF-1D31-6D4D-9FEB-8816F67E1F9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Growth &amp; Integration</a:t>
          </a:r>
        </a:p>
      </dgm:t>
    </dgm:pt>
    <dgm:pt modelId="{6D9F672C-2231-6949-88D3-F2A92CD0B361}" type="parTrans" cxnId="{79D90154-9247-FB4D-B1A7-6725F95506D3}">
      <dgm:prSet/>
      <dgm:spPr/>
      <dgm:t>
        <a:bodyPr/>
        <a:lstStyle/>
        <a:p>
          <a:endParaRPr lang="en-US"/>
        </a:p>
      </dgm:t>
    </dgm:pt>
    <dgm:pt modelId="{001B722B-25A4-084A-AA03-00FFC8C0289C}" type="sibTrans" cxnId="{79D90154-9247-FB4D-B1A7-6725F95506D3}">
      <dgm:prSet/>
      <dgm:spPr/>
      <dgm:t>
        <a:bodyPr/>
        <a:lstStyle/>
        <a:p>
          <a:endParaRPr lang="en-US"/>
        </a:p>
      </dgm:t>
    </dgm:pt>
    <dgm:pt modelId="{EAEF2D25-DF61-3B4B-8F18-185035FE79A7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Closing</a:t>
          </a:r>
        </a:p>
      </dgm:t>
    </dgm:pt>
    <dgm:pt modelId="{E657498E-8336-C744-B68B-436ABDE9116A}" type="parTrans" cxnId="{D0F425BE-FAD2-124F-A7DE-E4F47ABF9798}">
      <dgm:prSet/>
      <dgm:spPr/>
      <dgm:t>
        <a:bodyPr/>
        <a:lstStyle/>
        <a:p>
          <a:endParaRPr lang="en-US"/>
        </a:p>
      </dgm:t>
    </dgm:pt>
    <dgm:pt modelId="{282BB1B5-D612-3B43-8C36-C0AC50484D47}" type="sibTrans" cxnId="{D0F425BE-FAD2-124F-A7DE-E4F47ABF9798}">
      <dgm:prSet/>
      <dgm:spPr/>
      <dgm:t>
        <a:bodyPr/>
        <a:lstStyle/>
        <a:p>
          <a:endParaRPr lang="en-US"/>
        </a:p>
      </dgm:t>
    </dgm:pt>
    <dgm:pt modelId="{17646EDD-CE80-E446-BAA7-9BF080D6FC3F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Financing</a:t>
          </a:r>
        </a:p>
      </dgm:t>
    </dgm:pt>
    <dgm:pt modelId="{0FFB59F8-0D5C-1C41-862F-F9E88E13C603}" type="parTrans" cxnId="{B28DF431-B813-ED4C-BB99-B26E412B8C6B}">
      <dgm:prSet/>
      <dgm:spPr/>
      <dgm:t>
        <a:bodyPr/>
        <a:lstStyle/>
        <a:p>
          <a:endParaRPr lang="en-US"/>
        </a:p>
      </dgm:t>
    </dgm:pt>
    <dgm:pt modelId="{5B909A99-777B-1B46-A2BC-A79F175AFBF0}" type="sibTrans" cxnId="{B28DF431-B813-ED4C-BB99-B26E412B8C6B}">
      <dgm:prSet/>
      <dgm:spPr/>
      <dgm:t>
        <a:bodyPr/>
        <a:lstStyle/>
        <a:p>
          <a:endParaRPr lang="en-US"/>
        </a:p>
      </dgm:t>
    </dgm:pt>
    <dgm:pt modelId="{D0011ED2-5E67-C54B-AE73-A3497FBFA47A}" type="pres">
      <dgm:prSet presAssocID="{676DB639-9FD8-B74E-9214-9901AD93435B}" presName="Name0" presStyleCnt="0">
        <dgm:presLayoutVars>
          <dgm:dir/>
          <dgm:animLvl val="lvl"/>
          <dgm:resizeHandles val="exact"/>
        </dgm:presLayoutVars>
      </dgm:prSet>
      <dgm:spPr/>
    </dgm:pt>
    <dgm:pt modelId="{9E6B5D4C-98A1-BB49-B7B8-BE7A64A1E756}" type="pres">
      <dgm:prSet presAssocID="{17646EDD-CE80-E446-BAA7-9BF080D6FC3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B0C7CCA-0588-0E49-A34D-34DF67B8BFF4}" type="pres">
      <dgm:prSet presAssocID="{5B909A99-777B-1B46-A2BC-A79F175AFBF0}" presName="parTxOnlySpace" presStyleCnt="0"/>
      <dgm:spPr/>
    </dgm:pt>
    <dgm:pt modelId="{2C9024D2-5FDB-E84A-962C-FBAF48472322}" type="pres">
      <dgm:prSet presAssocID="{EAEF2D25-DF61-3B4B-8F18-185035FE79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AB1566A-919C-DF4A-88AF-49654BC135C9}" type="pres">
      <dgm:prSet presAssocID="{282BB1B5-D612-3B43-8C36-C0AC50484D47}" presName="parTxOnlySpace" presStyleCnt="0"/>
      <dgm:spPr/>
    </dgm:pt>
    <dgm:pt modelId="{20B2C4EF-C1A3-7C4F-9885-00D95A25512B}" type="pres">
      <dgm:prSet presAssocID="{47A462DF-1D31-6D4D-9FEB-8816F67E1F9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8E81B2E-0EE6-C241-94CD-288BF25FCE79}" type="presOf" srcId="{17646EDD-CE80-E446-BAA7-9BF080D6FC3F}" destId="{9E6B5D4C-98A1-BB49-B7B8-BE7A64A1E756}" srcOrd="0" destOrd="0" presId="urn:microsoft.com/office/officeart/2005/8/layout/chevron1"/>
    <dgm:cxn modelId="{B28DF431-B813-ED4C-BB99-B26E412B8C6B}" srcId="{676DB639-9FD8-B74E-9214-9901AD93435B}" destId="{17646EDD-CE80-E446-BAA7-9BF080D6FC3F}" srcOrd="0" destOrd="0" parTransId="{0FFB59F8-0D5C-1C41-862F-F9E88E13C603}" sibTransId="{5B909A99-777B-1B46-A2BC-A79F175AFBF0}"/>
    <dgm:cxn modelId="{79D90154-9247-FB4D-B1A7-6725F95506D3}" srcId="{676DB639-9FD8-B74E-9214-9901AD93435B}" destId="{47A462DF-1D31-6D4D-9FEB-8816F67E1F95}" srcOrd="2" destOrd="0" parTransId="{6D9F672C-2231-6949-88D3-F2A92CD0B361}" sibTransId="{001B722B-25A4-084A-AA03-00FFC8C0289C}"/>
    <dgm:cxn modelId="{80066369-B4F4-0948-BCAB-F9A6C855E26C}" type="presOf" srcId="{676DB639-9FD8-B74E-9214-9901AD93435B}" destId="{D0011ED2-5E67-C54B-AE73-A3497FBFA47A}" srcOrd="0" destOrd="0" presId="urn:microsoft.com/office/officeart/2005/8/layout/chevron1"/>
    <dgm:cxn modelId="{DBF9C4AF-637D-8F4D-907D-43AEA7A8AB46}" type="presOf" srcId="{EAEF2D25-DF61-3B4B-8F18-185035FE79A7}" destId="{2C9024D2-5FDB-E84A-962C-FBAF48472322}" srcOrd="0" destOrd="0" presId="urn:microsoft.com/office/officeart/2005/8/layout/chevron1"/>
    <dgm:cxn modelId="{D0F425BE-FAD2-124F-A7DE-E4F47ABF9798}" srcId="{676DB639-9FD8-B74E-9214-9901AD93435B}" destId="{EAEF2D25-DF61-3B4B-8F18-185035FE79A7}" srcOrd="1" destOrd="0" parTransId="{E657498E-8336-C744-B68B-436ABDE9116A}" sibTransId="{282BB1B5-D612-3B43-8C36-C0AC50484D47}"/>
    <dgm:cxn modelId="{74DC2AFC-A8B2-5F4C-92CA-4BA4C6671DF5}" type="presOf" srcId="{47A462DF-1D31-6D4D-9FEB-8816F67E1F95}" destId="{20B2C4EF-C1A3-7C4F-9885-00D95A25512B}" srcOrd="0" destOrd="0" presId="urn:microsoft.com/office/officeart/2005/8/layout/chevron1"/>
    <dgm:cxn modelId="{49C627BD-CD27-CC4A-95DC-25E43E9BE18A}" type="presParOf" srcId="{D0011ED2-5E67-C54B-AE73-A3497FBFA47A}" destId="{9E6B5D4C-98A1-BB49-B7B8-BE7A64A1E756}" srcOrd="0" destOrd="0" presId="urn:microsoft.com/office/officeart/2005/8/layout/chevron1"/>
    <dgm:cxn modelId="{635D91FB-6A51-3041-9457-130462A33ED4}" type="presParOf" srcId="{D0011ED2-5E67-C54B-AE73-A3497FBFA47A}" destId="{9B0C7CCA-0588-0E49-A34D-34DF67B8BFF4}" srcOrd="1" destOrd="0" presId="urn:microsoft.com/office/officeart/2005/8/layout/chevron1"/>
    <dgm:cxn modelId="{BE690E4A-AFD1-484B-B93D-9167E614BB36}" type="presParOf" srcId="{D0011ED2-5E67-C54B-AE73-A3497FBFA47A}" destId="{2C9024D2-5FDB-E84A-962C-FBAF48472322}" srcOrd="2" destOrd="0" presId="urn:microsoft.com/office/officeart/2005/8/layout/chevron1"/>
    <dgm:cxn modelId="{DE280644-0C5F-8D47-8006-90ADA791C572}" type="presParOf" srcId="{D0011ED2-5E67-C54B-AE73-A3497FBFA47A}" destId="{3AB1566A-919C-DF4A-88AF-49654BC135C9}" srcOrd="3" destOrd="0" presId="urn:microsoft.com/office/officeart/2005/8/layout/chevron1"/>
    <dgm:cxn modelId="{605A7F7E-1C45-F54C-BF40-8A5079667FDE}" type="presParOf" srcId="{D0011ED2-5E67-C54B-AE73-A3497FBFA47A}" destId="{20B2C4EF-C1A3-7C4F-9885-00D95A25512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F5746-CB6E-2F4C-B43C-A259071E8D26}">
      <dsp:nvSpPr>
        <dsp:cNvPr id="0" name=""/>
        <dsp:cNvSpPr/>
      </dsp:nvSpPr>
      <dsp:spPr>
        <a:xfrm>
          <a:off x="1868" y="815663"/>
          <a:ext cx="2276562" cy="910625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Initial Discussion</a:t>
          </a:r>
        </a:p>
      </dsp:txBody>
      <dsp:txXfrm>
        <a:off x="457181" y="815663"/>
        <a:ext cx="1365937" cy="910625"/>
      </dsp:txXfrm>
    </dsp:sp>
    <dsp:sp modelId="{0E739EE9-1649-324C-AD4E-24F28102B318}">
      <dsp:nvSpPr>
        <dsp:cNvPr id="0" name=""/>
        <dsp:cNvSpPr/>
      </dsp:nvSpPr>
      <dsp:spPr>
        <a:xfrm>
          <a:off x="2050775" y="815663"/>
          <a:ext cx="2276562" cy="910625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Letter of Intent</a:t>
          </a:r>
        </a:p>
      </dsp:txBody>
      <dsp:txXfrm>
        <a:off x="2506088" y="815663"/>
        <a:ext cx="1365937" cy="910625"/>
      </dsp:txXfrm>
    </dsp:sp>
    <dsp:sp modelId="{9D26D807-87BD-0444-98ED-15F7F6D3573E}">
      <dsp:nvSpPr>
        <dsp:cNvPr id="0" name=""/>
        <dsp:cNvSpPr/>
      </dsp:nvSpPr>
      <dsp:spPr>
        <a:xfrm>
          <a:off x="4099681" y="815663"/>
          <a:ext cx="2276562" cy="910625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Diligence &amp; Document Negotiation</a:t>
          </a:r>
        </a:p>
      </dsp:txBody>
      <dsp:txXfrm>
        <a:off x="4554994" y="815663"/>
        <a:ext cx="1365937" cy="91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B5D4C-98A1-BB49-B7B8-BE7A64A1E756}">
      <dsp:nvSpPr>
        <dsp:cNvPr id="0" name=""/>
        <dsp:cNvSpPr/>
      </dsp:nvSpPr>
      <dsp:spPr>
        <a:xfrm>
          <a:off x="1921" y="802740"/>
          <a:ext cx="2341179" cy="936471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Financing</a:t>
          </a:r>
        </a:p>
      </dsp:txBody>
      <dsp:txXfrm>
        <a:off x="470157" y="802740"/>
        <a:ext cx="1404708" cy="936471"/>
      </dsp:txXfrm>
    </dsp:sp>
    <dsp:sp modelId="{2C9024D2-5FDB-E84A-962C-FBAF48472322}">
      <dsp:nvSpPr>
        <dsp:cNvPr id="0" name=""/>
        <dsp:cNvSpPr/>
      </dsp:nvSpPr>
      <dsp:spPr>
        <a:xfrm>
          <a:off x="2108982" y="802740"/>
          <a:ext cx="2341179" cy="936471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Closing</a:t>
          </a:r>
        </a:p>
      </dsp:txBody>
      <dsp:txXfrm>
        <a:off x="2577218" y="802740"/>
        <a:ext cx="1404708" cy="936471"/>
      </dsp:txXfrm>
    </dsp:sp>
    <dsp:sp modelId="{20B2C4EF-C1A3-7C4F-9885-00D95A25512B}">
      <dsp:nvSpPr>
        <dsp:cNvPr id="0" name=""/>
        <dsp:cNvSpPr/>
      </dsp:nvSpPr>
      <dsp:spPr>
        <a:xfrm>
          <a:off x="4216044" y="802740"/>
          <a:ext cx="2341179" cy="936471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Growth &amp; Integration</a:t>
          </a:r>
        </a:p>
      </dsp:txBody>
      <dsp:txXfrm>
        <a:off x="4684280" y="802740"/>
        <a:ext cx="1404708" cy="93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 rot="5400000">
            <a:off x="5158168" y="-208106"/>
            <a:ext cx="1877211" cy="12255002"/>
          </a:xfrm>
          <a:prstGeom prst="rect">
            <a:avLst/>
          </a:prstGeom>
          <a:gradFill>
            <a:gsLst>
              <a:gs pos="0">
                <a:srgbClr val="851302"/>
              </a:gs>
              <a:gs pos="49000">
                <a:srgbClr val="BE2126"/>
              </a:gs>
              <a:gs pos="100000">
                <a:srgbClr val="E54526"/>
              </a:gs>
            </a:gsLst>
            <a:lin ang="17400000" scaled="0"/>
          </a:gradFill>
          <a:ln>
            <a:noFill/>
          </a:ln>
        </p:spPr>
        <p:txBody>
          <a:bodyPr spcFirstLastPara="1" wrap="square" lIns="182875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322" y="1435509"/>
            <a:ext cx="7101892" cy="221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8276902" y="2346226"/>
            <a:ext cx="3310288" cy="78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838201" y="6356350"/>
            <a:ext cx="26030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E5E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838200" y="6258030"/>
            <a:ext cx="2743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3581401" y="6258030"/>
            <a:ext cx="8529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1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7110" y="6224693"/>
            <a:ext cx="1143041" cy="3562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/>
          <p:nvPr/>
        </p:nvSpPr>
        <p:spPr>
          <a:xfrm>
            <a:off x="0" y="0"/>
            <a:ext cx="340659" cy="6857999"/>
          </a:xfrm>
          <a:prstGeom prst="rect">
            <a:avLst/>
          </a:prstGeom>
          <a:gradFill>
            <a:gsLst>
              <a:gs pos="0">
                <a:srgbClr val="851302"/>
              </a:gs>
              <a:gs pos="49000">
                <a:srgbClr val="BE2126"/>
              </a:gs>
              <a:gs pos="100000">
                <a:srgbClr val="E54526"/>
              </a:gs>
            </a:gsLst>
            <a:lin ang="17400000" scaled="0"/>
          </a:gradFill>
          <a:ln>
            <a:noFill/>
          </a:ln>
        </p:spPr>
        <p:txBody>
          <a:bodyPr spcFirstLastPara="1" wrap="square" lIns="182875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838200" y="6277694"/>
            <a:ext cx="2743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3581401" y="6277694"/>
            <a:ext cx="523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1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7110" y="6224693"/>
            <a:ext cx="1143041" cy="3562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/>
          <p:nvPr/>
        </p:nvSpPr>
        <p:spPr>
          <a:xfrm>
            <a:off x="0" y="0"/>
            <a:ext cx="340659" cy="6857999"/>
          </a:xfrm>
          <a:prstGeom prst="rect">
            <a:avLst/>
          </a:prstGeom>
          <a:gradFill>
            <a:gsLst>
              <a:gs pos="0">
                <a:srgbClr val="851302"/>
              </a:gs>
              <a:gs pos="49000">
                <a:srgbClr val="BE2126"/>
              </a:gs>
              <a:gs pos="100000">
                <a:srgbClr val="E54526"/>
              </a:gs>
            </a:gsLst>
            <a:lin ang="17400000" scaled="0"/>
          </a:gradFill>
          <a:ln>
            <a:noFill/>
          </a:ln>
        </p:spPr>
        <p:txBody>
          <a:bodyPr spcFirstLastPara="1" wrap="square" lIns="182875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839788" y="6277691"/>
            <a:ext cx="27293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3569110" y="6277691"/>
            <a:ext cx="7472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1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7110" y="6224693"/>
            <a:ext cx="1143041" cy="3562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/>
          <p:nvPr/>
        </p:nvSpPr>
        <p:spPr>
          <a:xfrm>
            <a:off x="0" y="0"/>
            <a:ext cx="340659" cy="6857999"/>
          </a:xfrm>
          <a:prstGeom prst="rect">
            <a:avLst/>
          </a:prstGeom>
          <a:gradFill>
            <a:gsLst>
              <a:gs pos="0">
                <a:srgbClr val="851302"/>
              </a:gs>
              <a:gs pos="49000">
                <a:srgbClr val="BE2126"/>
              </a:gs>
              <a:gs pos="100000">
                <a:srgbClr val="E54526"/>
              </a:gs>
            </a:gsLst>
            <a:lin ang="17400000" scaled="0"/>
          </a:gradFill>
          <a:ln>
            <a:noFill/>
          </a:ln>
        </p:spPr>
        <p:txBody>
          <a:bodyPr spcFirstLastPara="1" wrap="square" lIns="182875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838201" y="6356350"/>
            <a:ext cx="26030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3529781" y="6356350"/>
            <a:ext cx="575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839787" y="6297358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3581400" y="6297358"/>
            <a:ext cx="5874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7110" y="6224693"/>
            <a:ext cx="1143041" cy="35624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/>
          <p:nvPr/>
        </p:nvSpPr>
        <p:spPr>
          <a:xfrm>
            <a:off x="0" y="0"/>
            <a:ext cx="340659" cy="6857999"/>
          </a:xfrm>
          <a:prstGeom prst="rect">
            <a:avLst/>
          </a:prstGeom>
          <a:gradFill>
            <a:gsLst>
              <a:gs pos="0">
                <a:srgbClr val="851302"/>
              </a:gs>
              <a:gs pos="49000">
                <a:srgbClr val="BE2126"/>
              </a:gs>
              <a:gs pos="100000">
                <a:srgbClr val="E54526"/>
              </a:gs>
            </a:gsLst>
            <a:lin ang="17400000" scaled="0"/>
          </a:gradFill>
          <a:ln>
            <a:noFill/>
          </a:ln>
        </p:spPr>
        <p:txBody>
          <a:bodyPr spcFirstLastPara="1" wrap="square" lIns="182875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838201" y="6356350"/>
            <a:ext cx="26030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3529781" y="6356350"/>
            <a:ext cx="575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838201" y="6356350"/>
            <a:ext cx="26030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3529781" y="6356350"/>
            <a:ext cx="575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ovetta.com/wp-content/uploads/2020/06/Wave-Strike-Logo-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s://www.asdnews.com/NewsImages/b/30581/31750_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ovetta.com/wp-content/uploads/2020/06/Wave-Strike-Logo-2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nam12.safelinks.protection.outlook.com/?url=https%3A%2F%2Fnovetta.com%2F&amp;data=04%7C01%7Crich.sawchak%40hypori.com%7Cd3bcfcb58e3f4a88b32c08d9be44504e%7Cfe047f488c1c43b9b5eacb0728150614%7C0%7C1%7C637750022910065793%7CUnknown%7CTWFpbGZsb3d8eyJWIjoiMC4wLjAwMDAiLCJQIjoiV2luMzIiLCJBTiI6Ik1haWwiLCJXVCI6Mn0%3D%7C1000&amp;sdata=eg%2BnKL2NyFBtFWOTxjH0oHA5je1g2%2BS3yHEHKH9LWa8%3D&amp;reserve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emf"/><Relationship Id="rId19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276902" y="2274976"/>
            <a:ext cx="3310288" cy="78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 Narrow"/>
              <a:buNone/>
            </a:pPr>
            <a:r>
              <a:rPr lang="en-US" sz="3200" dirty="0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rPr>
              <a:t>The future of </a:t>
            </a:r>
            <a:br>
              <a:rPr lang="en-US" sz="3200" dirty="0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200" dirty="0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rPr>
              <a:t>secure mobility.</a:t>
            </a:r>
            <a:endParaRPr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6096000" y="5431720"/>
            <a:ext cx="5491189" cy="37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</a:pPr>
            <a:r>
              <a:rPr lang="en-US" sz="16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Rich </a:t>
            </a:r>
            <a:r>
              <a:rPr lang="en-US" sz="1600" b="1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Sawchak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CFO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rich.sawchak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@hypori.com</a:t>
            </a:r>
            <a:endParaRPr sz="16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826685" y="5919515"/>
            <a:ext cx="4760504" cy="37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Hypori.com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103BF6D-1062-CB49-9216-90E60CD32433}"/>
              </a:ext>
            </a:extLst>
          </p:cNvPr>
          <p:cNvSpPr txBox="1"/>
          <p:nvPr/>
        </p:nvSpPr>
        <p:spPr>
          <a:xfrm>
            <a:off x="73152" y="5431719"/>
            <a:ext cx="5128477" cy="37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</a:pPr>
            <a:r>
              <a:rPr lang="en-US" sz="16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CFO RISING PRESENTATION – M&amp;A PROCESS</a:t>
            </a:r>
            <a:endParaRPr sz="16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Managing the Pipeline of Targets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757D3-2729-3549-A00E-D40F7F447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82" y="1270000"/>
            <a:ext cx="8763000" cy="82550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271F79D-D768-0A49-A72D-7EA72111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4476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alt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83C7F8E-DB45-E147-ACDC-55CA307C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447800"/>
            <a:ext cx="1371600" cy="52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Research &amp; 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60+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D90DF1D-120F-3544-916D-457CB1C5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71601"/>
            <a:ext cx="914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owner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8131424-8B1B-CE43-929A-C7885B73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15113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Visits</a:t>
            </a:r>
          </a:p>
          <a:p>
            <a:pPr algn="ctr" eaLnBrk="1" hangingPunct="1"/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10-12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94B338D-C7FB-7F4A-B64E-4C498C2B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151447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Negotiations </a:t>
            </a:r>
          </a:p>
          <a:p>
            <a:pPr algn="ctr" eaLnBrk="1" hangingPunct="1"/>
            <a:r>
              <a:rPr lang="en-US" altLang="en-US" sz="12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0DFD382-667A-B046-A819-E3E6B96D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300" y="1527176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</a:p>
          <a:p>
            <a:pPr algn="ctr" eaLnBrk="1" hangingPunct="1"/>
            <a:r>
              <a:rPr lang="en-US" alt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1+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AD29E494-6AE0-4E42-B09B-6D3C7D938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72720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F1972716-8EAD-8D43-BEE9-8698AC13E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171450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22DE9D7E-02CA-ED44-9087-33950D381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800" y="171450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2E34A253-BFF1-754B-B799-C54D4E2F5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8900" y="171450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B5D0237C-AD9F-8948-8E0E-28545434E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171450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29360A1-1CE4-934D-893D-D05ED361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150177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Visits</a:t>
            </a:r>
          </a:p>
          <a:p>
            <a:pPr algn="ctr" eaLnBrk="1" hangingPunct="1"/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5-6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A794713E-08C4-AD40-BF74-04FA8D327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171450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Group 1077">
            <a:extLst>
              <a:ext uri="{FF2B5EF4-FFF2-40B4-BE49-F238E27FC236}">
                <a16:creationId xmlns:a16="http://schemas.microsoft.com/office/drawing/2014/main" id="{0FC2755C-F6DB-D742-890F-C227438E0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29681"/>
              </p:ext>
            </p:extLst>
          </p:nvPr>
        </p:nvGraphicFramePr>
        <p:xfrm>
          <a:off x="1701800" y="2108201"/>
          <a:ext cx="8763000" cy="3940175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674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Once target markets and segments are selected, develop initial pipeline of at least 100  prospects</a:t>
                      </a:r>
                    </a:p>
                    <a:p>
                      <a:pPr marL="114300" marR="0" lvl="0" indent="-11430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 high-level screen (services, products, size, position) to prioritize research </a:t>
                      </a:r>
                    </a:p>
                    <a:p>
                      <a:pPr marL="114300" marR="0" lvl="0" indent="-11430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efforts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88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&amp; Evaluate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Develop prospect screening data and prioritize candidates</a:t>
                      </a:r>
                    </a:p>
                    <a:p>
                      <a:pPr marL="398463" marR="0" lvl="1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Review prospects during strategy team reviews/meetings </a:t>
                      </a:r>
                    </a:p>
                    <a:p>
                      <a:pPr marL="398463" marR="0" lvl="1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Assume team will pass on 50% (and 50% of those evaluated continue forward)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 Owners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Determine decision makers interest in partnering and gain further insights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99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Visits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Once several prospects move beyond disclosure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59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Visits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Anticipate one-half of prospects move forward following first meeting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1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Negotiations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Recommend on-going negotiations (beyond first meeting) with at least two or three prospects </a:t>
                      </a:r>
                    </a:p>
                    <a:p>
                      <a:pPr marL="0" marR="0" lvl="0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simultaneously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pPr marL="0" marR="0" lvl="0" indent="0" algn="l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270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Based upon experience, expect one to two strategic agreements for every 100 candidates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1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M&amp;A Growth Rationale - Examples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1" name="Group 24">
            <a:extLst>
              <a:ext uri="{FF2B5EF4-FFF2-40B4-BE49-F238E27FC236}">
                <a16:creationId xmlns:a16="http://schemas.microsoft.com/office/drawing/2014/main" id="{45C4C95E-6D6E-5C42-BE18-BD419D46D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10351"/>
              </p:ext>
            </p:extLst>
          </p:nvPr>
        </p:nvGraphicFramePr>
        <p:xfrm>
          <a:off x="2486025" y="1512110"/>
          <a:ext cx="7162800" cy="4759295"/>
        </p:xfrm>
        <a:graphic>
          <a:graphicData uri="http://schemas.openxmlformats.org/drawingml/2006/table">
            <a:tbl>
              <a:tblPr/>
              <a:tblGrid>
                <a:gridCol w="40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473"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9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179"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9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Consolidation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Get deeper in current markets/customers; acquire competitors in current market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Market/Customer Penetration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Bring services and/or competencies to new markets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643"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Breadth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 complementary products/services to existing markets/customers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Diversification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Offer new products and technologies to new markets; typically most risky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Box 6">
            <a:extLst>
              <a:ext uri="{FF2B5EF4-FFF2-40B4-BE49-F238E27FC236}">
                <a16:creationId xmlns:a16="http://schemas.microsoft.com/office/drawing/2014/main" id="{0373B869-64AF-B744-AF41-8ACDAB9E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17012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MARKETS/CUSTOMERS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92C54E-8246-EE4E-BEE5-3091A22E7EA1}"/>
              </a:ext>
            </a:extLst>
          </p:cNvPr>
          <p:cNvSpPr txBox="1"/>
          <p:nvPr/>
        </p:nvSpPr>
        <p:spPr>
          <a:xfrm>
            <a:off x="2133540" y="2652620"/>
            <a:ext cx="369332" cy="22316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PRODUCTS/CAPABILITIES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1AB1D-E8A3-C14C-AA32-D9C29A48CE6E}"/>
              </a:ext>
            </a:extLst>
          </p:cNvPr>
          <p:cNvSpPr txBox="1"/>
          <p:nvPr/>
        </p:nvSpPr>
        <p:spPr>
          <a:xfrm>
            <a:off x="3070891" y="2984893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B4F84D-6AE6-EF40-91DF-55FC9504A6F6}"/>
              </a:ext>
            </a:extLst>
          </p:cNvPr>
          <p:cNvSpPr txBox="1"/>
          <p:nvPr/>
        </p:nvSpPr>
        <p:spPr>
          <a:xfrm>
            <a:off x="3070890" y="4917754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0E98B-F94C-7C45-81A4-66D8AC865764}"/>
              </a:ext>
            </a:extLst>
          </p:cNvPr>
          <p:cNvSpPr txBox="1"/>
          <p:nvPr/>
        </p:nvSpPr>
        <p:spPr>
          <a:xfrm>
            <a:off x="6359858" y="2967336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7F7837-227F-5640-A111-9D4FA517E149}"/>
              </a:ext>
            </a:extLst>
          </p:cNvPr>
          <p:cNvSpPr txBox="1"/>
          <p:nvPr/>
        </p:nvSpPr>
        <p:spPr>
          <a:xfrm>
            <a:off x="6420928" y="4884227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8" name="Picture 2">
            <a:hlinkClick r:id="rId2"/>
            <a:extLst>
              <a:ext uri="{FF2B5EF4-FFF2-40B4-BE49-F238E27FC236}">
                <a16:creationId xmlns:a16="http://schemas.microsoft.com/office/drawing/2014/main" id="{7204C8B7-46E5-414E-B6D8-33E9D3A8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49" y="2984893"/>
            <a:ext cx="1790504" cy="4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>
            <a:hlinkClick r:id="rId4"/>
            <a:extLst>
              <a:ext uri="{FF2B5EF4-FFF2-40B4-BE49-F238E27FC236}">
                <a16:creationId xmlns:a16="http://schemas.microsoft.com/office/drawing/2014/main" id="{2B40C457-08F9-3149-9A58-8D32A9DF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77" y="4848365"/>
            <a:ext cx="1667889" cy="6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4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WaveStrike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at a Glance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6B3DB91-6366-4240-B7C8-8C7C37DF8EE0}"/>
              </a:ext>
            </a:extLst>
          </p:cNvPr>
          <p:cNvSpPr txBox="1">
            <a:spLocks/>
          </p:cNvSpPr>
          <p:nvPr/>
        </p:nvSpPr>
        <p:spPr>
          <a:xfrm>
            <a:off x="2070060" y="3429001"/>
            <a:ext cx="8292378" cy="269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457200" rtl="0" eaLnBrk="1" latinLnBrk="0" hangingPunct="1">
              <a:spcBef>
                <a:spcPts val="1584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50292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365760" indent="0" algn="l" defTabSz="457200" rtl="0" eaLnBrk="1" latinLnBrk="0" hangingPunct="1">
              <a:spcBef>
                <a:spcPts val="984"/>
              </a:spcBef>
              <a:buFontTx/>
              <a:buNone/>
              <a:defRPr sz="1400" b="0" i="1" kern="1200" baseline="0">
                <a:solidFill>
                  <a:schemeClr val="accent2"/>
                </a:solidFill>
                <a:latin typeface="Georgi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840"/>
              </a:spcBef>
              <a:buFontTx/>
              <a:buNone/>
              <a:defRPr sz="1000" b="1" i="0" kern="1200" baseline="0">
                <a:solidFill>
                  <a:srgbClr val="93959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Founded in 2010 by Anne and Mike Wagner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Headquartered in Annapolis Junction, MD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Leading pure-play provider of software engineering solutions for key customers within the Intelligence Community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Focused on key capabilities including agile software development, data analytics, cloud computing, workflow and process automation and data visualization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Double-digit revenue growth and margins for several years</a:t>
            </a:r>
          </a:p>
          <a:p>
            <a:pPr marL="238125" lvl="1" indent="-238125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 100 highly-cleared technology experts including software engineers, cloud system administrators, and system engineers</a:t>
            </a:r>
          </a:p>
          <a:p>
            <a:pPr marL="238125" lvl="1" indent="-238125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Prime contractor on coveted intelligence contracts</a:t>
            </a: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76C83C67-3583-784B-A2A9-046145C1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83" y="1393142"/>
            <a:ext cx="5446835" cy="14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8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WaveStrike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Transaction Timeline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CA46A1F-FA00-544D-99F8-63C4E9D43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036802"/>
              </p:ext>
            </p:extLst>
          </p:nvPr>
        </p:nvGraphicFramePr>
        <p:xfrm>
          <a:off x="1734257" y="1314471"/>
          <a:ext cx="6378113" cy="254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9AE3A3A5-3E06-DB4B-A1F6-2AED989C3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31058"/>
              </p:ext>
            </p:extLst>
          </p:nvPr>
        </p:nvGraphicFramePr>
        <p:xfrm>
          <a:off x="3675105" y="2960096"/>
          <a:ext cx="6559145" cy="254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BD8620A4-D566-464C-A8DD-819610967A68}"/>
              </a:ext>
            </a:extLst>
          </p:cNvPr>
          <p:cNvSpPr/>
          <p:nvPr/>
        </p:nvSpPr>
        <p:spPr>
          <a:xfrm>
            <a:off x="3693728" y="4822596"/>
            <a:ext cx="6540521" cy="6794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24952-F477-8043-9A69-295D826235E2}"/>
              </a:ext>
            </a:extLst>
          </p:cNvPr>
          <p:cNvSpPr txBox="1"/>
          <p:nvPr/>
        </p:nvSpPr>
        <p:spPr>
          <a:xfrm>
            <a:off x="2024302" y="1757992"/>
            <a:ext cx="1310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F19EC-BCA1-AD48-9920-706E4D6A3660}"/>
              </a:ext>
            </a:extLst>
          </p:cNvPr>
          <p:cNvSpPr txBox="1"/>
          <p:nvPr/>
        </p:nvSpPr>
        <p:spPr>
          <a:xfrm>
            <a:off x="4037773" y="1757992"/>
            <a:ext cx="14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3EB82E-19A0-904D-AD90-070640BEDCDD}"/>
              </a:ext>
            </a:extLst>
          </p:cNvPr>
          <p:cNvSpPr txBox="1"/>
          <p:nvPr/>
        </p:nvSpPr>
        <p:spPr>
          <a:xfrm>
            <a:off x="5926291" y="1757992"/>
            <a:ext cx="1843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to May 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A0310F-4F38-EA40-A8C2-8649ED05D3D9}"/>
              </a:ext>
            </a:extLst>
          </p:cNvPr>
          <p:cNvSpPr txBox="1"/>
          <p:nvPr/>
        </p:nvSpPr>
        <p:spPr>
          <a:xfrm>
            <a:off x="3903014" y="3383054"/>
            <a:ext cx="1703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to May 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3FDCD-9827-FE4C-93CD-F3C705E201B2}"/>
              </a:ext>
            </a:extLst>
          </p:cNvPr>
          <p:cNvSpPr txBox="1"/>
          <p:nvPr/>
        </p:nvSpPr>
        <p:spPr>
          <a:xfrm>
            <a:off x="6309162" y="3383054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1B1F73-3A32-F64D-B431-24EA9759C215}"/>
              </a:ext>
            </a:extLst>
          </p:cNvPr>
          <p:cNvSpPr txBox="1"/>
          <p:nvPr/>
        </p:nvSpPr>
        <p:spPr>
          <a:xfrm>
            <a:off x="7927018" y="3383054"/>
            <a:ext cx="176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2020 Onward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505350-AE13-8645-917E-22A22236C879}"/>
              </a:ext>
            </a:extLst>
          </p:cNvPr>
          <p:cNvSpPr txBox="1"/>
          <p:nvPr/>
        </p:nvSpPr>
        <p:spPr>
          <a:xfrm>
            <a:off x="3892080" y="4993045"/>
            <a:ext cx="5883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2020 Onward:   Integration &amp; Growth Strategy Discussions</a:t>
            </a:r>
          </a:p>
        </p:txBody>
      </p:sp>
    </p:spTree>
    <p:extLst>
      <p:ext uri="{BB962C8B-B14F-4D97-AF65-F5344CB8AC3E}">
        <p14:creationId xmlns:p14="http://schemas.microsoft.com/office/powerpoint/2010/main" val="279644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Integration is Key to Success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D31DE-07C9-8843-BF7E-C83749EA994C}"/>
              </a:ext>
            </a:extLst>
          </p:cNvPr>
          <p:cNvSpPr/>
          <p:nvPr/>
        </p:nvSpPr>
        <p:spPr>
          <a:xfrm>
            <a:off x="1748287" y="1306918"/>
            <a:ext cx="861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M&amp;A deals fail more often than not. Study after study put the failure rate at over 70%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AAF92C0-9760-2348-85BC-D8EEA2226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217658"/>
            <a:ext cx="8782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73AF86F-C6F2-AE44-9092-568A13FB29E9}"/>
              </a:ext>
            </a:extLst>
          </p:cNvPr>
          <p:cNvSpPr/>
          <p:nvPr/>
        </p:nvSpPr>
        <p:spPr>
          <a:xfrm>
            <a:off x="1748287" y="6141605"/>
            <a:ext cx="86177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Source:  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“Making Strategy Work,” by Lawrence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Hrebiniak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by Pearson Education Inc. Publishing as Wharton School Publishing, New Jersey, 2005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7FB7E2-0671-964D-90C0-2F1332C682A5}"/>
              </a:ext>
            </a:extLst>
          </p:cNvPr>
          <p:cNvSpPr/>
          <p:nvPr/>
        </p:nvSpPr>
        <p:spPr>
          <a:xfrm>
            <a:off x="1704975" y="4669675"/>
            <a:ext cx="861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Integration needs to be a core capability if you pursue M&amp;A</a:t>
            </a:r>
          </a:p>
        </p:txBody>
      </p:sp>
    </p:spTree>
    <p:extLst>
      <p:ext uri="{BB962C8B-B14F-4D97-AF65-F5344CB8AC3E}">
        <p14:creationId xmlns:p14="http://schemas.microsoft.com/office/powerpoint/2010/main" val="408987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Novetta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Sale to Accenture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328D5BA-1FA5-CC43-B936-7FCFE20A0F80}"/>
              </a:ext>
            </a:extLst>
          </p:cNvPr>
          <p:cNvSpPr txBox="1">
            <a:spLocks/>
          </p:cNvSpPr>
          <p:nvPr/>
        </p:nvSpPr>
        <p:spPr>
          <a:xfrm>
            <a:off x="2042628" y="2852777"/>
            <a:ext cx="8292378" cy="3083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457200" rtl="0" eaLnBrk="1" latinLnBrk="0" hangingPunct="1">
              <a:spcBef>
                <a:spcPts val="1584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50292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365760" indent="0" algn="l" defTabSz="457200" rtl="0" eaLnBrk="1" latinLnBrk="0" hangingPunct="1">
              <a:spcBef>
                <a:spcPts val="984"/>
              </a:spcBef>
              <a:buFontTx/>
              <a:buNone/>
              <a:defRPr sz="1400" b="0" i="1" kern="1200" baseline="0">
                <a:solidFill>
                  <a:schemeClr val="accent2"/>
                </a:solidFill>
                <a:latin typeface="Georgi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840"/>
              </a:spcBef>
              <a:buFontTx/>
              <a:buNone/>
              <a:defRPr sz="1000" b="1" i="0" kern="1200" baseline="0">
                <a:solidFill>
                  <a:srgbClr val="93959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Created strategic plan which outlined when and how we would go to market – achieved the final KPIs in late 2020</a:t>
            </a:r>
          </a:p>
          <a:p>
            <a:pPr marL="741045" lvl="2" indent="-238125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Set the strategic plan KPIs in 2017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Kicked-off the sales process in early 2021 – hired bankers in February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 management presentations in April – diligence &amp; negotiations in May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Signed deal May 27 and closed August 18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Extremely competitive process with only 10 participants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Bankers drove speed and certainty for sellers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Alignment of strategies and synergies drove an outcome that was outstanding for all parties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1600" dirty="0">
                <a:solidFill>
                  <a:srgbClr val="0585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…….So, what did I do on August 19?.......</a:t>
            </a:r>
          </a:p>
          <a:p>
            <a:pPr marL="238125" lvl="1" indent="-2381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hlinkClick r:id="rId2" tooltip="Original URL: https://novetta.com/. Click or tap if you trust this link."/>
            <a:extLst>
              <a:ext uri="{FF2B5EF4-FFF2-40B4-BE49-F238E27FC236}">
                <a16:creationId xmlns:a16="http://schemas.microsoft.com/office/drawing/2014/main" id="{C9254E26-E587-3141-9A82-B29D8CAE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76" y="1532276"/>
            <a:ext cx="4714746" cy="11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B58BE-CC49-E846-B3C8-72B4B1EEC203}"/>
              </a:ext>
            </a:extLst>
          </p:cNvPr>
          <p:cNvCxnSpPr/>
          <p:nvPr/>
        </p:nvCxnSpPr>
        <p:spPr>
          <a:xfrm>
            <a:off x="1956816" y="5769864"/>
            <a:ext cx="8378190" cy="0"/>
          </a:xfrm>
          <a:prstGeom prst="line">
            <a:avLst/>
          </a:prstGeom>
          <a:ln w="12700">
            <a:solidFill>
              <a:srgbClr val="058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4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Google Shape;432;p18">
            <a:extLst>
              <a:ext uri="{FF2B5EF4-FFF2-40B4-BE49-F238E27FC236}">
                <a16:creationId xmlns:a16="http://schemas.microsoft.com/office/drawing/2014/main" id="{DFCD72CB-642F-2142-A0E4-B6C167ABCBC4}"/>
              </a:ext>
            </a:extLst>
          </p:cNvPr>
          <p:cNvSpPr txBox="1"/>
          <p:nvPr/>
        </p:nvSpPr>
        <p:spPr>
          <a:xfrm>
            <a:off x="1991115" y="2199740"/>
            <a:ext cx="816107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34275" rIns="34275" bIns="34275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Questions??</a:t>
            </a:r>
            <a:endParaRPr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Today’s Agenda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B6D637-AE8B-C941-8F35-FBBE06C46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23540"/>
              </p:ext>
            </p:extLst>
          </p:nvPr>
        </p:nvGraphicFramePr>
        <p:xfrm>
          <a:off x="3307398" y="1524126"/>
          <a:ext cx="5131308" cy="4269106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5131308">
                  <a:extLst>
                    <a:ext uri="{9D8B030D-6E8A-4147-A177-3AD203B41FA5}">
                      <a16:colId xmlns:a16="http://schemas.microsoft.com/office/drawing/2014/main" val="1522923979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Why do companies acquire other businesses?</a:t>
                      </a:r>
                    </a:p>
                  </a:txBody>
                  <a:tcPr marL="63500" marR="63500" marT="63500" marB="635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0085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How to assess an acquisition target?</a:t>
                      </a:r>
                    </a:p>
                  </a:txBody>
                  <a:tcPr marL="63500" marR="63500" marT="63500" marB="635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57767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Valuation techniques (Buy/Sell)</a:t>
                      </a:r>
                    </a:p>
                    <a:p>
                      <a:pPr marL="693738" marR="0" lvl="0" indent="-338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-"/>
                        <a:tabLst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Comparables</a:t>
                      </a:r>
                      <a:endParaRPr lang="en-US" sz="12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93738" marR="0" lvl="0" indent="-338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-"/>
                        <a:tabLst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Acquisition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Comparables</a:t>
                      </a:r>
                      <a:endParaRPr lang="en-US" sz="12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93738" marR="0" lvl="0" indent="-338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-"/>
                        <a:tabLst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Discounted Cash Flows / Terminal Values</a:t>
                      </a:r>
                      <a:endParaRPr lang="en-US" sz="12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007729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Paying for the acquisition (Financing)</a:t>
                      </a:r>
                    </a:p>
                    <a:p>
                      <a:pPr marL="693738" marR="0" lvl="0" indent="-338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-"/>
                        <a:tabLst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Acquiror’s Cash / Target’s Cash</a:t>
                      </a:r>
                    </a:p>
                    <a:p>
                      <a:pPr marL="693738" marR="0" lvl="0" indent="-338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-"/>
                        <a:tabLst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Raising New Equity / Debt</a:t>
                      </a:r>
                    </a:p>
                    <a:p>
                      <a:pPr marL="693738" marR="0" lvl="0" indent="-338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-"/>
                        <a:tabLst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Seller’s Notes / Earn-outs / Deferred Comp</a:t>
                      </a:r>
                      <a:endParaRPr lang="en-US" sz="12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01012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Integrating the acquisition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WaveStrike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/Accenture)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6521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Determining whether an acquisition was successful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175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What happens after you sell the company you’ve been building (Personal Career)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963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 Bit about the Presenter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4" descr="Image for ">
            <a:extLst>
              <a:ext uri="{FF2B5EF4-FFF2-40B4-BE49-F238E27FC236}">
                <a16:creationId xmlns:a16="http://schemas.microsoft.com/office/drawing/2014/main" id="{E82BE9C6-BD2F-4448-83CA-02A00F88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18" y="1566546"/>
            <a:ext cx="2853830" cy="42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3;p10">
            <a:extLst>
              <a:ext uri="{FF2B5EF4-FFF2-40B4-BE49-F238E27FC236}">
                <a16:creationId xmlns:a16="http://schemas.microsoft.com/office/drawing/2014/main" id="{5A39BFE3-48C4-684C-8BA6-70E8047506DD}"/>
              </a:ext>
            </a:extLst>
          </p:cNvPr>
          <p:cNvSpPr txBox="1"/>
          <p:nvPr/>
        </p:nvSpPr>
        <p:spPr>
          <a:xfrm>
            <a:off x="4440705" y="1599822"/>
            <a:ext cx="6065751" cy="439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1865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Sawchak, CFO &amp; Corporate Secretary</a:t>
            </a:r>
            <a:endParaRPr sz="1600" b="1" dirty="0">
              <a:solidFill>
                <a:srgbClr val="1865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Joined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Hypori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 October 2021 after 9+ years with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Novetta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Sold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Novetta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Carlyle and Accenture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20+ years of leadership roles with extensive experience in the execution and integration of acquisitions as well as financings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Responsible for all areas of finance, accounting, sales ops, compliance, legal &amp; HR/recruiting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Prior to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Novetta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Rich was EVP &amp; CFO at Shafer Corporation and was SVP &amp; CFO at Paradigm Solutions, where during his tenure Paradigm was purchased by CACI 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Member of the board for SPA, Inc. and GCA/networked, and trustee of University of Valley Forge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Holds a B.S. from Boston College and a Master’s in Entrepreneurial Finance and Strategic Cost Management from Babson College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Resides in Leesburg, VA with wife Jenn and daughter Ally;  2</a:t>
            </a:r>
            <a:r>
              <a:rPr lang="en-US" baseline="30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dan blackbelt in taekwondo</a:t>
            </a:r>
          </a:p>
        </p:txBody>
      </p:sp>
    </p:spTree>
    <p:extLst>
      <p:ext uri="{BB962C8B-B14F-4D97-AF65-F5344CB8AC3E}">
        <p14:creationId xmlns:p14="http://schemas.microsoft.com/office/powerpoint/2010/main" val="144476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ypori Awards">
            <a:extLst>
              <a:ext uri="{FF2B5EF4-FFF2-40B4-BE49-F238E27FC236}">
                <a16:creationId xmlns:a16="http://schemas.microsoft.com/office/drawing/2014/main" id="{F77C6471-6C0B-D74B-A81F-299AEAA59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/>
          <a:stretch/>
        </p:blipFill>
        <p:spPr bwMode="auto">
          <a:xfrm>
            <a:off x="623811" y="3967905"/>
            <a:ext cx="6641906" cy="27664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Hypori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Overview</a:t>
            </a:r>
          </a:p>
        </p:txBody>
      </p:sp>
      <p:pic>
        <p:nvPicPr>
          <p:cNvPr id="4" name="Google Shape;46;p15" descr="Icon&#10;&#10;Description automatically generated">
            <a:extLst>
              <a:ext uri="{FF2B5EF4-FFF2-40B4-BE49-F238E27FC236}">
                <a16:creationId xmlns:a16="http://schemas.microsoft.com/office/drawing/2014/main" id="{4FB12D3F-51CE-FE49-BFDB-536FB3D689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381" y="1191865"/>
            <a:ext cx="4575573" cy="142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2A5E7CF-91A0-BC4A-8294-28279040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69" y="5839754"/>
            <a:ext cx="1900518" cy="3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87E51D07-EC45-EE41-9D88-C450467F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85" y="5584442"/>
            <a:ext cx="1581991" cy="88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8DFAB67F-6518-334C-84DE-AA12310B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61" y="3187155"/>
            <a:ext cx="974398" cy="9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38968FD-4C6B-0D44-A2FF-3AB22E78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457" y="3187155"/>
            <a:ext cx="969215" cy="9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0284A20A-4AAA-2241-A002-EB65F455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7" y="3619460"/>
            <a:ext cx="974398" cy="9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7B5E99F-BC50-474C-B442-A4D1616D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41" y="3619460"/>
            <a:ext cx="979581" cy="9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AAB3EF1C-A832-4649-B89C-E87DA8DA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41" y="4695536"/>
            <a:ext cx="979581" cy="9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103BA1F-0B1F-E943-AD57-65A20CEC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97" y="4744774"/>
            <a:ext cx="694518" cy="8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0E4A049-4C98-C54C-BE41-E28E42D2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68" y="4295050"/>
            <a:ext cx="1518405" cy="15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1F045D-3F9C-A24C-A949-946FF157725F}"/>
              </a:ext>
            </a:extLst>
          </p:cNvPr>
          <p:cNvSpPr txBox="1"/>
          <p:nvPr/>
        </p:nvSpPr>
        <p:spPr>
          <a:xfrm>
            <a:off x="8261833" y="270074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Current Customers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2BC67E-AFA4-F548-9E70-FA17F538C06E}"/>
              </a:ext>
            </a:extLst>
          </p:cNvPr>
          <p:cNvCxnSpPr>
            <a:cxnSpLocks/>
          </p:cNvCxnSpPr>
          <p:nvPr/>
        </p:nvCxnSpPr>
        <p:spPr>
          <a:xfrm flipV="1">
            <a:off x="6660779" y="2666333"/>
            <a:ext cx="5020235" cy="17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B67526-33D0-2E40-AE45-1E0B9C7F5D38}"/>
              </a:ext>
            </a:extLst>
          </p:cNvPr>
          <p:cNvSpPr txBox="1"/>
          <p:nvPr/>
        </p:nvSpPr>
        <p:spPr>
          <a:xfrm>
            <a:off x="641742" y="1239350"/>
            <a:ext cx="5869769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Standalone Delaware C-corporation during 2021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Founder led by CEO Jared Shepard with experienced leadership team including CPO Jim Cushman and CFO Rich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Sawchak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Largest Classified mobility provider in DoD with over 13k licenses in SOCOM and growing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Only DOTE / DoD tested Security platform with ZERO significant security risks;  red team said, “Most secure technology tested to date”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Pending approval from DoD CIO for Cyber as the “only BYOD capability in the DoD”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Growing ARR within current annual revenues of $12mm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~100 employees with significant presence in Austin, TX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Series A investment led by Great Point Ventures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4E7871-4239-6446-9075-F70664890A26}"/>
              </a:ext>
            </a:extLst>
          </p:cNvPr>
          <p:cNvSpPr txBox="1"/>
          <p:nvPr/>
        </p:nvSpPr>
        <p:spPr>
          <a:xfrm>
            <a:off x="2703820" y="4072096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Awards &amp; Recognition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5953C-9117-164D-AA41-0AE2915E9470}"/>
              </a:ext>
            </a:extLst>
          </p:cNvPr>
          <p:cNvCxnSpPr>
            <a:cxnSpLocks/>
          </p:cNvCxnSpPr>
          <p:nvPr/>
        </p:nvCxnSpPr>
        <p:spPr>
          <a:xfrm flipV="1">
            <a:off x="629060" y="4016832"/>
            <a:ext cx="5967646" cy="38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8D04158D-A12F-604A-9131-E6F7B1B1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A1B5698-878F-274B-860E-2B1421FC8118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Novetta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Overview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2CA167D-982E-594F-A3A7-1F773729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2584" y="3575541"/>
            <a:ext cx="1211455" cy="12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AE551F8-A003-E04F-BCF2-2E332794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7513" y="3575540"/>
            <a:ext cx="1211456" cy="12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D40ED84-69C5-CD42-8C69-68E064AE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4256" y="3584027"/>
            <a:ext cx="1206271" cy="12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E7D18E-8AAD-C74E-9CCF-B874C83586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978" y="2531921"/>
            <a:ext cx="1211456" cy="1166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A463C5-E4EA-5740-BFE7-3B1E66C57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056" y="2530882"/>
            <a:ext cx="1211456" cy="116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30842-B4B7-014C-AC23-E981178B6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33" y="2536113"/>
            <a:ext cx="1211456" cy="1166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B2D72-DE97-1244-B5DC-6B7DF5D2D8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580" y="2532992"/>
            <a:ext cx="1211456" cy="1166360"/>
          </a:xfrm>
          <a:prstGeom prst="rect">
            <a:avLst/>
          </a:prstGeom>
        </p:spPr>
      </p:pic>
      <p:sp>
        <p:nvSpPr>
          <p:cNvPr id="13" name="Google Shape;316;p34">
            <a:extLst>
              <a:ext uri="{FF2B5EF4-FFF2-40B4-BE49-F238E27FC236}">
                <a16:creationId xmlns:a16="http://schemas.microsoft.com/office/drawing/2014/main" id="{85071070-B850-9A4D-8E0E-FAE21DEF7E30}"/>
              </a:ext>
            </a:extLst>
          </p:cNvPr>
          <p:cNvSpPr txBox="1"/>
          <p:nvPr/>
        </p:nvSpPr>
        <p:spPr>
          <a:xfrm>
            <a:off x="1664203" y="1162815"/>
            <a:ext cx="222893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09585">
              <a:buClrTx/>
              <a:defRPr/>
            </a:pPr>
            <a:r>
              <a:rPr lang="en-US" sz="5400" b="1" kern="1200" dirty="0">
                <a:solidFill>
                  <a:srgbClr val="003F7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2012</a:t>
            </a:r>
            <a:endParaRPr sz="1600" kern="1200" dirty="0">
              <a:solidFill>
                <a:srgbClr val="3B3B3B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Google Shape;317;p34">
            <a:extLst>
              <a:ext uri="{FF2B5EF4-FFF2-40B4-BE49-F238E27FC236}">
                <a16:creationId xmlns:a16="http://schemas.microsoft.com/office/drawing/2014/main" id="{A4734BAB-0F16-F445-9C55-EF3D40216440}"/>
              </a:ext>
            </a:extLst>
          </p:cNvPr>
          <p:cNvSpPr txBox="1"/>
          <p:nvPr/>
        </p:nvSpPr>
        <p:spPr>
          <a:xfrm>
            <a:off x="2011681" y="2009728"/>
            <a:ext cx="1912908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09585">
              <a:lnSpc>
                <a:spcPct val="83333"/>
              </a:lnSpc>
              <a:buClrTx/>
              <a:defRPr/>
            </a:pPr>
            <a:r>
              <a:rPr lang="en-US" sz="1600" kern="1200" dirty="0">
                <a:solidFill>
                  <a:srgbClr val="003F7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FOUNDED</a:t>
            </a:r>
            <a:endParaRPr sz="1600" kern="1200" dirty="0">
              <a:solidFill>
                <a:srgbClr val="3B3B3B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Google Shape;319;p34">
            <a:extLst>
              <a:ext uri="{FF2B5EF4-FFF2-40B4-BE49-F238E27FC236}">
                <a16:creationId xmlns:a16="http://schemas.microsoft.com/office/drawing/2014/main" id="{C463E425-554D-5845-85FA-2BEB39AAE9E1}"/>
              </a:ext>
            </a:extLst>
          </p:cNvPr>
          <p:cNvSpPr txBox="1"/>
          <p:nvPr/>
        </p:nvSpPr>
        <p:spPr>
          <a:xfrm>
            <a:off x="8872544" y="1146529"/>
            <a:ext cx="179545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09585">
              <a:buClrTx/>
              <a:defRPr/>
            </a:pPr>
            <a:r>
              <a:rPr lang="en-US" sz="5400" b="1" kern="1200" dirty="0">
                <a:solidFill>
                  <a:srgbClr val="24AAC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1.3K</a:t>
            </a:r>
            <a:endParaRPr sz="1600" kern="1200" dirty="0">
              <a:solidFill>
                <a:srgbClr val="3B3B3B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Google Shape;321;p34">
            <a:extLst>
              <a:ext uri="{FF2B5EF4-FFF2-40B4-BE49-F238E27FC236}">
                <a16:creationId xmlns:a16="http://schemas.microsoft.com/office/drawing/2014/main" id="{6ABFB52D-1F56-434F-8465-EA498DDE3EB8}"/>
              </a:ext>
            </a:extLst>
          </p:cNvPr>
          <p:cNvSpPr txBox="1"/>
          <p:nvPr/>
        </p:nvSpPr>
        <p:spPr>
          <a:xfrm>
            <a:off x="4326989" y="1150718"/>
            <a:ext cx="374831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09585">
              <a:buClrTx/>
              <a:defRPr/>
            </a:pPr>
            <a:r>
              <a:rPr lang="en-US" sz="5400" b="1" kern="1200" dirty="0">
                <a:solidFill>
                  <a:srgbClr val="1D68B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$0.4B</a:t>
            </a:r>
            <a:endParaRPr sz="1600" kern="1200" dirty="0">
              <a:solidFill>
                <a:srgbClr val="3B3B3B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Google Shape;322;p34">
            <a:extLst>
              <a:ext uri="{FF2B5EF4-FFF2-40B4-BE49-F238E27FC236}">
                <a16:creationId xmlns:a16="http://schemas.microsoft.com/office/drawing/2014/main" id="{06005477-2A87-2247-89D8-214E70F5F70F}"/>
              </a:ext>
            </a:extLst>
          </p:cNvPr>
          <p:cNvSpPr txBox="1"/>
          <p:nvPr/>
        </p:nvSpPr>
        <p:spPr>
          <a:xfrm>
            <a:off x="5107591" y="2005655"/>
            <a:ext cx="2803209" cy="36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09585">
              <a:lnSpc>
                <a:spcPct val="83333"/>
              </a:lnSpc>
              <a:buClrTx/>
              <a:defRPr/>
            </a:pPr>
            <a:r>
              <a:rPr lang="en-US" sz="1600" kern="1200" dirty="0">
                <a:solidFill>
                  <a:srgbClr val="1D68B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ANNUAL REVENUE</a:t>
            </a:r>
            <a:endParaRPr sz="1600" kern="1200" dirty="0">
              <a:solidFill>
                <a:srgbClr val="3B3B3B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Google Shape;419;p39">
            <a:extLst>
              <a:ext uri="{FF2B5EF4-FFF2-40B4-BE49-F238E27FC236}">
                <a16:creationId xmlns:a16="http://schemas.microsoft.com/office/drawing/2014/main" id="{98B429DB-B560-564A-B218-04018B07CE7B}"/>
              </a:ext>
            </a:extLst>
          </p:cNvPr>
          <p:cNvSpPr txBox="1"/>
          <p:nvPr/>
        </p:nvSpPr>
        <p:spPr>
          <a:xfrm>
            <a:off x="3016234" y="2850097"/>
            <a:ext cx="1126176" cy="54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4355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 </a:t>
            </a:r>
            <a:br>
              <a:rPr lang="en-US" kern="1200" dirty="0">
                <a:solidFill>
                  <a:srgbClr val="04355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kern="1200" dirty="0">
                <a:solidFill>
                  <a:srgbClr val="04355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ANALYTICS</a:t>
            </a:r>
            <a:endParaRPr kern="1200" dirty="0">
              <a:solidFill>
                <a:srgbClr val="0435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Google Shape;427;p39">
            <a:extLst>
              <a:ext uri="{FF2B5EF4-FFF2-40B4-BE49-F238E27FC236}">
                <a16:creationId xmlns:a16="http://schemas.microsoft.com/office/drawing/2014/main" id="{30B1DB97-7E52-DA41-A7C9-0290F9B8006D}"/>
              </a:ext>
            </a:extLst>
          </p:cNvPr>
          <p:cNvSpPr txBox="1"/>
          <p:nvPr/>
        </p:nvSpPr>
        <p:spPr>
          <a:xfrm>
            <a:off x="5045725" y="2850432"/>
            <a:ext cx="1044214" cy="54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03F77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MULTI-INT </a:t>
            </a:r>
          </a:p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03F77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FUSION</a:t>
            </a:r>
            <a:endParaRPr kern="1200" dirty="0">
              <a:solidFill>
                <a:srgbClr val="003F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Google Shape;420;p39">
            <a:extLst>
              <a:ext uri="{FF2B5EF4-FFF2-40B4-BE49-F238E27FC236}">
                <a16:creationId xmlns:a16="http://schemas.microsoft.com/office/drawing/2014/main" id="{01E0382E-CE6C-8C41-BE11-4471F307A5EC}"/>
              </a:ext>
            </a:extLst>
          </p:cNvPr>
          <p:cNvSpPr txBox="1"/>
          <p:nvPr/>
        </p:nvSpPr>
        <p:spPr>
          <a:xfrm>
            <a:off x="7341487" y="2788916"/>
            <a:ext cx="1206272" cy="66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060B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OPEN SOURCE </a:t>
            </a:r>
          </a:p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060B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ANALYTICS</a:t>
            </a:r>
            <a:endParaRPr kern="1200" dirty="0">
              <a:solidFill>
                <a:srgbClr val="0060B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Google Shape;430;p39">
            <a:extLst>
              <a:ext uri="{FF2B5EF4-FFF2-40B4-BE49-F238E27FC236}">
                <a16:creationId xmlns:a16="http://schemas.microsoft.com/office/drawing/2014/main" id="{DB66B919-9227-A646-B6EB-E6440ECFF22C}"/>
              </a:ext>
            </a:extLst>
          </p:cNvPr>
          <p:cNvSpPr txBox="1"/>
          <p:nvPr/>
        </p:nvSpPr>
        <p:spPr>
          <a:xfrm>
            <a:off x="9447265" y="2846177"/>
            <a:ext cx="1161247" cy="54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891C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FULL-SPECTRUM </a:t>
            </a:r>
          </a:p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0891C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CYBER </a:t>
            </a:r>
            <a:endParaRPr kern="1200" dirty="0">
              <a:solidFill>
                <a:srgbClr val="0891C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7DE597-3E43-384D-91B2-D4AD627A392F}"/>
              </a:ext>
            </a:extLst>
          </p:cNvPr>
          <p:cNvCxnSpPr>
            <a:cxnSpLocks/>
          </p:cNvCxnSpPr>
          <p:nvPr/>
        </p:nvCxnSpPr>
        <p:spPr>
          <a:xfrm>
            <a:off x="1741599" y="2464031"/>
            <a:ext cx="8683774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3A2A4C-2FF6-A740-991A-6A4157BA89E6}"/>
              </a:ext>
            </a:extLst>
          </p:cNvPr>
          <p:cNvCxnSpPr>
            <a:cxnSpLocks/>
          </p:cNvCxnSpPr>
          <p:nvPr/>
        </p:nvCxnSpPr>
        <p:spPr>
          <a:xfrm>
            <a:off x="4234503" y="1231027"/>
            <a:ext cx="413" cy="11307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EAD34C-6F2B-1B4C-B89C-1F4D1611BD1E}"/>
              </a:ext>
            </a:extLst>
          </p:cNvPr>
          <p:cNvCxnSpPr>
            <a:cxnSpLocks/>
          </p:cNvCxnSpPr>
          <p:nvPr/>
        </p:nvCxnSpPr>
        <p:spPr>
          <a:xfrm>
            <a:off x="8418514" y="1231027"/>
            <a:ext cx="413" cy="11307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322;p34">
            <a:extLst>
              <a:ext uri="{FF2B5EF4-FFF2-40B4-BE49-F238E27FC236}">
                <a16:creationId xmlns:a16="http://schemas.microsoft.com/office/drawing/2014/main" id="{882FBE1B-743D-2D49-B50B-E98C112AAE4D}"/>
              </a:ext>
            </a:extLst>
          </p:cNvPr>
          <p:cNvSpPr txBox="1"/>
          <p:nvPr/>
        </p:nvSpPr>
        <p:spPr>
          <a:xfrm>
            <a:off x="8872544" y="2005655"/>
            <a:ext cx="1552418" cy="36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09585">
              <a:lnSpc>
                <a:spcPct val="83333"/>
              </a:lnSpc>
              <a:buClrTx/>
              <a:defRPr/>
            </a:pPr>
            <a:r>
              <a:rPr lang="en-US" sz="1600" kern="1200" dirty="0">
                <a:solidFill>
                  <a:srgbClr val="24AA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EMPLOYEES</a:t>
            </a:r>
            <a:endParaRPr sz="1600" kern="1200" dirty="0">
              <a:solidFill>
                <a:srgbClr val="24AAC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Google Shape;419;p39">
            <a:extLst>
              <a:ext uri="{FF2B5EF4-FFF2-40B4-BE49-F238E27FC236}">
                <a16:creationId xmlns:a16="http://schemas.microsoft.com/office/drawing/2014/main" id="{13EAE948-51E6-B640-8BBD-56989A9228FB}"/>
              </a:ext>
            </a:extLst>
          </p:cNvPr>
          <p:cNvSpPr txBox="1"/>
          <p:nvPr/>
        </p:nvSpPr>
        <p:spPr>
          <a:xfrm>
            <a:off x="3978979" y="3990215"/>
            <a:ext cx="1252167" cy="32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4F83A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CLOUD</a:t>
            </a:r>
          </a:p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4F83A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ENGINEERING</a:t>
            </a:r>
            <a:endParaRPr kern="1200" dirty="0">
              <a:solidFill>
                <a:srgbClr val="4F83A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Google Shape;427;p39">
            <a:extLst>
              <a:ext uri="{FF2B5EF4-FFF2-40B4-BE49-F238E27FC236}">
                <a16:creationId xmlns:a16="http://schemas.microsoft.com/office/drawing/2014/main" id="{6F3DAD37-28A5-0A47-A3C4-3B5B1294EE2E}"/>
              </a:ext>
            </a:extLst>
          </p:cNvPr>
          <p:cNvSpPr txBox="1"/>
          <p:nvPr/>
        </p:nvSpPr>
        <p:spPr>
          <a:xfrm>
            <a:off x="6567996" y="3966038"/>
            <a:ext cx="1134638" cy="36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26577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MACHINE</a:t>
            </a:r>
          </a:p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26577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LEARNING</a:t>
            </a:r>
            <a:endParaRPr kern="1200" dirty="0">
              <a:solidFill>
                <a:srgbClr val="26577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Google Shape;420;p39">
            <a:extLst>
              <a:ext uri="{FF2B5EF4-FFF2-40B4-BE49-F238E27FC236}">
                <a16:creationId xmlns:a16="http://schemas.microsoft.com/office/drawing/2014/main" id="{D140AD20-F963-4B42-9997-73C4C5DEF2D2}"/>
              </a:ext>
            </a:extLst>
          </p:cNvPr>
          <p:cNvSpPr txBox="1"/>
          <p:nvPr/>
        </p:nvSpPr>
        <p:spPr>
          <a:xfrm>
            <a:off x="8925506" y="3975458"/>
            <a:ext cx="1161246" cy="33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609585">
              <a:lnSpc>
                <a:spcPct val="80000"/>
              </a:lnSpc>
              <a:buClrTx/>
              <a:defRPr/>
            </a:pPr>
            <a:r>
              <a:rPr lang="en-US" kern="1200" dirty="0">
                <a:solidFill>
                  <a:srgbClr val="748397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DEVSECOPS</a:t>
            </a:r>
          </a:p>
        </p:txBody>
      </p:sp>
      <p:pic>
        <p:nvPicPr>
          <p:cNvPr id="33" name="Picture 4" descr="Code Cracked! Cyber Command Logo Mystery Solved | WIRED">
            <a:extLst>
              <a:ext uri="{FF2B5EF4-FFF2-40B4-BE49-F238E27FC236}">
                <a16:creationId xmlns:a16="http://schemas.microsoft.com/office/drawing/2014/main" id="{881A2BCC-BD85-E543-861E-9CE2CFFC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40" y="5045550"/>
            <a:ext cx="717462" cy="7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CDDB01-C3B7-EC46-8515-D7B7F3B209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156" y="5054139"/>
            <a:ext cx="661600" cy="661600"/>
          </a:xfrm>
          <a:prstGeom prst="rect">
            <a:avLst/>
          </a:prstGeom>
        </p:spPr>
      </p:pic>
      <p:pic>
        <p:nvPicPr>
          <p:cNvPr id="35" name="Picture 2" descr="http://upload.wikimedia.org/wikipedia/commons/thumb/b/bc/JSOC.png/200px-JSOC.png">
            <a:extLst>
              <a:ext uri="{FF2B5EF4-FFF2-40B4-BE49-F238E27FC236}">
                <a16:creationId xmlns:a16="http://schemas.microsoft.com/office/drawing/2014/main" id="{E470D7E4-92D2-4C41-BDFB-293084A3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078" y="5044551"/>
            <a:ext cx="680777" cy="680776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OUSDI">
            <a:extLst>
              <a:ext uri="{FF2B5EF4-FFF2-40B4-BE49-F238E27FC236}">
                <a16:creationId xmlns:a16="http://schemas.microsoft.com/office/drawing/2014/main" id="{6FEE43B5-1B41-F940-A354-90CE1358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86" y="4994738"/>
            <a:ext cx="777239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C0A4BC-8BE1-BC42-982F-1AE4802345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32" y="5051297"/>
            <a:ext cx="667284" cy="667284"/>
          </a:xfrm>
          <a:prstGeom prst="rect">
            <a:avLst/>
          </a:prstGeom>
        </p:spPr>
      </p:pic>
      <p:pic>
        <p:nvPicPr>
          <p:cNvPr id="38" name="Picture 10" descr="http://www.fbi.gov/about-us/history/seal-motto/image/fbi_seal.jpg">
            <a:extLst>
              <a:ext uri="{FF2B5EF4-FFF2-40B4-BE49-F238E27FC236}">
                <a16:creationId xmlns:a16="http://schemas.microsoft.com/office/drawing/2014/main" id="{E8ACB2A9-FEA6-0D44-B498-9C5BAFB3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69" y="5003203"/>
            <a:ext cx="795001" cy="763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oogle Shape;368;p35">
            <a:extLst>
              <a:ext uri="{FF2B5EF4-FFF2-40B4-BE49-F238E27FC236}">
                <a16:creationId xmlns:a16="http://schemas.microsoft.com/office/drawing/2014/main" id="{A53D5240-665A-8B46-8181-E96455CE6BEA}"/>
              </a:ext>
            </a:extLst>
          </p:cNvPr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840" y="5055257"/>
            <a:ext cx="658368" cy="65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National Geospatial-Intelligence Agency - Wikipedia">
            <a:extLst>
              <a:ext uri="{FF2B5EF4-FFF2-40B4-BE49-F238E27FC236}">
                <a16:creationId xmlns:a16="http://schemas.microsoft.com/office/drawing/2014/main" id="{0F89746C-3336-D543-AB53-85944490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26" y="5049243"/>
            <a:ext cx="669338" cy="6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ational Reconnaissance Office - Wikipedia">
            <a:extLst>
              <a:ext uri="{FF2B5EF4-FFF2-40B4-BE49-F238E27FC236}">
                <a16:creationId xmlns:a16="http://schemas.microsoft.com/office/drawing/2014/main" id="{0580CE80-8AED-DD44-8F9E-23CB3389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6" y="5046681"/>
            <a:ext cx="666034" cy="6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efense Intelligence Agency">
            <a:extLst>
              <a:ext uri="{FF2B5EF4-FFF2-40B4-BE49-F238E27FC236}">
                <a16:creationId xmlns:a16="http://schemas.microsoft.com/office/drawing/2014/main" id="{7F3AE7B1-6A1B-4F4C-A066-BC4D1331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62" y="5048495"/>
            <a:ext cx="670283" cy="6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Amazon.com: Tags America United States Marines Emblem Metal Sign - US Marine  Corps USMC Logo, 12 Inch Round Wall Decor: Home &amp; Kitchen">
            <a:extLst>
              <a:ext uri="{FF2B5EF4-FFF2-40B4-BE49-F238E27FC236}">
                <a16:creationId xmlns:a16="http://schemas.microsoft.com/office/drawing/2014/main" id="{2659B270-6226-E14E-8CF5-0892A029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44" y="5860293"/>
            <a:ext cx="579158" cy="5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Amazon.com: Navy Military Logo Aluminum Sign - US Service Branch Metal Home  Wall Decor: Home &amp; Kitchen">
            <a:extLst>
              <a:ext uri="{FF2B5EF4-FFF2-40B4-BE49-F238E27FC236}">
                <a16:creationId xmlns:a16="http://schemas.microsoft.com/office/drawing/2014/main" id="{6CA1D70C-914F-EE4B-ADD8-8D086545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13" y="5846847"/>
            <a:ext cx="579347" cy="5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Amazon.com: Army Military Logo Aluminum Metal Sign - US Service Branch Home  Wall Decor: Home &amp; Kitchen">
            <a:extLst>
              <a:ext uri="{FF2B5EF4-FFF2-40B4-BE49-F238E27FC236}">
                <a16:creationId xmlns:a16="http://schemas.microsoft.com/office/drawing/2014/main" id="{2A09CB21-F8C5-D343-ABBF-097AACA9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17" y="5849049"/>
            <a:ext cx="574720" cy="5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Amazon.com: American Vinyl Round U.S. Air Force Official Seal Sticker (Fly  us USAF Logo): Automotive">
            <a:extLst>
              <a:ext uri="{FF2B5EF4-FFF2-40B4-BE49-F238E27FC236}">
                <a16:creationId xmlns:a16="http://schemas.microsoft.com/office/drawing/2014/main" id="{59347178-56AA-274D-823D-DDECC040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66" y="5839317"/>
            <a:ext cx="591572" cy="5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80DE7A-F3F6-DF43-8A8B-46FBDCCDC319}"/>
              </a:ext>
            </a:extLst>
          </p:cNvPr>
          <p:cNvCxnSpPr>
            <a:cxnSpLocks/>
          </p:cNvCxnSpPr>
          <p:nvPr/>
        </p:nvCxnSpPr>
        <p:spPr>
          <a:xfrm>
            <a:off x="1741599" y="4813531"/>
            <a:ext cx="8683774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9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29">
            <a:extLst>
              <a:ext uri="{FF2B5EF4-FFF2-40B4-BE49-F238E27FC236}">
                <a16:creationId xmlns:a16="http://schemas.microsoft.com/office/drawing/2014/main" id="{6D491627-80FE-3A47-9399-DFE1D9DAA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77400" y="2903956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Successful M&amp;A Growth Process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51">
            <a:extLst>
              <a:ext uri="{FF2B5EF4-FFF2-40B4-BE49-F238E27FC236}">
                <a16:creationId xmlns:a16="http://schemas.microsoft.com/office/drawing/2014/main" id="{F2F42700-41E7-764A-A86E-313470716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268432"/>
            <a:ext cx="1828800" cy="10350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682799C8-6823-B74C-8EFB-CF2A7FE8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060610"/>
            <a:ext cx="1676400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CBEDBA-0696-164B-A8C1-85667085F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91948"/>
            <a:ext cx="1676400" cy="104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11C46E3E-B385-CB4C-B13D-56329FAE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69452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“Laying the Groundwork”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5D525D5-6803-CD4F-A932-A1BB3EB5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439" y="1551710"/>
            <a:ext cx="198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“Build Acquisition Pipeline”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AA22616-BDD2-A643-B980-144320D67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123" y="155171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“Sell the culture and vision”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F13DC2D-79D0-6B40-BD48-7C3A0E7A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400" y="155171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“Close the deal &amp; Integrate”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084D2F-6E27-1240-BCBB-86122BC7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36281"/>
            <a:ext cx="1676400" cy="1815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FA8F51D1-702A-B143-9B11-F5C44B856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7605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318522F6-6B66-5E40-A334-2695B9F6A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177605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C14D14-5B5F-2E4A-B0B0-01E6A71E9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2150" y="1776050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3EA4B49-B22B-0849-BE27-2D49B0CB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2036282"/>
            <a:ext cx="1733550" cy="99526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A29DF448-1DE7-2844-8DE4-F9FB930D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01370"/>
            <a:ext cx="1854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Develop Growth Strategy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Establish growth objectives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Know why you’re using M&amp;A 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growth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Understand shareholder risk appetite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Understand financing options &amp; limitations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Develop ideal market and customers, prospect criteria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Create company overview presentation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Plan due diligence &amp; integration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7B09FBB0-F914-A74A-B0C4-A4B5FEEC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548" y="4086490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Potential Markets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Brainstorm universe of</a:t>
            </a:r>
          </a:p>
          <a:p>
            <a:pPr marL="112713" indent="-112713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markets/customers/contract vehicles to research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Prioritize “short list” of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markets for initial research 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54CDB8EA-43D6-4E41-BF29-E6793BBA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42749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Analyze Potential Markets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Research and evaluate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markets and segments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Identify attractive niches</a:t>
            </a:r>
            <a:b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and entry options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BCFACA8-7F42-F846-8283-3BD58A46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6" y="3636482"/>
            <a:ext cx="1704975" cy="1066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9C0CB44E-EE28-1548-B2D2-055B417CA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036283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 &amp; Negotiate </a:t>
            </a:r>
          </a:p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</a:p>
          <a:p>
            <a:pPr>
              <a:buFontTx/>
              <a:buChar char="-"/>
            </a:pP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Outline offer process </a:t>
            </a:r>
          </a:p>
          <a:p>
            <a:pPr marL="60325" indent="-60325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including IOI or letter of intent (LOI)</a:t>
            </a:r>
          </a:p>
          <a:p>
            <a:pPr>
              <a:buFontTx/>
              <a:buChar char="-"/>
            </a:pP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Plan additional site visits &amp;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market contacts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390F1B41-0ECE-5A41-A15A-0449FACE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3655533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Conduct Final Due Diligence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Complete due diligence  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checklists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Site visits &amp; market contacts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Refine integration &amp; business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plans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Modify valuation and deal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structure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EA797822-B1CC-9C42-9A20-EEB7FB2B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5301771"/>
            <a:ext cx="198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Acquire &amp; Integrate or Partner with Prospect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Address functional issues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Definitive Purchase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Agreement &amp; consummate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transaction(s)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Formalize integration plan</a:t>
            </a:r>
          </a:p>
        </p:txBody>
      </p:sp>
      <p:cxnSp>
        <p:nvCxnSpPr>
          <p:cNvPr id="30" name="AutoShape 27">
            <a:extLst>
              <a:ext uri="{FF2B5EF4-FFF2-40B4-BE49-F238E27FC236}">
                <a16:creationId xmlns:a16="http://schemas.microsoft.com/office/drawing/2014/main" id="{F302F135-BD71-C84F-B14A-28DAA16C04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3045933"/>
            <a:ext cx="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1">
            <a:extLst>
              <a:ext uri="{FF2B5EF4-FFF2-40B4-BE49-F238E27FC236}">
                <a16:creationId xmlns:a16="http://schemas.microsoft.com/office/drawing/2014/main" id="{76F7B420-7E9D-3C47-910D-75BF05D12B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89214" y="3787979"/>
            <a:ext cx="1586" cy="2238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32">
            <a:extLst>
              <a:ext uri="{FF2B5EF4-FFF2-40B4-BE49-F238E27FC236}">
                <a16:creationId xmlns:a16="http://schemas.microsoft.com/office/drawing/2014/main" id="{39483F38-D34B-EE43-8D80-FF174DE15A88}"/>
              </a:ext>
            </a:extLst>
          </p:cNvPr>
          <p:cNvCxnSpPr>
            <a:cxnSpLocks noChangeShapeType="1"/>
            <a:stCxn id="8" idx="2"/>
          </p:cNvCxnSpPr>
          <p:nvPr/>
        </p:nvCxnSpPr>
        <p:spPr bwMode="auto">
          <a:xfrm>
            <a:off x="2590800" y="5014699"/>
            <a:ext cx="1588" cy="3370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33">
            <a:extLst>
              <a:ext uri="{FF2B5EF4-FFF2-40B4-BE49-F238E27FC236}">
                <a16:creationId xmlns:a16="http://schemas.microsoft.com/office/drawing/2014/main" id="{3FFB18F9-868B-CF42-999C-13B157822F80}"/>
              </a:ext>
            </a:extLst>
          </p:cNvPr>
          <p:cNvCxnSpPr>
            <a:cxnSpLocks noChangeShapeType="1"/>
            <a:stCxn id="9" idx="3"/>
            <a:endCxn id="54" idx="1"/>
          </p:cNvCxnSpPr>
          <p:nvPr/>
        </p:nvCxnSpPr>
        <p:spPr bwMode="auto">
          <a:xfrm flipV="1">
            <a:off x="3429000" y="2531582"/>
            <a:ext cx="609600" cy="338106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4">
            <a:extLst>
              <a:ext uri="{FF2B5EF4-FFF2-40B4-BE49-F238E27FC236}">
                <a16:creationId xmlns:a16="http://schemas.microsoft.com/office/drawing/2014/main" id="{7F846B9A-87FA-F24F-869E-940F8B17F8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01282" y="3575364"/>
            <a:ext cx="3382962" cy="1463675"/>
          </a:xfrm>
          <a:prstGeom prst="bentConnector4">
            <a:avLst>
              <a:gd name="adj1" fmla="val -6014"/>
              <a:gd name="adj2" fmla="val 789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8">
            <a:extLst>
              <a:ext uri="{FF2B5EF4-FFF2-40B4-BE49-F238E27FC236}">
                <a16:creationId xmlns:a16="http://schemas.microsoft.com/office/drawing/2014/main" id="{47E380B9-05CA-C94B-87AD-61EEF96D002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251969" y="2842827"/>
            <a:ext cx="1869935" cy="817563"/>
          </a:xfrm>
          <a:prstGeom prst="bentConnector3">
            <a:avLst>
              <a:gd name="adj1" fmla="val 463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9">
            <a:extLst>
              <a:ext uri="{FF2B5EF4-FFF2-40B4-BE49-F238E27FC236}">
                <a16:creationId xmlns:a16="http://schemas.microsoft.com/office/drawing/2014/main" id="{9261C53C-A47D-A141-94B7-BD690C0F5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4" y="4347058"/>
            <a:ext cx="817562" cy="441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negotiations</a:t>
            </a:r>
          </a:p>
        </p:txBody>
      </p:sp>
      <p:cxnSp>
        <p:nvCxnSpPr>
          <p:cNvPr id="38" name="AutoShape 41">
            <a:extLst>
              <a:ext uri="{FF2B5EF4-FFF2-40B4-BE49-F238E27FC236}">
                <a16:creationId xmlns:a16="http://schemas.microsoft.com/office/drawing/2014/main" id="{3B438C64-75F3-E940-965B-2B8A7D90B2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4474682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55">
            <a:extLst>
              <a:ext uri="{FF2B5EF4-FFF2-40B4-BE49-F238E27FC236}">
                <a16:creationId xmlns:a16="http://schemas.microsoft.com/office/drawing/2014/main" id="{8C89E187-FD9D-4A4B-B50E-DF5562F4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070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Oval 58">
            <a:extLst>
              <a:ext uri="{FF2B5EF4-FFF2-40B4-BE49-F238E27FC236}">
                <a16:creationId xmlns:a16="http://schemas.microsoft.com/office/drawing/2014/main" id="{2781D767-40F3-EE42-9B1A-3AAE998C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23954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C6209E0F-7CD8-4641-B684-5EF6758C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5542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Oval 64">
            <a:extLst>
              <a:ext uri="{FF2B5EF4-FFF2-40B4-BE49-F238E27FC236}">
                <a16:creationId xmlns:a16="http://schemas.microsoft.com/office/drawing/2014/main" id="{59024DD2-1256-374D-8EA4-110920D5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275" y="188388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65">
            <a:extLst>
              <a:ext uri="{FF2B5EF4-FFF2-40B4-BE49-F238E27FC236}">
                <a16:creationId xmlns:a16="http://schemas.microsoft.com/office/drawing/2014/main" id="{DE76A2DD-BBE8-7C4F-AA66-BD207CD4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188388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4" name="Text Box 72">
            <a:extLst>
              <a:ext uri="{FF2B5EF4-FFF2-40B4-BE49-F238E27FC236}">
                <a16:creationId xmlns:a16="http://schemas.microsoft.com/office/drawing/2014/main" id="{30A7270D-2A60-FA4E-B1D1-39D4C7BA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27083"/>
            <a:ext cx="1600200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 appears attractive</a:t>
            </a:r>
          </a:p>
        </p:txBody>
      </p:sp>
      <p:sp>
        <p:nvSpPr>
          <p:cNvPr id="45" name="Oval 75">
            <a:extLst>
              <a:ext uri="{FF2B5EF4-FFF2-40B4-BE49-F238E27FC236}">
                <a16:creationId xmlns:a16="http://schemas.microsoft.com/office/drawing/2014/main" id="{4D0D171D-FDBD-DD49-BC1A-9F10AC61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8070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76">
            <a:extLst>
              <a:ext uri="{FF2B5EF4-FFF2-40B4-BE49-F238E27FC236}">
                <a16:creationId xmlns:a16="http://schemas.microsoft.com/office/drawing/2014/main" id="{8EF20E85-8B5F-2147-B5FC-0341FA94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38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47" name="AutoShape 77">
            <a:extLst>
              <a:ext uri="{FF2B5EF4-FFF2-40B4-BE49-F238E27FC236}">
                <a16:creationId xmlns:a16="http://schemas.microsoft.com/office/drawing/2014/main" id="{681B2DA1-4D09-CF40-8207-A88D8F3836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24700" y="2874482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78">
            <a:extLst>
              <a:ext uri="{FF2B5EF4-FFF2-40B4-BE49-F238E27FC236}">
                <a16:creationId xmlns:a16="http://schemas.microsoft.com/office/drawing/2014/main" id="{7E44BF2F-835D-B44D-A995-ABFE10C0D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037" y="2950682"/>
            <a:ext cx="1765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 introductory presentation</a:t>
            </a:r>
          </a:p>
          <a:p>
            <a:pPr algn="ctr"/>
            <a:r>
              <a:rPr lang="en-US" altLang="en-US" sz="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CA (as appropriate)</a:t>
            </a:r>
          </a:p>
        </p:txBody>
      </p:sp>
      <p:sp>
        <p:nvSpPr>
          <p:cNvPr id="49" name="Oval 85">
            <a:extLst>
              <a:ext uri="{FF2B5EF4-FFF2-40B4-BE49-F238E27FC236}">
                <a16:creationId xmlns:a16="http://schemas.microsoft.com/office/drawing/2014/main" id="{219B1AE4-2CF4-7B48-87D3-29A6A2A3F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175" y="343645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86">
            <a:extLst>
              <a:ext uri="{FF2B5EF4-FFF2-40B4-BE49-F238E27FC236}">
                <a16:creationId xmlns:a16="http://schemas.microsoft.com/office/drawing/2014/main" id="{BE370AD4-2356-7442-A2EF-FE65AC9A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34364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51" name="AutoShape 29">
            <a:extLst>
              <a:ext uri="{FF2B5EF4-FFF2-40B4-BE49-F238E27FC236}">
                <a16:creationId xmlns:a16="http://schemas.microsoft.com/office/drawing/2014/main" id="{A94A5B67-D7BF-D44B-8F21-B402E3CA1F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1200" y="4703283"/>
            <a:ext cx="0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44">
            <a:extLst>
              <a:ext uri="{FF2B5EF4-FFF2-40B4-BE49-F238E27FC236}">
                <a16:creationId xmlns:a16="http://schemas.microsoft.com/office/drawing/2014/main" id="{5261908A-3E75-954E-BE81-9DD918C3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779482"/>
            <a:ext cx="121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Board decision; final negotiations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509374C7-F105-1C4F-9736-C540B242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22082"/>
            <a:ext cx="838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interest, proceed with discussions</a:t>
            </a:r>
          </a:p>
        </p:txBody>
      </p:sp>
      <p:sp>
        <p:nvSpPr>
          <p:cNvPr id="54" name="Rectangle 71">
            <a:extLst>
              <a:ext uri="{FF2B5EF4-FFF2-40B4-BE49-F238E27FC236}">
                <a16:creationId xmlns:a16="http://schemas.microsoft.com/office/drawing/2014/main" id="{600C3099-C0AD-5741-BF85-73F446BF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036282"/>
            <a:ext cx="17526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500A0CA0-E241-7244-84B8-E3077F91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2012470"/>
            <a:ext cx="1816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Acquisition Targets  </a:t>
            </a:r>
          </a:p>
          <a:p>
            <a:r>
              <a:rPr lang="en-US" altLang="en-US" sz="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Develop prospect pipeline</a:t>
            </a:r>
          </a:p>
          <a:p>
            <a:pPr marL="112713" indent="-112713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High-level screen, e.g.</a:t>
            </a:r>
          </a:p>
          <a:p>
            <a:pPr marL="173038" indent="-173038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services, capabilities, contract vehicles, employees, annual revenue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Pipeline from </a:t>
            </a:r>
            <a:r>
              <a:rPr lang="en-US" altLang="en-US" sz="8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-bankers</a:t>
            </a:r>
          </a:p>
          <a:p>
            <a:pPr marL="173038" indent="-173038"/>
            <a:endParaRPr lang="en-US" altLang="en-US" sz="8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48F7EDFD-09BA-F448-97AD-4DDF704FF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30108"/>
            <a:ext cx="1752600" cy="1044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0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18">
            <a:extLst>
              <a:ext uri="{FF2B5EF4-FFF2-40B4-BE49-F238E27FC236}">
                <a16:creationId xmlns:a16="http://schemas.microsoft.com/office/drawing/2014/main" id="{413D4D86-BFDF-2146-B7B9-885BB9D4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3426932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 Prospect Information </a:t>
            </a:r>
          </a:p>
          <a:p>
            <a:pPr marL="112713" indent="-112713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Create prospect profiles 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for team review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Rank &amp; rate prospects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against criteria  </a:t>
            </a:r>
          </a:p>
        </p:txBody>
      </p:sp>
      <p:sp>
        <p:nvSpPr>
          <p:cNvPr id="58" name="Oval 60">
            <a:extLst>
              <a:ext uri="{FF2B5EF4-FFF2-40B4-BE49-F238E27FC236}">
                <a16:creationId xmlns:a16="http://schemas.microsoft.com/office/drawing/2014/main" id="{2ADFE9CF-FF3D-9A4E-9916-0CFB0142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32215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 Box 61">
            <a:extLst>
              <a:ext uri="{FF2B5EF4-FFF2-40B4-BE49-F238E27FC236}">
                <a16:creationId xmlns:a16="http://schemas.microsoft.com/office/drawing/2014/main" id="{BF7FA885-2B1F-914E-8F31-A6566DC0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1" y="3322157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0" name="Oval 81">
            <a:extLst>
              <a:ext uri="{FF2B5EF4-FFF2-40B4-BE49-F238E27FC236}">
                <a16:creationId xmlns:a16="http://schemas.microsoft.com/office/drawing/2014/main" id="{67B4F14D-9698-044E-891B-43B668C4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188388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Box 82">
            <a:extLst>
              <a:ext uri="{FF2B5EF4-FFF2-40B4-BE49-F238E27FC236}">
                <a16:creationId xmlns:a16="http://schemas.microsoft.com/office/drawing/2014/main" id="{F6340F60-454B-0F43-A914-1860A9FB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8388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2" name="Rectangle 48">
            <a:extLst>
              <a:ext uri="{FF2B5EF4-FFF2-40B4-BE49-F238E27FC236}">
                <a16:creationId xmlns:a16="http://schemas.microsoft.com/office/drawing/2014/main" id="{36E5D755-B501-5D41-B426-247CEBE6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1" y="2036282"/>
            <a:ext cx="1763923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 Box 20">
            <a:extLst>
              <a:ext uri="{FF2B5EF4-FFF2-40B4-BE49-F238E27FC236}">
                <a16:creationId xmlns:a16="http://schemas.microsoft.com/office/drawing/2014/main" id="{16BEDB71-5E6D-D547-8D46-CA51EEB1D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044220"/>
            <a:ext cx="199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with Owner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Gauge interest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Gather critical decision-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making information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64" name="Oval 53">
            <a:extLst>
              <a:ext uri="{FF2B5EF4-FFF2-40B4-BE49-F238E27FC236}">
                <a16:creationId xmlns:a16="http://schemas.microsoft.com/office/drawing/2014/main" id="{2C9FE1EE-3CD0-794A-8C73-EA4D5D062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8388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Box 54">
            <a:extLst>
              <a:ext uri="{FF2B5EF4-FFF2-40B4-BE49-F238E27FC236}">
                <a16:creationId xmlns:a16="http://schemas.microsoft.com/office/drawing/2014/main" id="{9FD23D24-C4F4-5C4E-BD02-39D0C56F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8743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6" name="Text Box 45">
            <a:extLst>
              <a:ext uri="{FF2B5EF4-FFF2-40B4-BE49-F238E27FC236}">
                <a16:creationId xmlns:a16="http://schemas.microsoft.com/office/drawing/2014/main" id="{D2F10F8C-75E9-F74E-B8A4-D35440A3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312883"/>
            <a:ext cx="6858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meeting and data gathering</a:t>
            </a:r>
          </a:p>
        </p:txBody>
      </p:sp>
      <p:sp>
        <p:nvSpPr>
          <p:cNvPr id="67" name="Rectangle 47">
            <a:extLst>
              <a:ext uri="{FF2B5EF4-FFF2-40B4-BE49-F238E27FC236}">
                <a16:creationId xmlns:a16="http://schemas.microsoft.com/office/drawing/2014/main" id="{8351A306-CCC1-2F4D-85BD-B1D5B173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484082"/>
            <a:ext cx="1790700" cy="812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F58C5AEC-D11F-734A-8BB5-0981C1A4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3492021"/>
            <a:ext cx="1771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Schedule Second Visit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“Sell” vision/culture to owner</a:t>
            </a:r>
          </a:p>
          <a:p>
            <a:pPr marL="112713" indent="-112713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Continue to build relationship   and trust </a:t>
            </a:r>
          </a:p>
          <a:p>
            <a:pPr marL="112713" indent="-112713"/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Understand owners go-forward strategy and organizational fit</a:t>
            </a:r>
          </a:p>
        </p:txBody>
      </p:sp>
      <p:sp>
        <p:nvSpPr>
          <p:cNvPr id="69" name="Oval 83">
            <a:extLst>
              <a:ext uri="{FF2B5EF4-FFF2-40B4-BE49-F238E27FC236}">
                <a16:creationId xmlns:a16="http://schemas.microsoft.com/office/drawing/2014/main" id="{BA60F704-ACA1-0349-9254-01DAA12CA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333168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84">
            <a:extLst>
              <a:ext uri="{FF2B5EF4-FFF2-40B4-BE49-F238E27FC236}">
                <a16:creationId xmlns:a16="http://schemas.microsoft.com/office/drawing/2014/main" id="{EA6311FE-E403-C040-8481-C335BA9D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3168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7EF000B4-AD0E-DA43-88CF-D343837F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22382"/>
            <a:ext cx="16002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835A5B20-FA66-A848-A51A-35F5359B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5103332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Owner’s Interest</a:t>
            </a:r>
          </a:p>
          <a:p>
            <a:r>
              <a:rPr lang="en-US" altLang="en-US" sz="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Selling/Partnering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Contact owner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Determine interest &amp; </a:t>
            </a:r>
          </a:p>
          <a:p>
            <a:r>
              <a:rPr lang="en-US" altLang="en-US" sz="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motivations</a:t>
            </a:r>
          </a:p>
        </p:txBody>
      </p:sp>
      <p:sp>
        <p:nvSpPr>
          <p:cNvPr id="73" name="Oval 62">
            <a:extLst>
              <a:ext uri="{FF2B5EF4-FFF2-40B4-BE49-F238E27FC236}">
                <a16:creationId xmlns:a16="http://schemas.microsoft.com/office/drawing/2014/main" id="{B974EF38-0FC1-C844-8EBC-47478686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496998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 Box 63">
            <a:extLst>
              <a:ext uri="{FF2B5EF4-FFF2-40B4-BE49-F238E27FC236}">
                <a16:creationId xmlns:a16="http://schemas.microsoft.com/office/drawing/2014/main" id="{B0DA75D0-5CD2-C44A-A45D-19132E6A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496998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5" name="Oval 75">
            <a:extLst>
              <a:ext uri="{FF2B5EF4-FFF2-40B4-BE49-F238E27FC236}">
                <a16:creationId xmlns:a16="http://schemas.microsoft.com/office/drawing/2014/main" id="{B4D793C5-F46A-E445-B878-A3C9C1A9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6" y="3817211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6" name="Oval 85">
            <a:extLst>
              <a:ext uri="{FF2B5EF4-FFF2-40B4-BE49-F238E27FC236}">
                <a16:creationId xmlns:a16="http://schemas.microsoft.com/office/drawing/2014/main" id="{BB65EB93-57A3-4747-AF74-0EA397CA7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150" y="508981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 Box 86">
            <a:extLst>
              <a:ext uri="{FF2B5EF4-FFF2-40B4-BE49-F238E27FC236}">
                <a16:creationId xmlns:a16="http://schemas.microsoft.com/office/drawing/2014/main" id="{6A99815E-0F7C-344E-883A-11183E2A7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50" y="5089819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F7E4EA-77E0-B749-9E26-FE2A351BCA56}"/>
              </a:ext>
            </a:extLst>
          </p:cNvPr>
          <p:cNvSpPr/>
          <p:nvPr/>
        </p:nvSpPr>
        <p:spPr>
          <a:xfrm>
            <a:off x="1524001" y="1141447"/>
            <a:ext cx="8842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Formalize vision and corporate milestone goals in order to build consensus on long-term objectives</a:t>
            </a:r>
          </a:p>
        </p:txBody>
      </p:sp>
    </p:spTree>
    <p:extLst>
      <p:ext uri="{BB962C8B-B14F-4D97-AF65-F5344CB8AC3E}">
        <p14:creationId xmlns:p14="http://schemas.microsoft.com/office/powerpoint/2010/main" val="125128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Acquisitions Aligned to Growth Strategy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oogle Shape;431;p18" descr="Picture 1">
            <a:extLst>
              <a:ext uri="{FF2B5EF4-FFF2-40B4-BE49-F238E27FC236}">
                <a16:creationId xmlns:a16="http://schemas.microsoft.com/office/drawing/2014/main" id="{0AFD424B-D053-164E-91A4-48F0061AF0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8686" y="3518116"/>
            <a:ext cx="2384726" cy="241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32;p18">
            <a:extLst>
              <a:ext uri="{FF2B5EF4-FFF2-40B4-BE49-F238E27FC236}">
                <a16:creationId xmlns:a16="http://schemas.microsoft.com/office/drawing/2014/main" id="{719C219F-691A-A741-822D-692236DE74A0}"/>
              </a:ext>
            </a:extLst>
          </p:cNvPr>
          <p:cNvSpPr txBox="1"/>
          <p:nvPr/>
        </p:nvSpPr>
        <p:spPr>
          <a:xfrm>
            <a:off x="1991115" y="1297060"/>
            <a:ext cx="816107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34275" rIns="34275" bIns="34275" anchor="t" anchorCtr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TARGET CUSTOMERS</a:t>
            </a:r>
            <a:b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sz="1600" dirty="0">
                <a:solidFill>
                  <a:srgbClr val="6C6C6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Intelligence Community, Special Operations &amp; Military Intelligence, USCYBERCOM, Homeland Security, Federal Law Enforcement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433;p18">
            <a:extLst>
              <a:ext uri="{FF2B5EF4-FFF2-40B4-BE49-F238E27FC236}">
                <a16:creationId xmlns:a16="http://schemas.microsoft.com/office/drawing/2014/main" id="{F554A71B-4F05-4648-908D-52526CFA69BC}"/>
              </a:ext>
            </a:extLst>
          </p:cNvPr>
          <p:cNvSpPr txBox="1"/>
          <p:nvPr/>
        </p:nvSpPr>
        <p:spPr>
          <a:xfrm>
            <a:off x="4383174" y="2559765"/>
            <a:ext cx="3005593" cy="26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609585" lvl="1"/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Focus on Technology-enabled Services:</a:t>
            </a:r>
          </a:p>
          <a:p>
            <a:pPr marL="609585" lvl="1"/>
            <a:endParaRPr lang="en-US" sz="1100" dirty="0">
              <a:solidFill>
                <a:srgbClr val="0067B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Software Development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Machine Learning / Artificial Intelligence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Big Data Analytics</a:t>
            </a: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Cloud Integration &amp; Development </a:t>
            </a:r>
            <a:endParaRPr sz="1100" dirty="0">
              <a:solidFill>
                <a:srgbClr val="0067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Biometrics </a:t>
            </a: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 err="1">
                <a:solidFill>
                  <a:srgbClr val="0067B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DevSecOps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Social Media &amp; Media Analytics 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Computer Network Operations 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Incident Response / Threat Hunt / Forensics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C4ISR / Multi-INT Fusion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266" lvl="2" indent="-214312">
              <a:buClr>
                <a:srgbClr val="0067B3"/>
              </a:buClr>
              <a:buSzPts val="900"/>
              <a:buFont typeface="Arial"/>
              <a:buChar char="•"/>
            </a:pPr>
            <a:r>
              <a:rPr lang="en-US" sz="1100" dirty="0">
                <a:solidFill>
                  <a:srgbClr val="0067B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Processing Exploitation Dissemination (PED)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434;p18">
            <a:extLst>
              <a:ext uri="{FF2B5EF4-FFF2-40B4-BE49-F238E27FC236}">
                <a16:creationId xmlns:a16="http://schemas.microsoft.com/office/drawing/2014/main" id="{173F22DA-EA95-F244-A242-54E3E55CB374}"/>
              </a:ext>
            </a:extLst>
          </p:cNvPr>
          <p:cNvSpPr txBox="1"/>
          <p:nvPr/>
        </p:nvSpPr>
        <p:spPr>
          <a:xfrm>
            <a:off x="7735704" y="2278413"/>
            <a:ext cx="2639219" cy="304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Core capabilities are aligned with Defense and Intelligence Community priorities.</a:t>
            </a: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Out of Bounds: LPTA, SETA, opportunities “outside of core discipline” &amp; commodity services.</a:t>
            </a: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Prime and expand foothold in high barrier to entry customer spaces.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Investments in Machine Learning &amp; Artificial Intelligence.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Investments in multi-cloud approach.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Continue expansion of IDIQ’s and active pursuit of TO’s via IDIQ PMO.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435;p18">
            <a:extLst>
              <a:ext uri="{FF2B5EF4-FFF2-40B4-BE49-F238E27FC236}">
                <a16:creationId xmlns:a16="http://schemas.microsoft.com/office/drawing/2014/main" id="{D1266FBB-22E3-A241-9B84-AA1FD36CB6D2}"/>
              </a:ext>
            </a:extLst>
          </p:cNvPr>
          <p:cNvSpPr/>
          <p:nvPr/>
        </p:nvSpPr>
        <p:spPr>
          <a:xfrm rot="10800000">
            <a:off x="4633079" y="2930498"/>
            <a:ext cx="141821" cy="22207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1"/>
                  <a:pt x="10800" y="270"/>
                </a:cubicBezTo>
                <a:lnTo>
                  <a:pt x="10800" y="12903"/>
                </a:lnTo>
                <a:cubicBezTo>
                  <a:pt x="10800" y="13052"/>
                  <a:pt x="15635" y="13173"/>
                  <a:pt x="21600" y="13173"/>
                </a:cubicBezTo>
                <a:cubicBezTo>
                  <a:pt x="15635" y="13173"/>
                  <a:pt x="10800" y="13294"/>
                  <a:pt x="10800" y="13443"/>
                </a:cubicBezTo>
                <a:lnTo>
                  <a:pt x="10800" y="21330"/>
                </a:lnTo>
                <a:cubicBezTo>
                  <a:pt x="10800" y="21479"/>
                  <a:pt x="5965" y="21600"/>
                  <a:pt x="0" y="21600"/>
                </a:cubicBezTo>
              </a:path>
            </a:pathLst>
          </a:custGeom>
          <a:noFill/>
          <a:ln w="28575" cap="flat" cmpd="sng">
            <a:solidFill>
              <a:srgbClr val="0067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1" name="Google Shape;436;p18">
            <a:extLst>
              <a:ext uri="{FF2B5EF4-FFF2-40B4-BE49-F238E27FC236}">
                <a16:creationId xmlns:a16="http://schemas.microsoft.com/office/drawing/2014/main" id="{A9214868-4B76-5C4B-B0DD-3DE9DA7C3401}"/>
              </a:ext>
            </a:extLst>
          </p:cNvPr>
          <p:cNvCxnSpPr>
            <a:cxnSpLocks/>
          </p:cNvCxnSpPr>
          <p:nvPr/>
        </p:nvCxnSpPr>
        <p:spPr>
          <a:xfrm flipH="1">
            <a:off x="2942498" y="3814119"/>
            <a:ext cx="1620915" cy="1241456"/>
          </a:xfrm>
          <a:prstGeom prst="straightConnector1">
            <a:avLst/>
          </a:prstGeom>
          <a:noFill/>
          <a:ln w="28575" cap="flat" cmpd="sng">
            <a:solidFill>
              <a:srgbClr val="0067B3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33AEF-C4F1-A745-B058-090171CA8718}"/>
              </a:ext>
            </a:extLst>
          </p:cNvPr>
          <p:cNvCxnSpPr/>
          <p:nvPr/>
        </p:nvCxnSpPr>
        <p:spPr>
          <a:xfrm>
            <a:off x="7576334" y="2104943"/>
            <a:ext cx="0" cy="3569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2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Strategic Fit Considerations Via KPIs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914D28-CF39-FC4C-A63B-AE7059C4A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74300"/>
              </p:ext>
            </p:extLst>
          </p:nvPr>
        </p:nvGraphicFramePr>
        <p:xfrm>
          <a:off x="1783575" y="1227836"/>
          <a:ext cx="5932219" cy="50492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5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3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i="0" cap="none" spc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Key Performance Indicator</a:t>
                      </a:r>
                      <a:endParaRPr lang="en-US" sz="1400" b="1" i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Threshold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Revenue Growth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&gt;10%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Bidding Pipeline of Opportunities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Breadth / Depth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Profitability (EBITDA %-Revenues)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&gt;10%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200" i="0" u="none" dirty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Cash Flow</a:t>
                      </a:r>
                      <a:r>
                        <a:rPr lang="en-US" sz="1200" i="0" u="none" baseline="0" dirty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 Generation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Low NWC / </a:t>
                      </a:r>
                      <a:r>
                        <a:rPr lang="en-US" sz="1200" b="0" i="0" u="non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CapEx</a:t>
                      </a:r>
                      <a:r>
                        <a:rPr lang="en-US" sz="1200" b="0" i="0" u="non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 Requirements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Technology &amp; Technical Investments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IR&amp;D / Certifications / Competencies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Headcount (Billable Growth)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&gt;10%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Retention (Total, Unadjusted)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&gt;90%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Book-to-Bill (Funded)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Book-to-Bill (Total)</a:t>
                      </a: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Consistent with Growth Expectations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Backlog (Total, Multi-year)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Multiple of Revenue / No Significant Recompetes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Prime Contracts (%-Revenues)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Solid Majority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cs typeface="Calibri Light"/>
                        </a:rPr>
                        <a:t>Culture / Core Values</a:t>
                      </a:r>
                      <a:endParaRPr lang="en-US" sz="1200" b="0" i="0" u="non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80840" marR="80840" marT="39231" marB="3923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b="0" i="0" u="non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Deal Maker / Breaker</a:t>
                      </a:r>
                    </a:p>
                  </a:txBody>
                  <a:tcPr marL="80840" marR="80840" marT="39231" marB="39231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286B7C-2F60-E744-A839-A8CC1A274053}"/>
              </a:ext>
            </a:extLst>
          </p:cNvPr>
          <p:cNvSpPr txBox="1"/>
          <p:nvPr/>
        </p:nvSpPr>
        <p:spPr>
          <a:xfrm>
            <a:off x="7805268" y="1579216"/>
            <a:ext cx="39904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Proprietary Products / Technology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 to Key Customer(s)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Strong financial performance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Recurring revenue stream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 margins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Strong culture &amp; management (that fits)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Cross-selling products with existing services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Market access and growth potential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Future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932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M&amp;A Growth Rationale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2603090" cy="365125"/>
          </a:xfrm>
        </p:spPr>
        <p:txBody>
          <a:bodyPr/>
          <a:lstStyle/>
          <a:p>
            <a:r>
              <a:rPr lang="en-US" dirty="0"/>
              <a:t>Copyright 2021 </a:t>
            </a:r>
            <a:r>
              <a:rPr lang="en-US" dirty="0" err="1"/>
              <a:t>Hypori</a:t>
            </a:r>
            <a:r>
              <a:rPr lang="en-US" dirty="0"/>
              <a:t> Inc. Company Proprietary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Group 24">
            <a:extLst>
              <a:ext uri="{FF2B5EF4-FFF2-40B4-BE49-F238E27FC236}">
                <a16:creationId xmlns:a16="http://schemas.microsoft.com/office/drawing/2014/main" id="{38857295-6CB7-FB48-97B7-AC16A400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7395"/>
              </p:ext>
            </p:extLst>
          </p:nvPr>
        </p:nvGraphicFramePr>
        <p:xfrm>
          <a:off x="2486025" y="1448102"/>
          <a:ext cx="7162800" cy="4759295"/>
        </p:xfrm>
        <a:graphic>
          <a:graphicData uri="http://schemas.openxmlformats.org/drawingml/2006/table">
            <a:tbl>
              <a:tblPr/>
              <a:tblGrid>
                <a:gridCol w="40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473"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9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179"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9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Consolidation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Get deeper in current markets/customers; acquire competitors in current market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Market/Customer Penetration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Bring services and/or competencies to new markets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643">
                <a:tc>
                  <a:txBody>
                    <a:bodyPr/>
                    <a:lstStyle/>
                    <a:p>
                      <a:pPr marL="0" marR="0" lvl="0" indent="0" algn="ctr" defTabSz="727075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marL="0" marR="0" lvl="0" indent="0" algn="ctr" defTabSz="727075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Breadth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 complementary products/services to existing markets/customers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Diversification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Offer new products and technologies to new markets; typically most risky</a:t>
                      </a: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727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FE1B9B-4F96-7443-912D-9C09FAF3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53004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MARKETS/CUSTOMERS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04655-2839-A548-8CBE-3605E261AE5E}"/>
              </a:ext>
            </a:extLst>
          </p:cNvPr>
          <p:cNvSpPr txBox="1"/>
          <p:nvPr/>
        </p:nvSpPr>
        <p:spPr>
          <a:xfrm>
            <a:off x="2133540" y="2588612"/>
            <a:ext cx="369332" cy="22316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PRODUCTS/CAPABILITIES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62D44-3125-6048-BC26-64B55C03E314}"/>
              </a:ext>
            </a:extLst>
          </p:cNvPr>
          <p:cNvSpPr txBox="1"/>
          <p:nvPr/>
        </p:nvSpPr>
        <p:spPr>
          <a:xfrm>
            <a:off x="3070891" y="2920885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9C27C-1A17-174D-901C-85862B5B1343}"/>
              </a:ext>
            </a:extLst>
          </p:cNvPr>
          <p:cNvSpPr txBox="1"/>
          <p:nvPr/>
        </p:nvSpPr>
        <p:spPr>
          <a:xfrm>
            <a:off x="3070890" y="4853746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13721-C5FE-1046-ADBE-97B58F4E4A6B}"/>
              </a:ext>
            </a:extLst>
          </p:cNvPr>
          <p:cNvSpPr txBox="1"/>
          <p:nvPr/>
        </p:nvSpPr>
        <p:spPr>
          <a:xfrm>
            <a:off x="6359858" y="2903328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E17AC-5F99-044A-A9F9-BC4978AA2FCF}"/>
              </a:ext>
            </a:extLst>
          </p:cNvPr>
          <p:cNvSpPr txBox="1"/>
          <p:nvPr/>
        </p:nvSpPr>
        <p:spPr>
          <a:xfrm>
            <a:off x="6420928" y="4820219"/>
            <a:ext cx="73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C4DA5-CB7E-8543-9750-B00C1D36D173}"/>
              </a:ext>
            </a:extLst>
          </p:cNvPr>
          <p:cNvSpPr txBox="1"/>
          <p:nvPr/>
        </p:nvSpPr>
        <p:spPr>
          <a:xfrm>
            <a:off x="3434306" y="2714232"/>
            <a:ext cx="2925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Additional customer accounts; market share expansion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Past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Expand geographic coverage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Management and sales talent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Contract Vehicles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2D7FAD-0EDC-DE46-86EE-32DE3E9B5317}"/>
              </a:ext>
            </a:extLst>
          </p:cNvPr>
          <p:cNvSpPr txBox="1"/>
          <p:nvPr/>
        </p:nvSpPr>
        <p:spPr>
          <a:xfrm>
            <a:off x="3434301" y="4899064"/>
            <a:ext cx="26753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Cross selling of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New capabilities/complementary to current products (value add)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Selling into same customer base (deepen client relationships)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Typically less risky than entering new markets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7CCB4C-95E6-434B-B594-6BAEC3F83A6E}"/>
              </a:ext>
            </a:extLst>
          </p:cNvPr>
          <p:cNvSpPr txBox="1"/>
          <p:nvPr/>
        </p:nvSpPr>
        <p:spPr>
          <a:xfrm>
            <a:off x="6666336" y="2714233"/>
            <a:ext cx="2925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Diversification into a growing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New customers and geographic 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Cash flow and profitability (taking existing capability vs. investing in new)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D09A1E-EFA0-744D-8376-64E7A50AF0E9}"/>
              </a:ext>
            </a:extLst>
          </p:cNvPr>
          <p:cNvSpPr txBox="1"/>
          <p:nvPr/>
        </p:nvSpPr>
        <p:spPr>
          <a:xfrm>
            <a:off x="6649084" y="4899826"/>
            <a:ext cx="2925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Diversification of cash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New core competencies and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New customers and geographic 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New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Diversification of cash flow</a:t>
            </a:r>
          </a:p>
        </p:txBody>
      </p:sp>
    </p:spTree>
    <p:extLst>
      <p:ext uri="{BB962C8B-B14F-4D97-AF65-F5344CB8AC3E}">
        <p14:creationId xmlns:p14="http://schemas.microsoft.com/office/powerpoint/2010/main" val="384376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rgbClr val="000000"/>
      </a:dk1>
      <a:lt1>
        <a:srgbClr val="FFFFFF"/>
      </a:lt1>
      <a:dk2>
        <a:srgbClr val="5C0000"/>
      </a:dk2>
      <a:lt2>
        <a:srgbClr val="E7E6E6"/>
      </a:lt2>
      <a:accent1>
        <a:srgbClr val="B72026"/>
      </a:accent1>
      <a:accent2>
        <a:srgbClr val="DB3D25"/>
      </a:accent2>
      <a:accent3>
        <a:srgbClr val="861402"/>
      </a:accent3>
      <a:accent4>
        <a:srgbClr val="727173"/>
      </a:accent4>
      <a:accent5>
        <a:srgbClr val="8A8A8C"/>
      </a:accent5>
      <a:accent6>
        <a:srgbClr val="C0BFC2"/>
      </a:accent6>
      <a:hlink>
        <a:srgbClr val="B51F26"/>
      </a:hlink>
      <a:folHlink>
        <a:srgbClr val="965C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10D70DF95B34CB9CBC5F9F0F1C05C" ma:contentTypeVersion="13" ma:contentTypeDescription="Create a new document." ma:contentTypeScope="" ma:versionID="1ac549ad260268ac45c1d5ed1ddce289">
  <xsd:schema xmlns:xsd="http://www.w3.org/2001/XMLSchema" xmlns:xs="http://www.w3.org/2001/XMLSchema" xmlns:p="http://schemas.microsoft.com/office/2006/metadata/properties" xmlns:ns2="64366490-0bd2-4b14-a016-b94f991c1316" xmlns:ns3="32df669f-ecd3-4910-90eb-2e0d62e56876" targetNamespace="http://schemas.microsoft.com/office/2006/metadata/properties" ma:root="true" ma:fieldsID="9cce7267e25062d0fe0e3d3e497ea83e" ns2:_="" ns3:_="">
    <xsd:import namespace="64366490-0bd2-4b14-a016-b94f991c1316"/>
    <xsd:import namespace="32df669f-ecd3-4910-90eb-2e0d62e568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66490-0bd2-4b14-a016-b94f991c13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f669f-ecd3-4910-90eb-2e0d62e568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df669f-ecd3-4910-90eb-2e0d62e56876">
      <UserInfo>
        <DisplayName>Brian Kovalski</DisplayName>
        <AccountId>44</AccountId>
        <AccountType/>
      </UserInfo>
      <UserInfo>
        <DisplayName>Philip Goodrich</DisplayName>
        <AccountId>25</AccountId>
        <AccountType/>
      </UserInfo>
      <UserInfo>
        <DisplayName>Darren Bayless</DisplayName>
        <AccountId>26</AccountId>
        <AccountType/>
      </UserInfo>
      <UserInfo>
        <DisplayName>Holly Bone</DisplayName>
        <AccountId>9</AccountId>
        <AccountType/>
      </UserInfo>
      <UserInfo>
        <DisplayName>Jim Cushman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542F66-A2DC-4980-8198-86D98F4E080A}">
  <ds:schemaRefs>
    <ds:schemaRef ds:uri="32df669f-ecd3-4910-90eb-2e0d62e56876"/>
    <ds:schemaRef ds:uri="64366490-0bd2-4b14-a016-b94f991c13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AE90D0-2C0C-4A6C-855D-0426B1F445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8617A-DF76-4E30-8A19-5933AC143E29}">
  <ds:schemaRefs>
    <ds:schemaRef ds:uri="32df669f-ecd3-4910-90eb-2e0d62e5687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14194</TotalTime>
  <Words>1970</Words>
  <Application>Microsoft Macintosh PowerPoint</Application>
  <PresentationFormat>Widescreen</PresentationFormat>
  <Paragraphs>412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Wingdings</vt:lpstr>
      <vt:lpstr>Symbol</vt:lpstr>
      <vt:lpstr>Calibri Light</vt:lpstr>
      <vt:lpstr>Helvetica Neue</vt:lpstr>
      <vt:lpstr>Arial Narrow</vt:lpstr>
      <vt:lpstr>Calibri</vt:lpstr>
      <vt:lpstr>Office Theme</vt:lpstr>
      <vt:lpstr>The future of  secure mobility.</vt:lpstr>
      <vt:lpstr>Today’s Agenda</vt:lpstr>
      <vt:lpstr>A Bit about the Presenter</vt:lpstr>
      <vt:lpstr>Hypori Overview</vt:lpstr>
      <vt:lpstr>Novetta Overview</vt:lpstr>
      <vt:lpstr>Successful M&amp;A Growth Process</vt:lpstr>
      <vt:lpstr>Acquisitions Aligned to Growth Strategy</vt:lpstr>
      <vt:lpstr>Strategic Fit Considerations Via KPIs</vt:lpstr>
      <vt:lpstr>M&amp;A Growth Rationale</vt:lpstr>
      <vt:lpstr>Managing the Pipeline of Targets</vt:lpstr>
      <vt:lpstr>M&amp;A Growth Rationale - Examples</vt:lpstr>
      <vt:lpstr>WaveStrike at a Glance</vt:lpstr>
      <vt:lpstr>WaveStrike Transaction Timeline</vt:lpstr>
      <vt:lpstr>Integration is Key to Success</vt:lpstr>
      <vt:lpstr>Novetta Sale to Accenture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 secure mobility.</dc:title>
  <dc:creator>Caitlyn Ottinger</dc:creator>
  <cp:lastModifiedBy>Rich Sawchak</cp:lastModifiedBy>
  <cp:revision>408</cp:revision>
  <dcterms:created xsi:type="dcterms:W3CDTF">2021-10-25T22:38:01Z</dcterms:created>
  <dcterms:modified xsi:type="dcterms:W3CDTF">2022-01-18T19:58:25Z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0x0101002C510D70DF95B34CB9CBC5F9F0F1C05C</vt:lpwstr>
  </property>
</Properties>
</file>